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8" r:id="rId12"/>
    <p:sldId id="267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38AA9-666B-47A6-BF20-E8236D0F5ECE}" type="datetimeFigureOut">
              <a:rPr lang="cs-CZ" smtClean="0"/>
              <a:t>12.07.2020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2768B-4616-4302-917A-075836E22A03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604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38AA9-666B-47A6-BF20-E8236D0F5ECE}" type="datetimeFigureOut">
              <a:rPr lang="cs-CZ" smtClean="0"/>
              <a:t>12.07.2020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2768B-4616-4302-917A-075836E22A0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2533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38AA9-666B-47A6-BF20-E8236D0F5ECE}" type="datetimeFigureOut">
              <a:rPr lang="cs-CZ" smtClean="0"/>
              <a:t>12.07.2020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2768B-4616-4302-917A-075836E22A0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1588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38AA9-666B-47A6-BF20-E8236D0F5ECE}" type="datetimeFigureOut">
              <a:rPr lang="cs-CZ" smtClean="0"/>
              <a:t>12.07.2020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2768B-4616-4302-917A-075836E22A0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19036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38AA9-666B-47A6-BF20-E8236D0F5ECE}" type="datetimeFigureOut">
              <a:rPr lang="cs-CZ" smtClean="0"/>
              <a:t>12.07.2020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2768B-4616-4302-917A-075836E22A03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6915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38AA9-666B-47A6-BF20-E8236D0F5ECE}" type="datetimeFigureOut">
              <a:rPr lang="cs-CZ" smtClean="0"/>
              <a:t>12.07.2020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2768B-4616-4302-917A-075836E22A0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60802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38AA9-666B-47A6-BF20-E8236D0F5ECE}" type="datetimeFigureOut">
              <a:rPr lang="cs-CZ" smtClean="0"/>
              <a:t>12.07.2020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2768B-4616-4302-917A-075836E22A0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46348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38AA9-666B-47A6-BF20-E8236D0F5ECE}" type="datetimeFigureOut">
              <a:rPr lang="cs-CZ" smtClean="0"/>
              <a:t>12.07.2020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2768B-4616-4302-917A-075836E22A0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93436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38AA9-666B-47A6-BF20-E8236D0F5ECE}" type="datetimeFigureOut">
              <a:rPr lang="cs-CZ" smtClean="0"/>
              <a:t>12.07.2020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2768B-4616-4302-917A-075836E22A0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88266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22E38AA9-666B-47A6-BF20-E8236D0F5ECE}" type="datetimeFigureOut">
              <a:rPr lang="cs-CZ" smtClean="0"/>
              <a:t>12.07.2020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E12768B-4616-4302-917A-075836E22A0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15444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38AA9-666B-47A6-BF20-E8236D0F5ECE}" type="datetimeFigureOut">
              <a:rPr lang="cs-CZ" smtClean="0"/>
              <a:t>12.07.2020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2768B-4616-4302-917A-075836E22A0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09605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22E38AA9-666B-47A6-BF20-E8236D0F5ECE}" type="datetimeFigureOut">
              <a:rPr lang="cs-CZ" smtClean="0"/>
              <a:t>12.07.2020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E12768B-4616-4302-917A-075836E22A03}" type="slidenum">
              <a:rPr lang="cs-CZ" smtClean="0"/>
              <a:t>‹#›</a:t>
            </a:fld>
            <a:endParaRPr lang="cs-CZ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9628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cs.wikipedia.org/wiki/Vincent_van_Gogh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8EADDC-2DA7-4771-AD49-B1CE5E898D8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Vincent van </a:t>
            </a:r>
            <a:r>
              <a:rPr lang="cs-CZ" dirty="0" err="1"/>
              <a:t>Gogh</a:t>
            </a:r>
            <a:endParaRPr lang="cs-CZ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3FFB30D-C7C8-444B-8977-C76F8AE40D0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77290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E2EA554-34CB-4A68-9725-7F79C2F73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600" dirty="0"/>
              <a:t>Portrét doktora </a:t>
            </a:r>
            <a:r>
              <a:rPr lang="cs-CZ" sz="3600" dirty="0" err="1"/>
              <a:t>Gacheta</a:t>
            </a:r>
            <a:r>
              <a:rPr lang="cs-CZ" sz="3600" dirty="0"/>
              <a:t>, 1890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4EAC6446-1F7E-4683-9DBE-9909889292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61768" y="1995427"/>
            <a:ext cx="3268464" cy="402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497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0D79341-AC29-49C9-9EF4-D6BE5F3EA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600" dirty="0"/>
              <a:t>Havrani nad obilným polem, 1890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EB6B2CC9-D022-4FB8-AA21-5E92F47F06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87562" y="2028825"/>
            <a:ext cx="8016875" cy="384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768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17EA29-7D3C-4FF8-BE8A-508FE0EF3A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600" dirty="0"/>
              <a:t>Vincent van </a:t>
            </a:r>
            <a:r>
              <a:rPr lang="cs-CZ" sz="3600" dirty="0" err="1"/>
              <a:t>Gogh</a:t>
            </a:r>
            <a:endParaRPr lang="cs-CZ" sz="3600" dirty="0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94D3C279-03C5-4CA2-B4F2-6F68E802DD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>
              <a:solidFill>
                <a:schemeClr val="tx1"/>
              </a:solidFill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cs-CZ" dirty="0">
              <a:solidFill>
                <a:schemeClr val="tx1"/>
              </a:solidFill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cs-CZ" dirty="0">
              <a:solidFill>
                <a:schemeClr val="tx1"/>
              </a:solidFill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cs-CZ" dirty="0">
              <a:solidFill>
                <a:schemeClr val="tx1"/>
              </a:solidFill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cs-CZ" dirty="0">
              <a:solidFill>
                <a:schemeClr val="tx1"/>
              </a:solidFill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cs-CZ" dirty="0">
              <a:solidFill>
                <a:schemeClr val="tx1"/>
              </a:solidFill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cs-CZ" dirty="0">
              <a:solidFill>
                <a:schemeClr val="tx1"/>
              </a:solidFill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cs-CZ" dirty="0">
              <a:solidFill>
                <a:schemeClr val="tx1"/>
              </a:solidFill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cs-CZ" dirty="0">
                <a:solidFill>
                  <a:schemeClr val="bg1">
                    <a:lumMod val="50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zdroj: https://cs.wikipedia.org/wiki/Vincent_van_Gogh</a:t>
            </a:r>
            <a:endParaRPr lang="cs-CZ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DC82AA09-ABC6-4F0E-AC36-2D00D5C4C7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4140" y="1845734"/>
            <a:ext cx="3412183" cy="4305038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0C7E7E9B-0583-4809-B018-DE7F32BEB9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7280" y="1934442"/>
            <a:ext cx="2036445" cy="2555235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20C155C9-B7E5-43C5-9D61-DAC986516A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3577" y="2010641"/>
            <a:ext cx="2512397" cy="3161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44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2E94BFD-15B1-40DA-9757-C7A6141F53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Život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2D1FC8A-F5A7-45B9-9408-C9F895BF19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sz="2400" dirty="0"/>
              <a:t>narodil se do protestantské rodiny v Zundertu</a:t>
            </a:r>
          </a:p>
          <a:p>
            <a:r>
              <a:rPr lang="cs-CZ" sz="2400" dirty="0"/>
              <a:t>v 16 letech začal pracovat pro galerii Goupil &amp; Cie v Haagu</a:t>
            </a:r>
          </a:p>
          <a:p>
            <a:r>
              <a:rPr lang="cs-CZ" sz="2400" dirty="0"/>
              <a:t>jeho mladší bratr Theo ho později následoval a také finančně podporoval po celý jeho umělecký život</a:t>
            </a:r>
          </a:p>
          <a:p>
            <a:r>
              <a:rPr lang="cs-CZ" sz="2400" dirty="0"/>
              <a:t>v roce 1873 ho firma přeřadila do Londýna, kde se nastěhoval do penzionu k rodině Loyerových </a:t>
            </a:r>
            <a:r>
              <a:rPr lang="cs-CZ" sz="2200" dirty="0"/>
              <a:t>(zamiloval se do jejich dcery, ale ta ho odmítla)</a:t>
            </a:r>
          </a:p>
          <a:p>
            <a:r>
              <a:rPr lang="cs-CZ" sz="2400" dirty="0"/>
              <a:t>v roce 1876 ho firma Goupil propustila pro nedostatek jeho motivace k práci</a:t>
            </a:r>
          </a:p>
          <a:p>
            <a:r>
              <a:rPr lang="cs-CZ" sz="2400" dirty="0"/>
              <a:t>stal se učitelským asistentem v Ramsgate, ale když zjistil, jaké sociální podmínky zde panují, vrátil se do Amsterdamu</a:t>
            </a:r>
          </a:p>
          <a:p>
            <a:pPr lvl="1"/>
            <a:r>
              <a:rPr lang="cs-CZ" sz="2200" dirty="0"/>
              <a:t>zde studoval od roku 1877 teologii</a:t>
            </a:r>
          </a:p>
          <a:p>
            <a:r>
              <a:rPr lang="it-IT" sz="2400" dirty="0"/>
              <a:t>v roce 1878</a:t>
            </a:r>
            <a:r>
              <a:rPr lang="cs-CZ" sz="2400" dirty="0"/>
              <a:t>, po vyloučení,</a:t>
            </a:r>
            <a:r>
              <a:rPr lang="it-IT" sz="2400" dirty="0"/>
              <a:t> se stal laickým kazatelem v Belgii</a:t>
            </a:r>
            <a:endParaRPr lang="cs-CZ" sz="2400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95431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0C98966-206C-44D0-BA30-ED8329FB0C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Život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6293893-2F21-4A33-AD20-AD2D8AB693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cs-CZ" sz="2200" dirty="0"/>
              <a:t>v roce 1880 se začal malování, na radu bratra, věnovat vážně </a:t>
            </a:r>
          </a:p>
          <a:p>
            <a:pPr lvl="1"/>
            <a:r>
              <a:rPr lang="cs-CZ" sz="2000" dirty="0"/>
              <a:t>chvíli bral hodiny malování od Antona Mauva v Haagu </a:t>
            </a:r>
          </a:p>
          <a:p>
            <a:pPr lvl="2"/>
            <a:r>
              <a:rPr lang="cs-CZ" sz="2000" dirty="0"/>
              <a:t>pochytil zde způsob, jakým si hrál se světlem a jasností tahů</a:t>
            </a:r>
          </a:p>
          <a:p>
            <a:r>
              <a:rPr lang="cs-CZ" sz="2200" dirty="0"/>
              <a:t>ohromen a ovlivněn J.-F. Milletem se zaměřil na malbu vesničanů a všeobecně na vesnické scény</a:t>
            </a:r>
          </a:p>
          <a:p>
            <a:r>
              <a:rPr lang="cs-CZ" sz="2200" dirty="0"/>
              <a:t>v zimě 1885-1886 navštěvoval uměleckou akademii v Antverpách</a:t>
            </a:r>
          </a:p>
          <a:p>
            <a:pPr lvl="1"/>
            <a:r>
              <a:rPr lang="cs-CZ" sz="2000" dirty="0"/>
              <a:t>po několika měsících byl propuštěn</a:t>
            </a:r>
          </a:p>
          <a:p>
            <a:pPr lvl="1"/>
            <a:r>
              <a:rPr lang="cs-CZ" sz="2000" dirty="0"/>
              <a:t>seznámil se zde s japonským uměním</a:t>
            </a:r>
          </a:p>
          <a:p>
            <a:pPr lvl="2"/>
            <a:r>
              <a:rPr lang="cs-CZ" sz="2000" dirty="0"/>
              <a:t>obdivoval jeho světlé barvy, použití plátna a hlavních linií (provedl i několik maleb v japonském stylu a některé jeho portréty jsou malovány s pozadím připomínajícím japonské umění)</a:t>
            </a:r>
          </a:p>
        </p:txBody>
      </p:sp>
    </p:spTree>
    <p:extLst>
      <p:ext uri="{BB962C8B-B14F-4D97-AF65-F5344CB8AC3E}">
        <p14:creationId xmlns:p14="http://schemas.microsoft.com/office/powerpoint/2010/main" val="2020304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2925EA-CC98-4D21-A815-D99C559F2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Život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02EA94B-A8DB-49D8-928D-E364F7D156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cs-CZ" sz="2200" dirty="0"/>
              <a:t>na jaře 1886 odjel do Paříže, kam se přestěhoval ke svému bratrovi, zde se setkal s malíři </a:t>
            </a:r>
            <a:r>
              <a:rPr lang="cs-CZ" sz="2200" dirty="0" err="1"/>
              <a:t>Degasem</a:t>
            </a:r>
            <a:r>
              <a:rPr lang="cs-CZ" sz="2200" dirty="0"/>
              <a:t>, </a:t>
            </a:r>
            <a:r>
              <a:rPr lang="cs-CZ" sz="2200" dirty="0" err="1"/>
              <a:t>Pissarrem</a:t>
            </a:r>
            <a:r>
              <a:rPr lang="cs-CZ" sz="2200" dirty="0"/>
              <a:t>, Bernardem, de Toulouse-</a:t>
            </a:r>
            <a:r>
              <a:rPr lang="cs-CZ" sz="2200" dirty="0" err="1"/>
              <a:t>Lautrecem</a:t>
            </a:r>
            <a:r>
              <a:rPr lang="cs-CZ" sz="2200" dirty="0"/>
              <a:t> a </a:t>
            </a:r>
            <a:r>
              <a:rPr lang="cs-CZ" sz="2200" dirty="0" err="1"/>
              <a:t>Gauguinem</a:t>
            </a:r>
            <a:endParaRPr lang="cs-CZ" sz="2200" dirty="0"/>
          </a:p>
          <a:p>
            <a:pPr lvl="1"/>
            <a:r>
              <a:rPr lang="cs-CZ" sz="2000" dirty="0"/>
              <a:t> objevil impresionismus, připadal si spíše jako postimpresionista</a:t>
            </a:r>
          </a:p>
          <a:p>
            <a:pPr lvl="2"/>
            <a:r>
              <a:rPr lang="cs-CZ" sz="2000" dirty="0"/>
              <a:t>oceňoval jeho použití světla a barvy, avšak kritizoval „nedostatek sociálního cítění“, nejvíce se mu líbila technika zvaná pointilismus</a:t>
            </a:r>
          </a:p>
          <a:p>
            <a:r>
              <a:rPr lang="cs-CZ" sz="2200" dirty="0"/>
              <a:t>v</a:t>
            </a:r>
            <a:r>
              <a:rPr lang="es-ES" sz="2200" dirty="0"/>
              <a:t> roce </a:t>
            </a:r>
            <a:r>
              <a:rPr lang="cs-CZ" sz="2200" dirty="0"/>
              <a:t>1888</a:t>
            </a:r>
            <a:r>
              <a:rPr lang="es-ES" sz="2200" dirty="0"/>
              <a:t> </a:t>
            </a:r>
            <a:r>
              <a:rPr lang="es-ES" sz="2200" dirty="0" err="1"/>
              <a:t>opustil</a:t>
            </a:r>
            <a:r>
              <a:rPr lang="es-ES" sz="2200" dirty="0"/>
              <a:t> </a:t>
            </a:r>
            <a:r>
              <a:rPr lang="es-ES" sz="2200" dirty="0" err="1"/>
              <a:t>Paříž</a:t>
            </a:r>
            <a:r>
              <a:rPr lang="es-ES" sz="2200" dirty="0"/>
              <a:t> a </a:t>
            </a:r>
            <a:r>
              <a:rPr lang="es-ES" sz="2200" dirty="0" err="1"/>
              <a:t>odstěhoval</a:t>
            </a:r>
            <a:r>
              <a:rPr lang="es-ES" sz="2200" dirty="0"/>
              <a:t> se do Arles</a:t>
            </a:r>
            <a:r>
              <a:rPr lang="cs-CZ" sz="2200" dirty="0"/>
              <a:t> a doufal, že zde najde či vytvoří novou uměleckou skupinu</a:t>
            </a:r>
          </a:p>
          <a:p>
            <a:pPr lvl="1"/>
            <a:r>
              <a:rPr lang="cs-CZ" sz="2000" dirty="0"/>
              <a:t>pozval tedy k sobě malíře Paula </a:t>
            </a:r>
            <a:r>
              <a:rPr lang="cs-CZ" sz="2000" dirty="0" err="1"/>
              <a:t>Gauguina</a:t>
            </a:r>
            <a:r>
              <a:rPr lang="cs-CZ" sz="2000" dirty="0"/>
              <a:t> se kterým se vzájemně obdivovali, vše ale též skončilo hádkou </a:t>
            </a:r>
          </a:p>
          <a:p>
            <a:r>
              <a:rPr lang="cs-CZ" sz="2200" dirty="0"/>
              <a:t>23. prosince 1888 si uřízl lalůček levého ucha, který následně umyl a zabalený donesl osmnáctileté uklízečce v nevěstinci</a:t>
            </a:r>
          </a:p>
        </p:txBody>
      </p:sp>
    </p:spTree>
    <p:extLst>
      <p:ext uri="{BB962C8B-B14F-4D97-AF65-F5344CB8AC3E}">
        <p14:creationId xmlns:p14="http://schemas.microsoft.com/office/powerpoint/2010/main" val="1417217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A8DEAB-FAE3-44C7-88D2-C6585AE8F8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Život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8AA6A41-019F-4C5D-8BF4-2EA92172F7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cs-CZ" sz="2200" dirty="0"/>
              <a:t>trpěl silnou depresí a v roce 1889 byl na svou vlastní žádost přijat do psychiatrického centra v klášteře svatého Pavla v Saint </a:t>
            </a:r>
            <a:r>
              <a:rPr lang="cs-CZ" sz="2200" dirty="0" err="1"/>
              <a:t>Rémy</a:t>
            </a:r>
            <a:r>
              <a:rPr lang="cs-CZ" sz="2200" dirty="0"/>
              <a:t> de Provence </a:t>
            </a:r>
          </a:p>
          <a:p>
            <a:pPr lvl="1"/>
            <a:r>
              <a:rPr lang="cs-CZ" sz="2000" dirty="0"/>
              <a:t>během jeho pobytu zde se stala klinika samotná a její zahrady hlavním objektem malířova zájmu </a:t>
            </a:r>
          </a:p>
          <a:p>
            <a:pPr lvl="2"/>
            <a:r>
              <a:rPr lang="cs-CZ" sz="2000" dirty="0"/>
              <a:t>v této době jeho dílům začaly dominovat převážně kroužení a kudrlinky</a:t>
            </a:r>
          </a:p>
          <a:p>
            <a:r>
              <a:rPr lang="cs-CZ" sz="2200" dirty="0"/>
              <a:t>v květnu 1890 opustil kliniku a odešel k doktorovi </a:t>
            </a:r>
            <a:r>
              <a:rPr lang="cs-CZ" sz="2200" dirty="0" err="1"/>
              <a:t>Gachetovi</a:t>
            </a:r>
            <a:r>
              <a:rPr lang="cs-CZ" sz="2200" dirty="0"/>
              <a:t> v </a:t>
            </a:r>
            <a:r>
              <a:rPr lang="cs-CZ" sz="2200" dirty="0" err="1"/>
              <a:t>Auvers-sur-Oise</a:t>
            </a:r>
            <a:r>
              <a:rPr lang="cs-CZ" sz="2200" dirty="0"/>
              <a:t> blízko Paříže, kde byl blíže svému bratrovi, ale jeho deprese se nadále prohlubovala</a:t>
            </a:r>
          </a:p>
          <a:p>
            <a:r>
              <a:rPr lang="cs-CZ" sz="2200" dirty="0"/>
              <a:t>27. července 1890 ve věku 37 let se postřelil do břicha</a:t>
            </a:r>
          </a:p>
          <a:p>
            <a:pPr lvl="2"/>
            <a:r>
              <a:rPr lang="cs-CZ" sz="2000" dirty="0"/>
              <a:t>neuvědomoval si, že je smrtelně raněn a vrátil se do hostince, kde za dva dny zemřel před zraky svého bratra </a:t>
            </a:r>
          </a:p>
          <a:p>
            <a:pPr lvl="2"/>
            <a:r>
              <a:rPr lang="cs-CZ" sz="2000" dirty="0"/>
              <a:t>Theo – neschopen smířit se s bratrovou smrtí – zemřel o šest měsíců později a na žádost své ženy byl pochován vedle svého bratra</a:t>
            </a:r>
          </a:p>
        </p:txBody>
      </p:sp>
    </p:spTree>
    <p:extLst>
      <p:ext uri="{BB962C8B-B14F-4D97-AF65-F5344CB8AC3E}">
        <p14:creationId xmlns:p14="http://schemas.microsoft.com/office/powerpoint/2010/main" val="258507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1BA9EF0-5299-4221-98A0-5C1C52B2AD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Život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7D7DEA8-619E-498C-B658-E47A6BECE8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737360"/>
            <a:ext cx="10058400" cy="4023360"/>
          </a:xfrm>
        </p:spPr>
        <p:txBody>
          <a:bodyPr>
            <a:noAutofit/>
          </a:bodyPr>
          <a:lstStyle/>
          <a:p>
            <a:r>
              <a:rPr lang="cs-CZ" sz="2200" dirty="0"/>
              <a:t>za celý svůj život prodal jen jediný obraz</a:t>
            </a:r>
          </a:p>
          <a:p>
            <a:r>
              <a:rPr lang="cs-CZ" sz="2200" dirty="0"/>
              <a:t>van </a:t>
            </a:r>
            <a:r>
              <a:rPr lang="cs-CZ" sz="2200" dirty="0" err="1"/>
              <a:t>Goghův</a:t>
            </a:r>
            <a:r>
              <a:rPr lang="cs-CZ" sz="2200" dirty="0"/>
              <a:t> význam byl doceněn až po jeho smrti </a:t>
            </a:r>
          </a:p>
          <a:p>
            <a:pPr lvl="1"/>
            <a:r>
              <a:rPr lang="cs-CZ" sz="2000" dirty="0"/>
              <a:t>na vzrůstu známosti jeho díla měla hlavní zásluhu žena jeho bratra </a:t>
            </a:r>
          </a:p>
          <a:p>
            <a:r>
              <a:rPr lang="cs-CZ" sz="2200" dirty="0"/>
              <a:t>největší výstavy jeho děl se uskutečnily v </a:t>
            </a:r>
          </a:p>
          <a:p>
            <a:pPr marL="800100" lvl="1" indent="-342900">
              <a:buFont typeface="+mj-lt"/>
              <a:buAutoNum type="arabicParenR"/>
            </a:pPr>
            <a:r>
              <a:rPr lang="cs-CZ" sz="2000" dirty="0"/>
              <a:t>Paříži (1901)</a:t>
            </a:r>
          </a:p>
          <a:p>
            <a:pPr marL="800100" lvl="1" indent="-342900">
              <a:buFont typeface="+mj-lt"/>
              <a:buAutoNum type="arabicParenR"/>
            </a:pPr>
            <a:r>
              <a:rPr lang="cs-CZ" sz="2000" dirty="0"/>
              <a:t>Amsterdamu (1905)</a:t>
            </a:r>
          </a:p>
          <a:p>
            <a:pPr marL="800100" lvl="1" indent="-342900">
              <a:buFont typeface="+mj-lt"/>
              <a:buAutoNum type="arabicParenR"/>
            </a:pPr>
            <a:r>
              <a:rPr lang="cs-CZ" sz="2000" dirty="0"/>
              <a:t>Kolíně nad Rýnem (1912)</a:t>
            </a:r>
          </a:p>
          <a:p>
            <a:pPr marL="800100" lvl="1" indent="-342900">
              <a:buFont typeface="+mj-lt"/>
              <a:buAutoNum type="arabicParenR"/>
            </a:pPr>
            <a:r>
              <a:rPr lang="cs-CZ" sz="2000" dirty="0"/>
              <a:t>New Yorku (1913)</a:t>
            </a:r>
          </a:p>
          <a:p>
            <a:pPr marL="800100" lvl="1" indent="-342900">
              <a:buFont typeface="+mj-lt"/>
              <a:buAutoNum type="arabicParenR"/>
            </a:pPr>
            <a:r>
              <a:rPr lang="cs-CZ" sz="2000" dirty="0"/>
              <a:t>Berlíně (1914) </a:t>
            </a:r>
          </a:p>
          <a:p>
            <a:pPr marL="800100" lvl="1" indent="-342900">
              <a:buFont typeface="+mj-lt"/>
              <a:buAutoNum type="arabicParenR"/>
            </a:pPr>
            <a:r>
              <a:rPr lang="cs-CZ" sz="2000" dirty="0"/>
              <a:t>Haagu (1953) – tato výstava se konala ke 100 výročí narození malíře</a:t>
            </a:r>
          </a:p>
          <a:p>
            <a:r>
              <a:rPr lang="cs-CZ" sz="2200" dirty="0"/>
              <a:t>v Amsterdamu bylo v roce 1973 otevřeno Van </a:t>
            </a:r>
            <a:r>
              <a:rPr lang="cs-CZ" sz="2200" dirty="0" err="1"/>
              <a:t>Goghovo</a:t>
            </a:r>
            <a:r>
              <a:rPr lang="cs-CZ" sz="2200" dirty="0"/>
              <a:t> muzeum</a:t>
            </a:r>
          </a:p>
          <a:p>
            <a:pPr lvl="1"/>
            <a:r>
              <a:rPr lang="cs-CZ" sz="2000" dirty="0"/>
              <a:t>vlastnící největší sbírku jeho děl (200+ obrazů a 400+ kreseb)</a:t>
            </a:r>
          </a:p>
        </p:txBody>
      </p:sp>
    </p:spTree>
    <p:extLst>
      <p:ext uri="{BB962C8B-B14F-4D97-AF65-F5344CB8AC3E}">
        <p14:creationId xmlns:p14="http://schemas.microsoft.com/office/powerpoint/2010/main" val="2090461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233D917-34FE-4A94-A765-2AFF9422F6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600" dirty="0"/>
              <a:t>Jedlíci brambor, 1885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CE8487C5-36B9-46CB-B456-22D43DCBD8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35677" y="1842135"/>
            <a:ext cx="5520646" cy="4215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414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70030A3-950C-402B-908A-CCCD43381E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600" dirty="0"/>
              <a:t>Slunečnice, 1888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3A7B9FB4-2269-4B04-B679-732F8E21D2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63553" y="1879184"/>
            <a:ext cx="3464893" cy="4331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428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F8B85DA-AA02-493B-8FAA-B142C504AF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600" dirty="0"/>
              <a:t>Hvězdná noc, 1889 </a:t>
            </a:r>
          </a:p>
        </p:txBody>
      </p:sp>
      <p:pic>
        <p:nvPicPr>
          <p:cNvPr id="16" name="Zástupný obsah 15">
            <a:extLst>
              <a:ext uri="{FF2B5EF4-FFF2-40B4-BE49-F238E27FC236}">
                <a16:creationId xmlns:a16="http://schemas.microsoft.com/office/drawing/2014/main" id="{7AAE0B9D-9D8C-4B94-91CF-347EDC2D3E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86087" y="1970550"/>
            <a:ext cx="5080785" cy="402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96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Retrospektiva">
  <a:themeElements>
    <a:clrScheme name="Retrospektiva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k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327</TotalTime>
  <Words>618</Words>
  <Application>Microsoft Office PowerPoint</Application>
  <PresentationFormat>Širokoúhlá obrazovka</PresentationFormat>
  <Paragraphs>62</Paragraphs>
  <Slides>12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12</vt:i4>
      </vt:variant>
    </vt:vector>
  </HeadingPairs>
  <TitlesOfParts>
    <vt:vector size="15" baseType="lpstr">
      <vt:lpstr>Calibri</vt:lpstr>
      <vt:lpstr>Calibri Light</vt:lpstr>
      <vt:lpstr>Retrospektiva</vt:lpstr>
      <vt:lpstr>Vincent van Gogh</vt:lpstr>
      <vt:lpstr>Život</vt:lpstr>
      <vt:lpstr>Život</vt:lpstr>
      <vt:lpstr>Život</vt:lpstr>
      <vt:lpstr>Život</vt:lpstr>
      <vt:lpstr>Život</vt:lpstr>
      <vt:lpstr>Jedlíci brambor, 1885</vt:lpstr>
      <vt:lpstr>Slunečnice, 1888</vt:lpstr>
      <vt:lpstr>Hvězdná noc, 1889 </vt:lpstr>
      <vt:lpstr>Portrét doktora Gacheta, 1890</vt:lpstr>
      <vt:lpstr>Havrani nad obilným polem, 1890</vt:lpstr>
      <vt:lpstr>Vincent van Gogh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Vincent van Gogh</dc:title>
  <dc:creator>Marie Hanzálková</dc:creator>
  <cp:lastModifiedBy>Marie Hanzálková</cp:lastModifiedBy>
  <cp:revision>20</cp:revision>
  <dcterms:created xsi:type="dcterms:W3CDTF">2020-05-01T11:06:49Z</dcterms:created>
  <dcterms:modified xsi:type="dcterms:W3CDTF">2020-07-12T07:51:24Z</dcterms:modified>
</cp:coreProperties>
</file>