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5" r:id="rId6"/>
    <p:sldId id="263" r:id="rId7"/>
    <p:sldId id="267" r:id="rId8"/>
    <p:sldId id="264" r:id="rId9"/>
    <p:sldId id="260" r:id="rId10"/>
    <p:sldId id="268" r:id="rId11"/>
    <p:sldId id="266" r:id="rId12"/>
    <p:sldId id="261" r:id="rId13"/>
    <p:sldId id="271" r:id="rId14"/>
    <p:sldId id="270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4" autoAdjust="0"/>
  </p:normalViewPr>
  <p:slideViewPr>
    <p:cSldViewPr>
      <p:cViewPr>
        <p:scale>
          <a:sx n="60" d="100"/>
          <a:sy n="60" d="100"/>
        </p:scale>
        <p:origin x="-142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B9E0D9-C993-47A9-97B3-EED11D71F966}" type="datetimeFigureOut">
              <a:rPr lang="cs-CZ" smtClean="0"/>
              <a:t>30.4.2020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395F9F-CB41-498D-875B-8ECEDA5C54AF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7128792" cy="1296144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ČESKÉ VÝTVARNÉ UMĚNÍ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PO DRUHÉ SVĚTOVÉ VÁLCE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5805264"/>
            <a:ext cx="73448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Johana Paulová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669360"/>
          </a:xfrm>
          <a:solidFill>
            <a:schemeClr val="bg1"/>
          </a:solidFill>
        </p:spPr>
        <p:txBody>
          <a:bodyPr/>
          <a:lstStyle/>
          <a:p>
            <a:r>
              <a:rPr lang="cs-CZ" sz="2000" dirty="0" smtClean="0"/>
              <a:t>Oldřich Kulhánek</a:t>
            </a:r>
          </a:p>
          <a:p>
            <a:pPr lvl="1"/>
            <a:r>
              <a:rPr lang="pt-BR" sz="1800" dirty="0" smtClean="0"/>
              <a:t>malíř, grafik, ilustrátor, scénograf a pedagog</a:t>
            </a:r>
            <a:endParaRPr lang="cs-CZ" sz="1800" dirty="0" smtClean="0"/>
          </a:p>
          <a:p>
            <a:pPr lvl="1"/>
            <a:r>
              <a:rPr lang="cs-CZ" sz="1800" dirty="0" smtClean="0"/>
              <a:t>autorem grafické podoby současných českých</a:t>
            </a:r>
            <a:br>
              <a:rPr lang="cs-CZ" sz="1800" dirty="0" smtClean="0"/>
            </a:br>
            <a:r>
              <a:rPr lang="cs-CZ" sz="1800" dirty="0" smtClean="0"/>
              <a:t> bankovek a vytvořil mnoho českých poštovních známek</a:t>
            </a:r>
          </a:p>
          <a:p>
            <a:endParaRPr lang="cs-CZ" sz="2000" dirty="0" smtClean="0"/>
          </a:p>
          <a:p>
            <a:r>
              <a:rPr lang="cs-CZ" sz="2000" dirty="0" smtClean="0"/>
              <a:t>Jitka Válová</a:t>
            </a:r>
          </a:p>
          <a:p>
            <a:pPr lvl="1"/>
            <a:r>
              <a:rPr lang="pl-PL" sz="1800" dirty="0" smtClean="0"/>
              <a:t>13</a:t>
            </a:r>
            <a:r>
              <a:rPr lang="pl-PL" sz="1800" dirty="0" smtClean="0"/>
              <a:t>. prosince </a:t>
            </a:r>
            <a:r>
              <a:rPr lang="pl-PL" sz="1800" dirty="0" smtClean="0"/>
              <a:t>1922, Kladno</a:t>
            </a:r>
            <a:r>
              <a:rPr lang="pl-PL" sz="1800" dirty="0" smtClean="0"/>
              <a:t> – 27. března </a:t>
            </a:r>
            <a:r>
              <a:rPr lang="pl-PL" sz="1800" dirty="0" smtClean="0"/>
              <a:t>2011, Kladno</a:t>
            </a:r>
          </a:p>
          <a:p>
            <a:pPr lvl="1"/>
            <a:r>
              <a:rPr lang="cs-CZ" sz="1800" dirty="0" smtClean="0"/>
              <a:t>tvorba byla úzce spojena s tvorbou její </a:t>
            </a:r>
            <a:r>
              <a:rPr lang="cs-CZ" sz="1800" dirty="0" smtClean="0"/>
              <a:t>sestry</a:t>
            </a:r>
            <a:br>
              <a:rPr lang="cs-CZ" sz="1800" dirty="0" smtClean="0"/>
            </a:br>
            <a:r>
              <a:rPr lang="cs-CZ" sz="1800" dirty="0" smtClean="0"/>
              <a:t> </a:t>
            </a:r>
            <a:r>
              <a:rPr lang="cs-CZ" sz="1800" dirty="0" smtClean="0"/>
              <a:t>– dvojčete </a:t>
            </a:r>
            <a:r>
              <a:rPr lang="cs-CZ" sz="1800" u="sng" dirty="0" smtClean="0"/>
              <a:t>Květy </a:t>
            </a:r>
            <a:r>
              <a:rPr lang="cs-CZ" sz="1800" u="sng" dirty="0" smtClean="0"/>
              <a:t>Válové</a:t>
            </a:r>
          </a:p>
          <a:p>
            <a:pPr lvl="1"/>
            <a:endParaRPr lang="pl-PL" sz="1800" dirty="0" smtClean="0"/>
          </a:p>
          <a:p>
            <a:pPr lvl="1"/>
            <a:endParaRPr lang="cs-CZ" sz="1800" dirty="0" smtClean="0"/>
          </a:p>
          <a:p>
            <a:pPr lvl="1"/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2903" t="4838" r="9677" b="10505"/>
          <a:stretch>
            <a:fillRect/>
          </a:stretch>
        </p:blipFill>
        <p:spPr bwMode="auto">
          <a:xfrm>
            <a:off x="6228184" y="188639"/>
            <a:ext cx="2016224" cy="29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941" r="5882" b="8983"/>
          <a:stretch>
            <a:fillRect/>
          </a:stretch>
        </p:blipFill>
        <p:spPr bwMode="auto">
          <a:xfrm>
            <a:off x="539552" y="3356992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2160240" cy="27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84984"/>
            <a:ext cx="2039491" cy="307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435280" cy="5378152"/>
          </a:xfrm>
        </p:spPr>
        <p:txBody>
          <a:bodyPr>
            <a:normAutofit/>
          </a:bodyPr>
          <a:lstStyle/>
          <a:p>
            <a:r>
              <a:rPr lang="cs-CZ" dirty="0" smtClean="0"/>
              <a:t>NORMALIZACE </a:t>
            </a:r>
            <a:r>
              <a:rPr lang="cs-CZ" dirty="0" smtClean="0"/>
              <a:t>1968 </a:t>
            </a:r>
          </a:p>
          <a:p>
            <a:pPr lvl="1"/>
            <a:r>
              <a:rPr lang="cs-CZ" dirty="0" smtClean="0"/>
              <a:t>velký </a:t>
            </a:r>
            <a:r>
              <a:rPr lang="cs-CZ" dirty="0" smtClean="0"/>
              <a:t>zlom v politice i kultuře znamenaly srpnové události </a:t>
            </a:r>
            <a:r>
              <a:rPr lang="cs-CZ" dirty="0" smtClean="0"/>
              <a:t>1968</a:t>
            </a:r>
          </a:p>
          <a:p>
            <a:pPr lvl="1"/>
            <a:r>
              <a:rPr lang="cs-CZ" dirty="0" smtClean="0"/>
              <a:t>výsledky po </a:t>
            </a:r>
            <a:r>
              <a:rPr lang="cs-CZ" dirty="0" smtClean="0"/>
              <a:t>překonání realistických, ideologických zatuchlostí </a:t>
            </a:r>
            <a:r>
              <a:rPr lang="cs-CZ" dirty="0" smtClean="0"/>
              <a:t>opět ztraceny</a:t>
            </a:r>
          </a:p>
          <a:p>
            <a:pPr lvl="1"/>
            <a:r>
              <a:rPr lang="cs-CZ" dirty="0" smtClean="0"/>
              <a:t>opět vlna </a:t>
            </a:r>
            <a:r>
              <a:rPr lang="cs-CZ" dirty="0" smtClean="0"/>
              <a:t>emigrace s nadějí na pokračování ve svobodné </a:t>
            </a:r>
            <a:r>
              <a:rPr lang="cs-CZ" dirty="0" smtClean="0"/>
              <a:t>tvorbě</a:t>
            </a:r>
          </a:p>
          <a:p>
            <a:pPr lvl="1"/>
            <a:r>
              <a:rPr lang="cs-CZ" dirty="0" smtClean="0"/>
              <a:t>přerušena </a:t>
            </a:r>
            <a:r>
              <a:rPr lang="cs-CZ" dirty="0" smtClean="0"/>
              <a:t>přirozená spojení a proměny výtvarných </a:t>
            </a:r>
            <a:r>
              <a:rPr lang="cs-CZ" dirty="0" smtClean="0"/>
              <a:t>směrů</a:t>
            </a:r>
          </a:p>
          <a:p>
            <a:pPr lvl="1"/>
            <a:r>
              <a:rPr lang="cs-CZ" dirty="0" smtClean="0"/>
              <a:t>oficiální </a:t>
            </a:r>
            <a:r>
              <a:rPr lang="cs-CZ" dirty="0" smtClean="0"/>
              <a:t>tvorba se opět soustředila na oslavu komunistických ideálů a byl ustaven nový Svaz českých výtvarných </a:t>
            </a:r>
            <a:r>
              <a:rPr lang="cs-CZ" dirty="0" smtClean="0"/>
              <a:t>umělců</a:t>
            </a:r>
            <a:endParaRPr lang="cs-CZ" dirty="0" smtClean="0"/>
          </a:p>
          <a:p>
            <a:pPr lvl="2"/>
            <a:r>
              <a:rPr lang="cs-CZ" dirty="0" smtClean="0"/>
              <a:t>„klid </a:t>
            </a:r>
            <a:r>
              <a:rPr lang="cs-CZ" dirty="0" smtClean="0"/>
              <a:t>a podmínky pro tvůrčí práci.“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99060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70. a 80. léta DVACETILETÍ NORMALIZACE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umělecká </a:t>
            </a:r>
            <a:r>
              <a:rPr lang="cs-CZ" dirty="0" smtClean="0"/>
              <a:t>tvorba byla znovu podřízena </a:t>
            </a:r>
            <a:r>
              <a:rPr lang="cs-CZ" dirty="0" smtClean="0"/>
              <a:t>cenzuře</a:t>
            </a:r>
          </a:p>
          <a:p>
            <a:r>
              <a:rPr lang="cs-CZ" dirty="0" smtClean="0"/>
              <a:t>oficiální tvorba opět oslavovala </a:t>
            </a:r>
            <a:r>
              <a:rPr lang="cs-CZ" dirty="0" smtClean="0"/>
              <a:t>rudé </a:t>
            </a:r>
            <a:r>
              <a:rPr lang="cs-CZ" dirty="0" smtClean="0"/>
              <a:t>ideje</a:t>
            </a:r>
          </a:p>
          <a:p>
            <a:r>
              <a:rPr lang="cs-CZ" dirty="0" smtClean="0"/>
              <a:t>tvorba alternativní, v provizorních podmínkách, na </a:t>
            </a:r>
            <a:r>
              <a:rPr lang="cs-CZ" dirty="0" smtClean="0"/>
              <a:t>neutrální </a:t>
            </a:r>
            <a:r>
              <a:rPr lang="cs-CZ" dirty="0" smtClean="0"/>
              <a:t>půdě</a:t>
            </a:r>
          </a:p>
          <a:p>
            <a:pPr lvl="1"/>
            <a:r>
              <a:rPr lang="cs-CZ" dirty="0" smtClean="0"/>
              <a:t>nejčastěji v </a:t>
            </a:r>
            <a:r>
              <a:rPr lang="cs-CZ" dirty="0" smtClean="0"/>
              <a:t>restauracích, kavárnách, ateliérech a soukromých </a:t>
            </a:r>
            <a:r>
              <a:rPr lang="cs-CZ" dirty="0" smtClean="0"/>
              <a:t>bytech </a:t>
            </a:r>
          </a:p>
          <a:p>
            <a:r>
              <a:rPr lang="cs-CZ" dirty="0" smtClean="0"/>
              <a:t>vůdčí </a:t>
            </a:r>
            <a:r>
              <a:rPr lang="cs-CZ" dirty="0" smtClean="0"/>
              <a:t>osobností mnohých akcí byl výtvarný teoretik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Jindřich Chalupecký</a:t>
            </a:r>
          </a:p>
          <a:p>
            <a:r>
              <a:rPr lang="cs-CZ" dirty="0" smtClean="0"/>
              <a:t>nová </a:t>
            </a:r>
            <a:r>
              <a:rPr lang="cs-CZ" dirty="0" smtClean="0"/>
              <a:t>vlna </a:t>
            </a:r>
            <a:r>
              <a:rPr lang="cs-CZ" dirty="0" smtClean="0"/>
              <a:t>fotografie-přispěla katedra </a:t>
            </a:r>
            <a:r>
              <a:rPr lang="cs-CZ" dirty="0" smtClean="0"/>
              <a:t>Fotografie na </a:t>
            </a:r>
            <a:r>
              <a:rPr lang="cs-CZ" dirty="0" smtClean="0"/>
              <a:t>FAMU</a:t>
            </a:r>
          </a:p>
          <a:p>
            <a:pPr lvl="1"/>
            <a:r>
              <a:rPr lang="cs-CZ" i="1" dirty="0" smtClean="0"/>
              <a:t>Nová </a:t>
            </a:r>
            <a:r>
              <a:rPr lang="cs-CZ" i="1" dirty="0" smtClean="0"/>
              <a:t>slovenská </a:t>
            </a:r>
            <a:r>
              <a:rPr lang="cs-CZ" i="1" dirty="0" smtClean="0"/>
              <a:t>vlna</a:t>
            </a:r>
          </a:p>
          <a:p>
            <a:pPr lvl="2"/>
            <a:r>
              <a:rPr lang="cs-CZ" u="sng" dirty="0" err="1" smtClean="0"/>
              <a:t>Tono</a:t>
            </a:r>
            <a:r>
              <a:rPr lang="cs-CZ" u="sng" dirty="0" smtClean="0"/>
              <a:t> </a:t>
            </a:r>
            <a:r>
              <a:rPr lang="cs-CZ" u="sng" dirty="0" err="1" smtClean="0"/>
              <a:t>Stano</a:t>
            </a:r>
            <a:r>
              <a:rPr lang="cs-CZ" u="sng" dirty="0" smtClean="0"/>
              <a:t>, M. </a:t>
            </a:r>
            <a:r>
              <a:rPr lang="cs-CZ" u="sng" dirty="0" err="1" smtClean="0"/>
              <a:t>Švolík</a:t>
            </a:r>
            <a:r>
              <a:rPr lang="cs-CZ" u="sng" dirty="0" smtClean="0"/>
              <a:t>, R. </a:t>
            </a:r>
            <a:r>
              <a:rPr lang="cs-CZ" u="sng" dirty="0" err="1" smtClean="0"/>
              <a:t>Prekop</a:t>
            </a:r>
            <a:r>
              <a:rPr lang="cs-CZ" u="sng" dirty="0" smtClean="0"/>
              <a:t>+Milota Havránková (učitelka)</a:t>
            </a:r>
          </a:p>
          <a:p>
            <a:pPr lvl="2"/>
            <a:r>
              <a:rPr lang="cs-CZ" dirty="0" smtClean="0"/>
              <a:t>humor</a:t>
            </a:r>
            <a:r>
              <a:rPr lang="cs-CZ" dirty="0" smtClean="0"/>
              <a:t>, kolektivní spolupráce a </a:t>
            </a:r>
            <a:r>
              <a:rPr lang="cs-CZ" dirty="0" smtClean="0"/>
              <a:t>hlavně </a:t>
            </a:r>
            <a:r>
              <a:rPr lang="cs-CZ" dirty="0" smtClean="0"/>
              <a:t>negace oficiální kultury.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377280"/>
            <a:ext cx="8568952" cy="6480720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Kamil Lhoták</a:t>
            </a:r>
          </a:p>
          <a:p>
            <a:pPr lvl="1" fontAlgn="base"/>
            <a:r>
              <a:rPr lang="cs-CZ" dirty="0" smtClean="0"/>
              <a:t>25.7.1912 - </a:t>
            </a:r>
            <a:r>
              <a:rPr lang="cs-CZ" dirty="0" smtClean="0"/>
              <a:t>22.10.1990</a:t>
            </a:r>
          </a:p>
          <a:p>
            <a:pPr lvl="1" fontAlgn="base"/>
            <a:r>
              <a:rPr lang="cs-CZ" dirty="0" smtClean="0"/>
              <a:t>český </a:t>
            </a:r>
            <a:r>
              <a:rPr lang="cs-CZ" dirty="0" smtClean="0"/>
              <a:t>malíř, grafik a </a:t>
            </a:r>
            <a:r>
              <a:rPr lang="cs-CZ" dirty="0" smtClean="0"/>
              <a:t>ilustrátor</a:t>
            </a:r>
          </a:p>
          <a:p>
            <a:pPr lvl="1" fontAlgn="base"/>
            <a:r>
              <a:rPr lang="cs-CZ" dirty="0" smtClean="0"/>
              <a:t>neměl </a:t>
            </a:r>
            <a:r>
              <a:rPr lang="cs-CZ" dirty="0" smtClean="0"/>
              <a:t>umělecké školení, studoval Univerzitu </a:t>
            </a:r>
            <a:r>
              <a:rPr lang="cs-CZ" dirty="0" smtClean="0"/>
              <a:t>Karlovu</a:t>
            </a:r>
          </a:p>
          <a:p>
            <a:pPr lvl="1" fontAlgn="base"/>
            <a:r>
              <a:rPr lang="cs-CZ" dirty="0" smtClean="0"/>
              <a:t>byl </a:t>
            </a:r>
            <a:r>
              <a:rPr lang="cs-CZ" dirty="0" smtClean="0"/>
              <a:t>členem Umělecké </a:t>
            </a:r>
            <a:r>
              <a:rPr lang="cs-CZ" dirty="0" smtClean="0"/>
              <a:t>besedy, působil </a:t>
            </a:r>
            <a:r>
              <a:rPr lang="cs-CZ" dirty="0" smtClean="0"/>
              <a:t>ve Skupině </a:t>
            </a:r>
            <a:r>
              <a:rPr lang="cs-CZ" dirty="0" smtClean="0"/>
              <a:t>42</a:t>
            </a:r>
          </a:p>
          <a:p>
            <a:pPr lvl="1" fontAlgn="base"/>
            <a:r>
              <a:rPr lang="cs-CZ" dirty="0" smtClean="0"/>
              <a:t>základním tématem bylo 20. </a:t>
            </a:r>
            <a:r>
              <a:rPr lang="cs-CZ" dirty="0" smtClean="0"/>
              <a:t>století- krajiny </a:t>
            </a:r>
            <a:r>
              <a:rPr lang="cs-CZ" dirty="0" smtClean="0"/>
              <a:t>s technickými symboly, plné poezie technické civilizace, melancholické krajiny s balóny, větrníky, s dýmajícími komíny, závodiště, nádraží a železniční podjezdy, parky s </a:t>
            </a:r>
            <a:r>
              <a:rPr lang="cs-CZ" dirty="0" smtClean="0"/>
              <a:t>lavičkami, </a:t>
            </a:r>
            <a:r>
              <a:rPr lang="cs-CZ" dirty="0" smtClean="0"/>
              <a:t>starodávné bicykly, staré automobily a motocykly, traktory, vzducholodi, letadla, benzinové </a:t>
            </a:r>
            <a:r>
              <a:rPr lang="cs-CZ" dirty="0" smtClean="0"/>
              <a:t>pumpy…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808311" cy="211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365104"/>
            <a:ext cx="3518520" cy="21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365104"/>
            <a:ext cx="162044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892480" cy="61926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dirty="0" smtClean="0"/>
              <a:t>z </a:t>
            </a:r>
            <a:r>
              <a:rPr lang="cs-CZ" sz="2000" dirty="0" smtClean="0"/>
              <a:t>iniciativy mladé generace nové umělecké skupiny</a:t>
            </a:r>
          </a:p>
          <a:p>
            <a:r>
              <a:rPr lang="cs-CZ" sz="2000" b="1" dirty="0" smtClean="0"/>
              <a:t>Volné </a:t>
            </a:r>
            <a:r>
              <a:rPr lang="cs-CZ" sz="2000" b="1" dirty="0" smtClean="0"/>
              <a:t>sdružení 12/15 - Pozdě, ale přece </a:t>
            </a:r>
          </a:p>
          <a:p>
            <a:pPr lvl="1"/>
            <a:r>
              <a:rPr lang="cs-CZ" sz="2000" dirty="0" smtClean="0"/>
              <a:t>vznik 1987 </a:t>
            </a:r>
            <a:endParaRPr lang="cs-CZ" sz="2000" dirty="0" smtClean="0"/>
          </a:p>
          <a:p>
            <a:pPr lvl="1"/>
            <a:r>
              <a:rPr lang="cs-CZ" sz="2000" dirty="0" err="1" smtClean="0"/>
              <a:t>Rittstein</a:t>
            </a:r>
            <a:r>
              <a:rPr lang="cs-CZ" sz="2000" dirty="0" smtClean="0"/>
              <a:t>, </a:t>
            </a:r>
            <a:r>
              <a:rPr lang="cs-CZ" sz="2000" dirty="0" err="1" smtClean="0"/>
              <a:t>Načeradský</a:t>
            </a:r>
            <a:r>
              <a:rPr lang="cs-CZ" sz="2000" dirty="0" smtClean="0"/>
              <a:t>, Sopko, </a:t>
            </a:r>
            <a:r>
              <a:rPr lang="cs-CZ" sz="2000" dirty="0" err="1" smtClean="0"/>
              <a:t>Ouhel</a:t>
            </a:r>
            <a:r>
              <a:rPr lang="cs-CZ" sz="2000" dirty="0" smtClean="0"/>
              <a:t> </a:t>
            </a:r>
            <a:r>
              <a:rPr lang="cs-CZ" sz="2000" dirty="0" smtClean="0"/>
              <a:t>(malíři) Kurt </a:t>
            </a:r>
            <a:r>
              <a:rPr lang="cs-CZ" sz="2000" dirty="0" err="1" smtClean="0"/>
              <a:t>Gebauer</a:t>
            </a:r>
            <a:r>
              <a:rPr lang="cs-CZ" sz="2000" dirty="0" smtClean="0"/>
              <a:t>, </a:t>
            </a:r>
            <a:r>
              <a:rPr lang="cs-CZ" sz="2000" dirty="0" smtClean="0"/>
              <a:t>Beránek (sochaři)</a:t>
            </a:r>
            <a:endParaRPr lang="cs-CZ" sz="2000" dirty="0" smtClean="0"/>
          </a:p>
          <a:p>
            <a:pPr algn="ctr">
              <a:buNone/>
            </a:pPr>
            <a:r>
              <a:rPr lang="cs-CZ" sz="2000" i="1" dirty="0" smtClean="0"/>
              <a:t>„</a:t>
            </a:r>
            <a:r>
              <a:rPr lang="cs-CZ" sz="2000" i="1" dirty="0" smtClean="0"/>
              <a:t>Volné sdružení 12/15 je reakcí na současné podmínky pro české výtvarné umění, neumožňující v dostatečné míře spontánní spolupráci ani konfrontaci umělců. Vychází z potřeby změnit tuto situaci v kolektivu názorově rozdílných autorů, kteří se pokusí vzájemně respektovat odlišné výtvarné přístupy. Seskupení není uzavřené. Pozdě, ale přece.“ </a:t>
            </a:r>
          </a:p>
          <a:p>
            <a:r>
              <a:rPr lang="cs-CZ" sz="2000" b="1" dirty="0" smtClean="0"/>
              <a:t>Tvrdohlaví</a:t>
            </a:r>
            <a:r>
              <a:rPr lang="cs-CZ" sz="2000" dirty="0" smtClean="0"/>
              <a:t> </a:t>
            </a:r>
            <a:endParaRPr lang="cs-CZ" sz="2000" dirty="0" smtClean="0"/>
          </a:p>
          <a:p>
            <a:pPr lvl="1"/>
            <a:r>
              <a:rPr lang="cs-CZ" sz="2000" dirty="0" smtClean="0"/>
              <a:t>první </a:t>
            </a:r>
            <a:r>
              <a:rPr lang="cs-CZ" sz="2000" dirty="0" smtClean="0"/>
              <a:t>výstava </a:t>
            </a:r>
            <a:r>
              <a:rPr lang="cs-CZ" sz="2000" dirty="0" smtClean="0"/>
              <a:t>1987</a:t>
            </a:r>
          </a:p>
          <a:p>
            <a:pPr lvl="1"/>
            <a:r>
              <a:rPr lang="cs-CZ" sz="2000" dirty="0" smtClean="0"/>
              <a:t>Jiří </a:t>
            </a:r>
            <a:r>
              <a:rPr lang="cs-CZ" sz="2000" dirty="0" smtClean="0"/>
              <a:t>David, Petr Nikl, Jaroslav Rona, František Skála a další. </a:t>
            </a:r>
            <a:endParaRPr lang="cs-CZ" sz="2000" dirty="0" smtClean="0"/>
          </a:p>
          <a:p>
            <a:pPr lvl="1"/>
            <a:r>
              <a:rPr lang="cs-CZ" sz="2000" dirty="0" smtClean="0"/>
              <a:t>radikálně </a:t>
            </a:r>
            <a:r>
              <a:rPr lang="cs-CZ" sz="2000" dirty="0" smtClean="0"/>
              <a:t>odmítali být součástí sekundární </a:t>
            </a:r>
            <a:r>
              <a:rPr lang="cs-CZ" sz="2000" dirty="0" smtClean="0"/>
              <a:t>společnosti</a:t>
            </a:r>
          </a:p>
          <a:p>
            <a:pPr lvl="2"/>
            <a:r>
              <a:rPr lang="cs-CZ" sz="1800" dirty="0" smtClean="0"/>
              <a:t>politické </a:t>
            </a:r>
            <a:r>
              <a:rPr lang="cs-CZ" sz="1800" dirty="0" smtClean="0"/>
              <a:t>opozice, </a:t>
            </a:r>
            <a:r>
              <a:rPr lang="cs-CZ" sz="1800" dirty="0" smtClean="0"/>
              <a:t>undergroundu</a:t>
            </a:r>
          </a:p>
          <a:p>
            <a:pPr lvl="2"/>
            <a:r>
              <a:rPr lang="cs-CZ" sz="1800" dirty="0" smtClean="0"/>
              <a:t>pro </a:t>
            </a:r>
            <a:r>
              <a:rPr lang="cs-CZ" sz="1800" dirty="0" smtClean="0"/>
              <a:t>její výlučnost a pro jistá ideová omezení svobodného uměleckého </a:t>
            </a:r>
            <a:r>
              <a:rPr lang="cs-CZ" sz="1800" dirty="0" smtClean="0"/>
              <a:t>tvoření</a:t>
            </a:r>
          </a:p>
          <a:p>
            <a:pPr lvl="1"/>
            <a:r>
              <a:rPr lang="cs-CZ" sz="2000" dirty="0" smtClean="0"/>
              <a:t>prosazovali </a:t>
            </a:r>
            <a:r>
              <a:rPr lang="cs-CZ" sz="2000" dirty="0" smtClean="0"/>
              <a:t>vůli žít, tvořit a komunikovat ve společnosti </a:t>
            </a:r>
            <a:r>
              <a:rPr lang="cs-CZ" sz="2000" dirty="0" smtClean="0"/>
              <a:t>nevýlučné</a:t>
            </a:r>
          </a:p>
          <a:p>
            <a:pPr lvl="1"/>
            <a:r>
              <a:rPr lang="cs-CZ" sz="2000" dirty="0" smtClean="0"/>
              <a:t>skupina </a:t>
            </a:r>
            <a:r>
              <a:rPr lang="cs-CZ" sz="2000" dirty="0" smtClean="0"/>
              <a:t>se v roce 1991 </a:t>
            </a:r>
            <a:r>
              <a:rPr lang="cs-CZ" sz="2000" dirty="0" smtClean="0"/>
              <a:t>rozpadla-její </a:t>
            </a:r>
            <a:r>
              <a:rPr lang="cs-CZ" sz="2000" dirty="0" smtClean="0"/>
              <a:t>členové dodnes vystavují.</a:t>
            </a: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/>
              <a:t>POREVOLUČNÍ DOBA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listopadu </a:t>
            </a:r>
            <a:r>
              <a:rPr lang="cs-CZ" dirty="0" smtClean="0"/>
              <a:t>1989 se proměnila situace ve výtvarném </a:t>
            </a:r>
            <a:r>
              <a:rPr lang="cs-CZ" dirty="0" smtClean="0"/>
              <a:t>umění</a:t>
            </a:r>
          </a:p>
          <a:p>
            <a:r>
              <a:rPr lang="cs-CZ" dirty="0" smtClean="0"/>
              <a:t>90.léta=velké uvolnění</a:t>
            </a:r>
          </a:p>
          <a:p>
            <a:r>
              <a:rPr lang="cs-CZ" dirty="0" smtClean="0"/>
              <a:t>muzea </a:t>
            </a:r>
            <a:r>
              <a:rPr lang="cs-CZ" dirty="0" smtClean="0"/>
              <a:t>a galerie otevřely své </a:t>
            </a:r>
            <a:r>
              <a:rPr lang="cs-CZ" dirty="0" smtClean="0"/>
              <a:t>depozitáře</a:t>
            </a:r>
          </a:p>
          <a:p>
            <a:pPr lvl="1"/>
            <a:r>
              <a:rPr lang="cs-CZ" dirty="0" smtClean="0"/>
              <a:t>snažily </a:t>
            </a:r>
            <a:r>
              <a:rPr lang="cs-CZ" dirty="0" smtClean="0"/>
              <a:t>se dosud utajovaná díla navrátit do </a:t>
            </a:r>
            <a:r>
              <a:rPr lang="cs-CZ" dirty="0" smtClean="0"/>
              <a:t>povědomí veřejnosti </a:t>
            </a:r>
            <a:r>
              <a:rPr lang="cs-CZ" dirty="0" smtClean="0"/>
              <a:t>a obnovit </a:t>
            </a:r>
            <a:r>
              <a:rPr lang="cs-CZ" dirty="0" smtClean="0"/>
              <a:t>souvislosti </a:t>
            </a:r>
            <a:r>
              <a:rPr lang="cs-CZ" dirty="0" smtClean="0"/>
              <a:t>v českém </a:t>
            </a:r>
            <a:r>
              <a:rPr lang="cs-CZ" dirty="0" smtClean="0"/>
              <a:t>umění</a:t>
            </a:r>
          </a:p>
          <a:p>
            <a:r>
              <a:rPr lang="cs-CZ" dirty="0" smtClean="0"/>
              <a:t>retrospektivní </a:t>
            </a:r>
            <a:r>
              <a:rPr lang="cs-CZ" dirty="0" smtClean="0"/>
              <a:t>výstavy upozornily na jednotlivé umělce i důležité skupiny a </a:t>
            </a:r>
            <a:r>
              <a:rPr lang="cs-CZ" dirty="0" smtClean="0"/>
              <a:t>hnutí</a:t>
            </a:r>
          </a:p>
          <a:p>
            <a:pPr lvl="1"/>
            <a:r>
              <a:rPr lang="cs-CZ" dirty="0" smtClean="0"/>
              <a:t>např. </a:t>
            </a:r>
            <a:r>
              <a:rPr lang="cs-CZ" dirty="0" smtClean="0"/>
              <a:t>Trasa, UB 12, Český </a:t>
            </a:r>
            <a:r>
              <a:rPr lang="cs-CZ" dirty="0" err="1" smtClean="0"/>
              <a:t>informel</a:t>
            </a:r>
            <a:r>
              <a:rPr lang="cs-CZ" dirty="0" smtClean="0"/>
              <a:t>..</a:t>
            </a:r>
          </a:p>
          <a:p>
            <a:r>
              <a:rPr lang="cs-CZ" dirty="0" smtClean="0"/>
              <a:t>dříve </a:t>
            </a:r>
            <a:r>
              <a:rPr lang="cs-CZ" dirty="0" smtClean="0"/>
              <a:t>odsuzovaní umělci se prosazují ve výstavních </a:t>
            </a:r>
            <a:r>
              <a:rPr lang="cs-CZ" dirty="0" smtClean="0"/>
              <a:t>prostorách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 2 sv. válce návaznost na meziválečné období, mnoho výstav</a:t>
            </a:r>
          </a:p>
          <a:p>
            <a:r>
              <a:rPr lang="cs-CZ" dirty="0" smtClean="0"/>
              <a:t>spousta výtvarníků zemřela či byla v koncentračním táboře</a:t>
            </a:r>
          </a:p>
          <a:p>
            <a:r>
              <a:rPr lang="cs-CZ" dirty="0" smtClean="0"/>
              <a:t>vyjadřovali tragiku, osobní chmurné zážitky, spousta se dala na komunismus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25144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cs-CZ" sz="4800" b="1" u="sng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cs-CZ" sz="48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4800" b="1" u="sng" dirty="0" smtClean="0">
                <a:latin typeface="Times New Roman" pitchFamily="18" charset="0"/>
                <a:cs typeface="Times New Roman" pitchFamily="18" charset="0"/>
              </a:rPr>
              <a:t>léta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 totalitní doba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deformace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importovaným 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stalinismem</a:t>
            </a:r>
          </a:p>
          <a:p>
            <a:pPr lvl="1"/>
            <a:r>
              <a:rPr lang="cs-C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symbolem 50</a:t>
            </a:r>
            <a:r>
              <a:rPr lang="cs-CZ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let byl </a:t>
            </a:r>
            <a:r>
              <a:rPr lang="cs-CZ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Stalinův pomník</a:t>
            </a:r>
            <a:r>
              <a:rPr lang="cs-CZ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Letné 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řada umělců v emigraci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malbě povinný socialistický 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realismus</a:t>
            </a:r>
          </a:p>
          <a:p>
            <a:pPr lvl="1"/>
            <a:r>
              <a:rPr lang="cs-C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socialistické náměty– </a:t>
            </a:r>
            <a:r>
              <a:rPr lang="cs-CZ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dělník, továrna, stavba, přehrada, silnice, používají prvky z lidového umění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abstrakce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se nesměla 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malovat-moderní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umění socialismus zavrhuje jako znak kapitalismu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vzniká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jediný </a:t>
            </a:r>
            <a:r>
              <a:rPr lang="cs-CZ" sz="4800" i="1" dirty="0">
                <a:latin typeface="Times New Roman" pitchFamily="18" charset="0"/>
                <a:cs typeface="Times New Roman" pitchFamily="18" charset="0"/>
              </a:rPr>
              <a:t>Svaz výtvarných umělců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, ten vše ovládal</a:t>
            </a:r>
          </a:p>
          <a:p>
            <a:pPr>
              <a:buNone/>
            </a:pP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dirty="0">
                <a:latin typeface="Times New Roman" pitchFamily="18" charset="0"/>
                <a:cs typeface="Times New Roman" pitchFamily="18" charset="0"/>
              </a:rPr>
            </a:b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4800" b="1" u="sng" dirty="0">
                <a:latin typeface="Times New Roman" pitchFamily="18" charset="0"/>
                <a:cs typeface="Times New Roman" pitchFamily="18" charset="0"/>
              </a:rPr>
              <a:t>60. </a:t>
            </a:r>
            <a:r>
              <a:rPr lang="cs-CZ" sz="4800" b="1" u="sng" dirty="0" smtClean="0">
                <a:latin typeface="Times New Roman" pitchFamily="18" charset="0"/>
                <a:cs typeface="Times New Roman" pitchFamily="18" charset="0"/>
              </a:rPr>
              <a:t>léta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velké oživení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vznikají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výtvarné 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skupiny</a:t>
            </a:r>
          </a:p>
          <a:p>
            <a:pPr lvl="1"/>
            <a:r>
              <a:rPr lang="cs-C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UB12 </a:t>
            </a:r>
            <a:r>
              <a:rPr lang="cs-CZ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(umělecká beseda</a:t>
            </a:r>
            <a:r>
              <a:rPr lang="cs-C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a </a:t>
            </a:r>
            <a:r>
              <a:rPr lang="cs-CZ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surrealistická </a:t>
            </a:r>
            <a:r>
              <a:rPr lang="cs-C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skupina</a:t>
            </a:r>
            <a:endParaRPr lang="cs-CZ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směry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: nová 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figurace, </a:t>
            </a:r>
            <a:r>
              <a:rPr lang="cs-CZ" sz="4800" dirty="0" err="1" smtClean="0">
                <a:latin typeface="Times New Roman" pitchFamily="18" charset="0"/>
                <a:cs typeface="Times New Roman" pitchFamily="18" charset="0"/>
              </a:rPr>
              <a:t>informel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, konstruktivismus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začaly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probíhat neoficiální 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výstavy-tajně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ateliérech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znovu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se uplatňují moderní směry (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fauvismus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, surrealismus, </a:t>
            </a:r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expresionismus..)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rozvoj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sochařství, grafiky a užitého umění</a:t>
            </a:r>
          </a:p>
          <a:p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 uvolnění trvá do r. 1969</a:t>
            </a:r>
          </a:p>
          <a:p>
            <a:pPr>
              <a:buNone/>
            </a:pP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4800" b="1" u="sng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cs-CZ" sz="4800" b="1" u="sng" dirty="0">
                <a:latin typeface="Times New Roman" pitchFamily="18" charset="0"/>
                <a:cs typeface="Times New Roman" pitchFamily="18" charset="0"/>
              </a:rPr>
              <a:t>. a 80. léta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 období normalizace – ve výtvarném umění fraška, zrušení skupin, opět zavládl Svaz výtvarných umělců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ilegální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výstavy (jednodenní)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výstavy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v zahraničí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1989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– výstava tvrdohlavých na staroměstské radnici</a:t>
            </a:r>
          </a:p>
          <a:p>
            <a:pPr>
              <a:buNone/>
            </a:pP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dirty="0">
                <a:latin typeface="Times New Roman" pitchFamily="18" charset="0"/>
                <a:cs typeface="Times New Roman" pitchFamily="18" charset="0"/>
              </a:rPr>
            </a:b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4800" b="1" u="sng" dirty="0">
                <a:latin typeface="Times New Roman" pitchFamily="18" charset="0"/>
                <a:cs typeface="Times New Roman" pitchFamily="18" charset="0"/>
              </a:rPr>
              <a:t>90. léta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 obrovské až živelné uvolnění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desítky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galerií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desítky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výstav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střet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generací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pronikly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k nám všechny moderní tendence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reforma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akademie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už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před listopadem ´89 nastupuje nová generace</a:t>
            </a:r>
          </a:p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dvě </a:t>
            </a: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skupiny: Tvrdohlaví - mladí, 12/15, Pozdě ale přece - střední generace</a:t>
            </a:r>
          </a:p>
          <a:p>
            <a:pPr>
              <a:buNone/>
            </a:pPr>
            <a:r>
              <a:rPr lang="cs-CZ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dirty="0">
                <a:latin typeface="Times New Roman" pitchFamily="18" charset="0"/>
                <a:cs typeface="Times New Roman" pitchFamily="18" charset="0"/>
              </a:rPr>
            </a:b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4800" b="1" u="sng" dirty="0">
                <a:latin typeface="Times New Roman" pitchFamily="18" charset="0"/>
                <a:cs typeface="Times New Roman" pitchFamily="18" charset="0"/>
              </a:rPr>
              <a:t>po roce 2000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800" dirty="0" err="1" smtClean="0">
                <a:latin typeface="Times New Roman" pitchFamily="18" charset="0"/>
                <a:cs typeface="Times New Roman" pitchFamily="18" charset="0"/>
              </a:rPr>
              <a:t>Dox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8424"/>
            <a:ext cx="8229600" cy="756320"/>
          </a:xfrm>
        </p:spPr>
        <p:txBody>
          <a:bodyPr>
            <a:normAutofit/>
          </a:bodyPr>
          <a:lstStyle/>
          <a:p>
            <a:r>
              <a:rPr lang="cs-CZ" b="1" dirty="0" smtClean="0"/>
              <a:t>50.léta 				   DOBA TEMNA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77104"/>
            <a:ext cx="8229600" cy="503221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1948 </a:t>
            </a:r>
            <a:r>
              <a:rPr lang="cs-CZ" dirty="0" smtClean="0"/>
              <a:t>– vláda </a:t>
            </a:r>
            <a:r>
              <a:rPr lang="cs-CZ" dirty="0" smtClean="0"/>
              <a:t>komunismu</a:t>
            </a:r>
          </a:p>
          <a:p>
            <a:r>
              <a:rPr lang="cs-CZ" dirty="0" smtClean="0"/>
              <a:t>výtvarná </a:t>
            </a:r>
            <a:r>
              <a:rPr lang="cs-CZ" dirty="0" smtClean="0"/>
              <a:t>scéna </a:t>
            </a:r>
            <a:r>
              <a:rPr lang="cs-CZ" dirty="0" smtClean="0"/>
              <a:t>rozdělena </a:t>
            </a:r>
            <a:r>
              <a:rPr lang="cs-CZ" dirty="0" smtClean="0"/>
              <a:t>na </a:t>
            </a:r>
            <a:r>
              <a:rPr lang="cs-CZ" dirty="0" smtClean="0"/>
              <a:t>dvě </a:t>
            </a:r>
            <a:r>
              <a:rPr lang="cs-CZ" dirty="0" smtClean="0"/>
              <a:t>části – oficiální a </a:t>
            </a:r>
            <a:r>
              <a:rPr lang="cs-CZ" dirty="0" smtClean="0"/>
              <a:t>neoficiální</a:t>
            </a:r>
          </a:p>
          <a:p>
            <a:r>
              <a:rPr lang="cs-CZ" dirty="0" smtClean="0"/>
              <a:t>o</a:t>
            </a:r>
            <a:r>
              <a:rPr lang="cs-CZ" dirty="0" smtClean="0"/>
              <a:t>ficiální umělci</a:t>
            </a:r>
          </a:p>
          <a:p>
            <a:pPr lvl="1"/>
            <a:r>
              <a:rPr lang="cs-CZ" dirty="0" smtClean="0"/>
              <a:t>podporováni </a:t>
            </a:r>
            <a:r>
              <a:rPr lang="cs-CZ" dirty="0" smtClean="0"/>
              <a:t>režimem a tvořili tzv. Socialistický realismus. </a:t>
            </a:r>
            <a:endParaRPr lang="cs-CZ" dirty="0" smtClean="0"/>
          </a:p>
          <a:p>
            <a:pPr lvl="1"/>
            <a:r>
              <a:rPr lang="cs-CZ" dirty="0" smtClean="0"/>
              <a:t>např.  </a:t>
            </a:r>
            <a:r>
              <a:rPr lang="cs-CZ" u="sng" dirty="0" smtClean="0"/>
              <a:t>Jan </a:t>
            </a:r>
            <a:r>
              <a:rPr lang="cs-CZ" u="sng" dirty="0" err="1" smtClean="0"/>
              <a:t>Čumpelík</a:t>
            </a:r>
            <a:endParaRPr lang="cs-CZ" u="sng" dirty="0" smtClean="0"/>
          </a:p>
          <a:p>
            <a:r>
              <a:rPr lang="cs-CZ" dirty="0" smtClean="0"/>
              <a:t>neoficiální umělci</a:t>
            </a:r>
          </a:p>
          <a:p>
            <a:pPr lvl="1"/>
            <a:r>
              <a:rPr lang="cs-CZ" dirty="0" smtClean="0"/>
              <a:t>nepodvolili se komunistickým tématům</a:t>
            </a:r>
          </a:p>
          <a:p>
            <a:pPr lvl="1"/>
            <a:r>
              <a:rPr lang="cs-CZ" dirty="0" smtClean="0"/>
              <a:t>nesměli </a:t>
            </a:r>
            <a:r>
              <a:rPr lang="cs-CZ" dirty="0" smtClean="0"/>
              <a:t>vystavovat a mohli být za svá díla i stíháni. </a:t>
            </a:r>
          </a:p>
          <a:p>
            <a:r>
              <a:rPr lang="cs-CZ" dirty="0" smtClean="0"/>
              <a:t>hlavním tématem</a:t>
            </a:r>
          </a:p>
          <a:p>
            <a:pPr lvl="1"/>
            <a:r>
              <a:rPr lang="cs-CZ" dirty="0" smtClean="0"/>
              <a:t>vyobrazování </a:t>
            </a:r>
            <a:r>
              <a:rPr lang="cs-CZ" dirty="0" smtClean="0"/>
              <a:t>dělníků, pracujících, spokojených rodin, lidových </a:t>
            </a:r>
            <a:r>
              <a:rPr lang="cs-CZ" dirty="0" smtClean="0"/>
              <a:t>tradic</a:t>
            </a:r>
          </a:p>
          <a:p>
            <a:pPr lvl="1"/>
            <a:r>
              <a:rPr lang="cs-CZ" dirty="0" smtClean="0"/>
              <a:t>významné </a:t>
            </a:r>
            <a:r>
              <a:rPr lang="cs-CZ" dirty="0" smtClean="0"/>
              <a:t>osobnosti komunistického režimu – Stalin, Gottwald, </a:t>
            </a:r>
            <a:r>
              <a:rPr lang="cs-CZ" dirty="0" smtClean="0"/>
              <a:t>Lenin</a:t>
            </a:r>
          </a:p>
          <a:p>
            <a:r>
              <a:rPr lang="cs-CZ" dirty="0" smtClean="0"/>
              <a:t>vznikaly </a:t>
            </a:r>
            <a:r>
              <a:rPr lang="cs-CZ" dirty="0" smtClean="0"/>
              <a:t>obří obrazy a </a:t>
            </a:r>
            <a:r>
              <a:rPr lang="cs-CZ" dirty="0" smtClean="0"/>
              <a:t>sochy</a:t>
            </a:r>
          </a:p>
          <a:p>
            <a:r>
              <a:rPr lang="cs-CZ" dirty="0" smtClean="0"/>
              <a:t>vše </a:t>
            </a:r>
            <a:r>
              <a:rPr lang="cs-CZ" dirty="0" smtClean="0"/>
              <a:t>bylo monumentální, realistické až kýčovité. </a:t>
            </a:r>
            <a:endParaRPr lang="cs-CZ" dirty="0" smtClean="0"/>
          </a:p>
          <a:p>
            <a:r>
              <a:rPr lang="cs-CZ" dirty="0" smtClean="0"/>
              <a:t>moderní </a:t>
            </a:r>
            <a:r>
              <a:rPr lang="cs-CZ" dirty="0" smtClean="0"/>
              <a:t>směry </a:t>
            </a:r>
            <a:r>
              <a:rPr lang="cs-CZ" dirty="0" smtClean="0"/>
              <a:t>vytlačovány </a:t>
            </a:r>
            <a:r>
              <a:rPr lang="cs-CZ" dirty="0" smtClean="0"/>
              <a:t>– považovány za buržoazní přežitek. </a:t>
            </a:r>
            <a:endParaRPr lang="cs-CZ" dirty="0" smtClean="0"/>
          </a:p>
          <a:p>
            <a:r>
              <a:rPr lang="cs-CZ" b="1" dirty="0" smtClean="0"/>
              <a:t>zakázáno </a:t>
            </a:r>
            <a:r>
              <a:rPr lang="cs-CZ" b="1" dirty="0" smtClean="0"/>
              <a:t>vytvářet umělecké </a:t>
            </a:r>
            <a:r>
              <a:rPr lang="cs-CZ" b="1" dirty="0" smtClean="0"/>
              <a:t>skupiny</a:t>
            </a:r>
            <a:endParaRPr lang="cs-CZ" dirty="0" smtClean="0"/>
          </a:p>
          <a:p>
            <a:r>
              <a:rPr lang="cs-CZ" dirty="0" smtClean="0"/>
              <a:t>n</a:t>
            </a:r>
            <a:r>
              <a:rPr lang="cs-CZ" dirty="0" smtClean="0"/>
              <a:t>ěkteří odcházeli </a:t>
            </a:r>
            <a:r>
              <a:rPr lang="cs-CZ" dirty="0" smtClean="0"/>
              <a:t>do emigrace, aby mohli </a:t>
            </a:r>
            <a:r>
              <a:rPr lang="cs-CZ" dirty="0" smtClean="0"/>
              <a:t>pokračovat </a:t>
            </a:r>
            <a:r>
              <a:rPr lang="cs-CZ" dirty="0" smtClean="0"/>
              <a:t>ve své </a:t>
            </a:r>
            <a:endParaRPr lang="cs-CZ" dirty="0" smtClean="0"/>
          </a:p>
          <a:p>
            <a:pPr lvl="1"/>
            <a:r>
              <a:rPr lang="cs-CZ" dirty="0" smtClean="0"/>
              <a:t>např</a:t>
            </a:r>
            <a:r>
              <a:rPr lang="cs-CZ" dirty="0" smtClean="0"/>
              <a:t>. čeští surrealisté </a:t>
            </a:r>
            <a:r>
              <a:rPr lang="cs-CZ" u="sng" dirty="0" err="1" smtClean="0"/>
              <a:t>Toyen</a:t>
            </a:r>
            <a:r>
              <a:rPr lang="cs-CZ" u="sng" dirty="0" smtClean="0"/>
              <a:t>, Šíma, </a:t>
            </a:r>
            <a:r>
              <a:rPr lang="cs-CZ" u="sng" dirty="0" smtClean="0"/>
              <a:t>Štýrský</a:t>
            </a:r>
            <a:endParaRPr lang="cs-CZ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4016"/>
            <a:ext cx="5256584" cy="65253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1200" b="1" dirty="0" smtClean="0"/>
              <a:t>Jan </a:t>
            </a:r>
            <a:r>
              <a:rPr lang="cs-CZ" sz="1200" b="1" dirty="0" err="1" smtClean="0"/>
              <a:t>Čumpelík</a:t>
            </a:r>
            <a:endParaRPr lang="cs-CZ" sz="1200" b="1" dirty="0" smtClean="0"/>
          </a:p>
          <a:p>
            <a:pPr lvl="1"/>
            <a:r>
              <a:rPr lang="cs-CZ" sz="1200" i="1" dirty="0" smtClean="0">
                <a:solidFill>
                  <a:schemeClr val="tx1"/>
                </a:solidFill>
              </a:rPr>
              <a:t>28.1.1895 </a:t>
            </a:r>
            <a:r>
              <a:rPr lang="cs-CZ" sz="1200" i="1" dirty="0" err="1" smtClean="0">
                <a:solidFill>
                  <a:schemeClr val="tx1"/>
                </a:solidFill>
              </a:rPr>
              <a:t>Dobrovice</a:t>
            </a:r>
            <a:r>
              <a:rPr lang="cs-CZ" sz="1200" i="1" dirty="0" smtClean="0">
                <a:solidFill>
                  <a:schemeClr val="tx1"/>
                </a:solidFill>
              </a:rPr>
              <a:t> - 12.10.1965 </a:t>
            </a:r>
            <a:r>
              <a:rPr lang="cs-CZ" sz="1200" i="1" dirty="0" smtClean="0">
                <a:solidFill>
                  <a:schemeClr val="tx1"/>
                </a:solidFill>
              </a:rPr>
              <a:t>Praha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klasický </a:t>
            </a:r>
            <a:r>
              <a:rPr lang="cs-CZ" sz="1200" dirty="0" smtClean="0">
                <a:solidFill>
                  <a:schemeClr val="tx1"/>
                </a:solidFill>
              </a:rPr>
              <a:t>představitel socialistického </a:t>
            </a:r>
            <a:r>
              <a:rPr lang="cs-CZ" sz="1200" dirty="0" smtClean="0">
                <a:solidFill>
                  <a:schemeClr val="tx1"/>
                </a:solidFill>
              </a:rPr>
              <a:t>realismu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původně malířem </a:t>
            </a:r>
            <a:r>
              <a:rPr lang="cs-CZ" sz="1200" dirty="0" smtClean="0">
                <a:solidFill>
                  <a:schemeClr val="tx1"/>
                </a:solidFill>
              </a:rPr>
              <a:t>pokojů a dekorativním </a:t>
            </a:r>
            <a:r>
              <a:rPr lang="cs-CZ" sz="1200" dirty="0" smtClean="0">
                <a:solidFill>
                  <a:schemeClr val="tx1"/>
                </a:solidFill>
              </a:rPr>
              <a:t>umělcem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v 50. letech pokládán oficiálními kruhy za</a:t>
            </a:r>
            <a:br>
              <a:rPr lang="cs-CZ" sz="1200" dirty="0" smtClean="0">
                <a:solidFill>
                  <a:schemeClr val="tx1"/>
                </a:solidFill>
              </a:rPr>
            </a:br>
            <a:r>
              <a:rPr lang="cs-CZ" sz="1200" dirty="0" smtClean="0">
                <a:solidFill>
                  <a:schemeClr val="tx1"/>
                </a:solidFill>
              </a:rPr>
              <a:t>"největšího současného českého malíře</a:t>
            </a:r>
            <a:r>
              <a:rPr lang="cs-CZ" sz="1200" dirty="0" smtClean="0">
                <a:solidFill>
                  <a:schemeClr val="tx1"/>
                </a:solidFill>
              </a:rPr>
              <a:t>„</a:t>
            </a:r>
          </a:p>
          <a:p>
            <a:pPr lvl="1"/>
            <a:endParaRPr lang="cs-CZ" sz="1200" dirty="0" smtClean="0">
              <a:solidFill>
                <a:schemeClr val="tx1"/>
              </a:solidFill>
            </a:endParaRPr>
          </a:p>
          <a:p>
            <a:r>
              <a:rPr lang="cs-CZ" sz="1200" b="1" dirty="0" err="1" smtClean="0"/>
              <a:t>Toyen</a:t>
            </a:r>
            <a:r>
              <a:rPr lang="cs-CZ" sz="1200" b="1" dirty="0" smtClean="0"/>
              <a:t> </a:t>
            </a:r>
            <a:r>
              <a:rPr lang="cs-CZ" sz="1200" b="1" dirty="0" smtClean="0"/>
              <a:t>(Marie </a:t>
            </a:r>
            <a:r>
              <a:rPr lang="cs-CZ" sz="1200" b="1" dirty="0" err="1" smtClean="0"/>
              <a:t>Čermínová</a:t>
            </a:r>
            <a:r>
              <a:rPr lang="cs-CZ" sz="1200" b="1" dirty="0" smtClean="0"/>
              <a:t>)</a:t>
            </a:r>
          </a:p>
          <a:p>
            <a:pPr lvl="1"/>
            <a:r>
              <a:rPr lang="cs-CZ" sz="1200" i="1" dirty="0" smtClean="0">
                <a:solidFill>
                  <a:schemeClr val="tx1"/>
                </a:solidFill>
              </a:rPr>
              <a:t>21</a:t>
            </a:r>
            <a:r>
              <a:rPr lang="cs-CZ" sz="1200" i="1" dirty="0" smtClean="0">
                <a:solidFill>
                  <a:schemeClr val="tx1"/>
                </a:solidFill>
              </a:rPr>
              <a:t>. září 1902 </a:t>
            </a:r>
            <a:r>
              <a:rPr lang="cs-CZ" sz="1200" i="1" dirty="0" smtClean="0">
                <a:solidFill>
                  <a:schemeClr val="tx1"/>
                </a:solidFill>
              </a:rPr>
              <a:t>Smíchov-9</a:t>
            </a:r>
            <a:r>
              <a:rPr lang="cs-CZ" sz="1200" i="1" dirty="0" smtClean="0">
                <a:solidFill>
                  <a:schemeClr val="tx1"/>
                </a:solidFill>
              </a:rPr>
              <a:t>. listopadu 1980 </a:t>
            </a:r>
            <a:r>
              <a:rPr lang="cs-CZ" sz="1200" i="1" dirty="0" smtClean="0">
                <a:solidFill>
                  <a:schemeClr val="tx1"/>
                </a:solidFill>
              </a:rPr>
              <a:t>Paříž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česko-francouzská malířka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představitelka </a:t>
            </a:r>
            <a:r>
              <a:rPr lang="cs-CZ" sz="1200" dirty="0" smtClean="0">
                <a:solidFill>
                  <a:schemeClr val="tx1"/>
                </a:solidFill>
              </a:rPr>
              <a:t>evropského </a:t>
            </a:r>
            <a:r>
              <a:rPr lang="cs-CZ" sz="1200" dirty="0" smtClean="0">
                <a:solidFill>
                  <a:schemeClr val="tx1"/>
                </a:solidFill>
              </a:rPr>
              <a:t>surrealismu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nejvýznamnější </a:t>
            </a:r>
            <a:r>
              <a:rPr lang="cs-CZ" sz="1200" dirty="0" smtClean="0">
                <a:solidFill>
                  <a:schemeClr val="tx1"/>
                </a:solidFill>
              </a:rPr>
              <a:t>a nejsvobodnější tvůrčí osobnosti</a:t>
            </a:r>
            <a:br>
              <a:rPr lang="cs-CZ" sz="1200" dirty="0" smtClean="0">
                <a:solidFill>
                  <a:schemeClr val="tx1"/>
                </a:solidFill>
              </a:rPr>
            </a:br>
            <a:r>
              <a:rPr lang="cs-CZ" sz="1200" dirty="0" smtClean="0">
                <a:solidFill>
                  <a:schemeClr val="tx1"/>
                </a:solidFill>
              </a:rPr>
              <a:t>umělecké avantgardy první poloviny 20. století</a:t>
            </a:r>
          </a:p>
          <a:p>
            <a:pPr lvl="1"/>
            <a:endParaRPr lang="cs-CZ" sz="1200" dirty="0" smtClean="0">
              <a:solidFill>
                <a:schemeClr val="tx1"/>
              </a:solidFill>
            </a:endParaRPr>
          </a:p>
          <a:p>
            <a:r>
              <a:rPr lang="cs-CZ" sz="1200" b="1" dirty="0" smtClean="0"/>
              <a:t>Josef Šíma</a:t>
            </a:r>
          </a:p>
          <a:p>
            <a:pPr lvl="1"/>
            <a:r>
              <a:rPr lang="cs-CZ" sz="1200" i="1" dirty="0" smtClean="0">
                <a:solidFill>
                  <a:schemeClr val="tx1"/>
                </a:solidFill>
              </a:rPr>
              <a:t>19. března 1891, Jaroměř - 24. července 1971, Paříž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český malíř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50-</a:t>
            </a:r>
            <a:r>
              <a:rPr lang="cs-CZ" sz="1200" dirty="0" err="1" smtClean="0">
                <a:solidFill>
                  <a:schemeClr val="tx1"/>
                </a:solidFill>
              </a:rPr>
              <a:t>letý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pobyt v Paříži-někdy považován za malíře francouzského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někdy uváděn jako </a:t>
            </a:r>
            <a:r>
              <a:rPr lang="cs-CZ" sz="1200" dirty="0" err="1" smtClean="0">
                <a:solidFill>
                  <a:schemeClr val="tx1"/>
                </a:solidFill>
              </a:rPr>
              <a:t>Joseph</a:t>
            </a:r>
            <a:r>
              <a:rPr lang="cs-CZ" sz="1200" dirty="0" smtClean="0">
                <a:solidFill>
                  <a:schemeClr val="tx1"/>
                </a:solidFill>
              </a:rPr>
              <a:t> Sima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osobnost evropského moderního malířství.</a:t>
            </a:r>
          </a:p>
          <a:p>
            <a:pPr lvl="1"/>
            <a:endParaRPr lang="cs-CZ" sz="1200" dirty="0" smtClean="0">
              <a:solidFill>
                <a:schemeClr val="tx1"/>
              </a:solidFill>
            </a:endParaRPr>
          </a:p>
          <a:p>
            <a:r>
              <a:rPr lang="cs-CZ" sz="1200" b="1" dirty="0" smtClean="0"/>
              <a:t>Jindřich Štýrský</a:t>
            </a:r>
            <a:endParaRPr lang="cs-CZ" sz="1200" b="1" dirty="0" smtClean="0"/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11</a:t>
            </a:r>
            <a:r>
              <a:rPr lang="cs-CZ" sz="1200" dirty="0" smtClean="0">
                <a:solidFill>
                  <a:schemeClr val="tx1"/>
                </a:solidFill>
              </a:rPr>
              <a:t>. srpna 1899, Dolní </a:t>
            </a:r>
            <a:r>
              <a:rPr lang="cs-CZ" sz="1200" dirty="0" err="1" smtClean="0">
                <a:solidFill>
                  <a:schemeClr val="tx1"/>
                </a:solidFill>
              </a:rPr>
              <a:t>Čermná</a:t>
            </a:r>
            <a:r>
              <a:rPr lang="cs-CZ" sz="1200" dirty="0" smtClean="0">
                <a:solidFill>
                  <a:schemeClr val="tx1"/>
                </a:solidFill>
              </a:rPr>
              <a:t>-21</a:t>
            </a:r>
            <a:r>
              <a:rPr lang="cs-CZ" sz="1200" dirty="0" smtClean="0">
                <a:solidFill>
                  <a:schemeClr val="tx1"/>
                </a:solidFill>
              </a:rPr>
              <a:t>. března 1942, Praha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malíř, fotograf, grafik, výtvarník, básník, </a:t>
            </a:r>
            <a:r>
              <a:rPr lang="cs-CZ" sz="1200" dirty="0" smtClean="0">
                <a:solidFill>
                  <a:schemeClr val="tx1"/>
                </a:solidFill>
              </a:rPr>
              <a:t>surrealista, teoretik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první z </a:t>
            </a:r>
            <a:r>
              <a:rPr lang="cs-CZ" sz="1200" dirty="0" smtClean="0">
                <a:solidFill>
                  <a:schemeClr val="tx1"/>
                </a:solidFill>
              </a:rPr>
              <a:t>evropských umělců, kteří se zabývali barevnou </a:t>
            </a:r>
            <a:r>
              <a:rPr lang="cs-CZ" sz="1200" dirty="0" smtClean="0">
                <a:solidFill>
                  <a:schemeClr val="tx1"/>
                </a:solidFill>
              </a:rPr>
              <a:t>koláží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erotické </a:t>
            </a:r>
            <a:r>
              <a:rPr lang="cs-CZ" sz="1200" dirty="0" err="1" smtClean="0">
                <a:solidFill>
                  <a:schemeClr val="tx1"/>
                </a:solidFill>
              </a:rPr>
              <a:t>fotokoláže</a:t>
            </a:r>
            <a:endParaRPr lang="cs-CZ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cs-CZ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cs-CZ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929" t="5901" r="7624" b="5901"/>
          <a:stretch>
            <a:fillRect/>
          </a:stretch>
        </p:blipFill>
        <p:spPr bwMode="auto">
          <a:xfrm>
            <a:off x="4283968" y="116632"/>
            <a:ext cx="1368152" cy="187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6632"/>
            <a:ext cx="14041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13857" t="12201" r="15363" b="13460"/>
          <a:stretch>
            <a:fillRect/>
          </a:stretch>
        </p:blipFill>
        <p:spPr bwMode="auto">
          <a:xfrm>
            <a:off x="7380312" y="116632"/>
            <a:ext cx="14914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060848"/>
            <a:ext cx="2372882" cy="158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060848"/>
            <a:ext cx="1944216" cy="15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717032"/>
            <a:ext cx="2520280" cy="14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 l="32007" r="31986"/>
          <a:stretch>
            <a:fillRect/>
          </a:stretch>
        </p:blipFill>
        <p:spPr bwMode="auto">
          <a:xfrm>
            <a:off x="7524328" y="3789040"/>
            <a:ext cx="1460501" cy="227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229200"/>
            <a:ext cx="2592287" cy="155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</a:t>
            </a:r>
            <a:r>
              <a:rPr lang="cs-CZ" dirty="0" smtClean="0"/>
              <a:t>d </a:t>
            </a:r>
            <a:r>
              <a:rPr lang="cs-CZ" dirty="0" smtClean="0"/>
              <a:t>poloviny 50.let docházelo k </a:t>
            </a:r>
            <a:r>
              <a:rPr lang="cs-CZ" dirty="0" smtClean="0"/>
              <a:t>pomalému</a:t>
            </a:r>
          </a:p>
          <a:p>
            <a:r>
              <a:rPr lang="cs-CZ" dirty="0" smtClean="0"/>
              <a:t>1953 </a:t>
            </a:r>
            <a:r>
              <a:rPr lang="cs-CZ" dirty="0" smtClean="0"/>
              <a:t>zemřel </a:t>
            </a:r>
            <a:r>
              <a:rPr lang="cs-CZ" dirty="0" smtClean="0"/>
              <a:t>Stalin, o </a:t>
            </a:r>
            <a:r>
              <a:rPr lang="cs-CZ" dirty="0" smtClean="0"/>
              <a:t>tři roky </a:t>
            </a:r>
            <a:r>
              <a:rPr lang="cs-CZ" dirty="0" smtClean="0"/>
              <a:t>později XX</a:t>
            </a:r>
            <a:r>
              <a:rPr lang="cs-CZ" dirty="0" smtClean="0"/>
              <a:t>. sjezd </a:t>
            </a:r>
            <a:r>
              <a:rPr lang="cs-CZ" dirty="0" smtClean="0"/>
              <a:t>KSSS</a:t>
            </a:r>
          </a:p>
          <a:p>
            <a:pPr lvl="1"/>
            <a:r>
              <a:rPr lang="cs-CZ" dirty="0" smtClean="0"/>
              <a:t>ukončeno </a:t>
            </a:r>
            <a:r>
              <a:rPr lang="cs-CZ" dirty="0" smtClean="0"/>
              <a:t>stalinské období socialistického </a:t>
            </a:r>
            <a:r>
              <a:rPr lang="cs-CZ" dirty="0" smtClean="0"/>
              <a:t>realismu</a:t>
            </a:r>
          </a:p>
          <a:p>
            <a:r>
              <a:rPr lang="cs-CZ" dirty="0" smtClean="0"/>
              <a:t>Svaz </a:t>
            </a:r>
            <a:r>
              <a:rPr lang="cs-CZ" dirty="0" smtClean="0"/>
              <a:t>českého výtvarného umění povolil uměleckých skupin v rámci </a:t>
            </a:r>
            <a:r>
              <a:rPr lang="cs-CZ" dirty="0" smtClean="0"/>
              <a:t>Svazu</a:t>
            </a:r>
          </a:p>
          <a:p>
            <a:r>
              <a:rPr lang="cs-CZ" dirty="0" smtClean="0"/>
              <a:t>o</a:t>
            </a:r>
            <a:r>
              <a:rPr lang="cs-CZ" dirty="0" smtClean="0"/>
              <a:t> </a:t>
            </a:r>
            <a:r>
              <a:rPr lang="cs-CZ" dirty="0" smtClean="0"/>
              <a:t>rok později vznikají dvě </a:t>
            </a:r>
            <a:r>
              <a:rPr lang="cs-CZ" dirty="0" smtClean="0"/>
              <a:t>umělecké </a:t>
            </a:r>
            <a:r>
              <a:rPr lang="cs-CZ" dirty="0" smtClean="0"/>
              <a:t>skupiny – TRASA a UB12 </a:t>
            </a:r>
            <a:endParaRPr lang="cs-CZ" dirty="0" smtClean="0"/>
          </a:p>
          <a:p>
            <a:r>
              <a:rPr lang="cs-CZ" dirty="0" smtClean="0"/>
              <a:t>TRASA </a:t>
            </a:r>
          </a:p>
          <a:p>
            <a:pPr lvl="1"/>
            <a:r>
              <a:rPr lang="cs-CZ" dirty="0" smtClean="0"/>
              <a:t>chtějí </a:t>
            </a:r>
            <a:r>
              <a:rPr lang="cs-CZ" dirty="0" smtClean="0"/>
              <a:t>dosáhnout moderní formy, prohloubit moderní </a:t>
            </a:r>
            <a:r>
              <a:rPr lang="cs-CZ" dirty="0" smtClean="0"/>
              <a:t>umění</a:t>
            </a:r>
          </a:p>
          <a:p>
            <a:pPr lvl="1"/>
            <a:r>
              <a:rPr lang="cs-CZ" u="sng" dirty="0" err="1" smtClean="0"/>
              <a:t>Olbram</a:t>
            </a:r>
            <a:r>
              <a:rPr lang="cs-CZ" u="sng" dirty="0" smtClean="0"/>
              <a:t> </a:t>
            </a:r>
            <a:r>
              <a:rPr lang="cs-CZ" u="sng" dirty="0" smtClean="0"/>
              <a:t>Zoubek, Eva Kmentová, Květa a Jitka Válovy </a:t>
            </a:r>
            <a:endParaRPr lang="cs-CZ" u="sng" dirty="0" smtClean="0"/>
          </a:p>
          <a:p>
            <a:r>
              <a:rPr lang="cs-CZ" dirty="0" smtClean="0"/>
              <a:t>UB12</a:t>
            </a:r>
          </a:p>
          <a:p>
            <a:pPr lvl="1"/>
            <a:r>
              <a:rPr lang="cs-CZ" dirty="0" smtClean="0"/>
              <a:t>snaží </a:t>
            </a:r>
            <a:r>
              <a:rPr lang="cs-CZ" dirty="0" smtClean="0"/>
              <a:t>se zobrazoval duchovní obraz, spíše lyrický výraz </a:t>
            </a:r>
            <a:endParaRPr lang="cs-CZ" dirty="0" smtClean="0"/>
          </a:p>
          <a:p>
            <a:pPr lvl="1"/>
            <a:r>
              <a:rPr lang="cs-CZ" u="sng" dirty="0" smtClean="0"/>
              <a:t>Václav </a:t>
            </a:r>
            <a:r>
              <a:rPr lang="cs-CZ" u="sng" dirty="0" err="1" smtClean="0"/>
              <a:t>Boštík</a:t>
            </a:r>
            <a:r>
              <a:rPr lang="cs-CZ" u="sng" dirty="0" smtClean="0"/>
              <a:t>, Adriana </a:t>
            </a:r>
            <a:r>
              <a:rPr lang="cs-CZ" u="sng" dirty="0" err="1" smtClean="0"/>
              <a:t>Šimotová</a:t>
            </a:r>
            <a:r>
              <a:rPr lang="cs-CZ" u="sng" dirty="0" smtClean="0"/>
              <a:t>, Jiří John, Stanislav </a:t>
            </a:r>
            <a:r>
              <a:rPr lang="cs-CZ" u="sng" dirty="0" smtClean="0"/>
              <a:t>Kolíbal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1600" b="1" dirty="0" err="1" smtClean="0"/>
              <a:t>Olbram</a:t>
            </a:r>
            <a:r>
              <a:rPr lang="cs-CZ" sz="1600" b="1" dirty="0" smtClean="0"/>
              <a:t> Zoubek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21. dubna 1926 Praha – 15. června 2017 </a:t>
            </a:r>
            <a:r>
              <a:rPr lang="cs-CZ" sz="1600" dirty="0" smtClean="0">
                <a:solidFill>
                  <a:schemeClr val="tx1"/>
                </a:solidFill>
              </a:rPr>
              <a:t>Praha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 rozvoj české architektonické plastiky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jeden </a:t>
            </a:r>
            <a:r>
              <a:rPr lang="cs-CZ" sz="1600" dirty="0" smtClean="0">
                <a:solidFill>
                  <a:schemeClr val="tx1"/>
                </a:solidFill>
              </a:rPr>
              <a:t>z nejvýznamnějších českých sochařů druhé poloviny 20. </a:t>
            </a:r>
            <a:r>
              <a:rPr lang="cs-CZ" sz="1600" dirty="0" smtClean="0">
                <a:solidFill>
                  <a:schemeClr val="tx1"/>
                </a:solidFill>
              </a:rPr>
              <a:t>století</a:t>
            </a: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 algn="r"/>
            <a:endParaRPr lang="cs-CZ" sz="1600" dirty="0" smtClean="0">
              <a:solidFill>
                <a:schemeClr val="tx1"/>
              </a:solidFill>
            </a:endParaRPr>
          </a:p>
          <a:p>
            <a:pPr lvl="1" algn="r"/>
            <a:r>
              <a:rPr lang="cs-CZ" sz="1600" b="1" dirty="0" smtClean="0">
                <a:solidFill>
                  <a:schemeClr val="tx1"/>
                </a:solidFill>
              </a:rPr>
              <a:t>Stanislav Kolíbal</a:t>
            </a:r>
          </a:p>
          <a:p>
            <a:pPr lvl="1" algn="r"/>
            <a:r>
              <a:rPr lang="cs-CZ" sz="1600" dirty="0" smtClean="0">
                <a:solidFill>
                  <a:schemeClr val="tx1"/>
                </a:solidFill>
              </a:rPr>
              <a:t> 11. prosince </a:t>
            </a:r>
            <a:r>
              <a:rPr lang="cs-CZ" sz="1600" dirty="0" smtClean="0">
                <a:solidFill>
                  <a:schemeClr val="tx1"/>
                </a:solidFill>
              </a:rPr>
              <a:t>1925</a:t>
            </a:r>
          </a:p>
          <a:p>
            <a:pPr lvl="1" algn="r"/>
            <a:r>
              <a:rPr lang="pl-PL" sz="1600" dirty="0" smtClean="0">
                <a:solidFill>
                  <a:schemeClr val="tx1"/>
                </a:solidFill>
              </a:rPr>
              <a:t>profesor </a:t>
            </a:r>
            <a:r>
              <a:rPr lang="pl-PL" sz="1600" dirty="0" smtClean="0">
                <a:solidFill>
                  <a:schemeClr val="tx1"/>
                </a:solidFill>
              </a:rPr>
              <a:t>na Akademii výtvarných umění v </a:t>
            </a:r>
            <a:r>
              <a:rPr lang="pl-PL" sz="1600" dirty="0" smtClean="0">
                <a:solidFill>
                  <a:schemeClr val="tx1"/>
                </a:solidFill>
              </a:rPr>
              <a:t>Praze</a:t>
            </a:r>
          </a:p>
          <a:p>
            <a:pPr lvl="1" algn="r"/>
            <a:r>
              <a:rPr lang="cs-CZ" sz="1600" dirty="0" smtClean="0">
                <a:solidFill>
                  <a:schemeClr val="tx1"/>
                </a:solidFill>
              </a:rPr>
              <a:t>patří k </a:t>
            </a:r>
            <a:r>
              <a:rPr lang="cs-CZ" sz="1600" dirty="0" smtClean="0">
                <a:solidFill>
                  <a:schemeClr val="tx1"/>
                </a:solidFill>
              </a:rPr>
              <a:t>významným </a:t>
            </a:r>
            <a:r>
              <a:rPr lang="cs-CZ" sz="1600" dirty="0" smtClean="0">
                <a:solidFill>
                  <a:schemeClr val="tx1"/>
                </a:solidFill>
              </a:rPr>
              <a:t>představitelům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českého konceptuálního umění</a:t>
            </a:r>
          </a:p>
          <a:p>
            <a:pPr lvl="1" algn="r"/>
            <a:r>
              <a:rPr lang="cs-CZ" sz="1600" dirty="0" smtClean="0">
                <a:solidFill>
                  <a:schemeClr val="tx1"/>
                </a:solidFill>
              </a:rPr>
              <a:t>sochař a </a:t>
            </a:r>
            <a:r>
              <a:rPr lang="cs-CZ" sz="1600" dirty="0" smtClean="0">
                <a:solidFill>
                  <a:schemeClr val="tx1"/>
                </a:solidFill>
              </a:rPr>
              <a:t>grafik, ilustrátor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lvl="1" algn="r"/>
            <a:endParaRPr lang="cs-CZ" sz="1600" b="1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381741" cy="31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3840678" cy="2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 l="3381"/>
          <a:stretch>
            <a:fillRect/>
          </a:stretch>
        </p:blipFill>
        <p:spPr bwMode="auto">
          <a:xfrm>
            <a:off x="179512" y="4005064"/>
            <a:ext cx="3528392" cy="25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8243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 smtClean="0"/>
              <a:t>Surrealismus</a:t>
            </a:r>
          </a:p>
          <a:p>
            <a:pPr lvl="1"/>
            <a:r>
              <a:rPr lang="cs-CZ" dirty="0" smtClean="0"/>
              <a:t>český </a:t>
            </a:r>
            <a:r>
              <a:rPr lang="cs-CZ" dirty="0" smtClean="0"/>
              <a:t>surrealismus převládal hlavně před </a:t>
            </a:r>
            <a:r>
              <a:rPr lang="cs-CZ" dirty="0" smtClean="0"/>
              <a:t>válkou</a:t>
            </a:r>
          </a:p>
          <a:p>
            <a:pPr lvl="1"/>
            <a:r>
              <a:rPr lang="cs-CZ" dirty="0" smtClean="0"/>
              <a:t>o</a:t>
            </a:r>
            <a:r>
              <a:rPr lang="cs-CZ" dirty="0" smtClean="0"/>
              <a:t>d </a:t>
            </a:r>
            <a:r>
              <a:rPr lang="cs-CZ" dirty="0" smtClean="0"/>
              <a:t>počátku 50. let se surrealistické obrazy vůbec nedostali do galerií a </a:t>
            </a:r>
            <a:r>
              <a:rPr lang="cs-CZ" dirty="0" smtClean="0"/>
              <a:t>muzeí</a:t>
            </a:r>
          </a:p>
          <a:p>
            <a:pPr lvl="1"/>
            <a:r>
              <a:rPr lang="cs-CZ" dirty="0" smtClean="0"/>
              <a:t>vůdčí </a:t>
            </a:r>
            <a:r>
              <a:rPr lang="cs-CZ" dirty="0" smtClean="0"/>
              <a:t>osobností surrealistické a abstraktní malby </a:t>
            </a:r>
            <a:r>
              <a:rPr lang="cs-CZ" dirty="0" smtClean="0"/>
              <a:t>byl</a:t>
            </a:r>
            <a:br>
              <a:rPr lang="cs-CZ" dirty="0" smtClean="0"/>
            </a:br>
            <a:r>
              <a:rPr lang="cs-CZ" b="1" u="sng" dirty="0" smtClean="0"/>
              <a:t>Mikuláš Medek</a:t>
            </a:r>
          </a:p>
          <a:p>
            <a:pPr lvl="1"/>
            <a:r>
              <a:rPr lang="cs-CZ" dirty="0" smtClean="0"/>
              <a:t>jeho dříve </a:t>
            </a:r>
            <a:r>
              <a:rPr lang="cs-CZ" dirty="0" smtClean="0"/>
              <a:t>typické surrealistické obrazy vystřídaly v 60.letech obrazy abstraktní, plné zvláštních struktur a nejrůznějších prolínajících se </a:t>
            </a:r>
            <a:r>
              <a:rPr lang="cs-CZ" dirty="0" smtClean="0"/>
              <a:t>tvarů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065123" cy="23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2726432" cy="2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121" b="3044"/>
          <a:stretch>
            <a:fillRect/>
          </a:stretch>
        </p:blipFill>
        <p:spPr bwMode="auto">
          <a:xfrm>
            <a:off x="6444208" y="3501008"/>
            <a:ext cx="2160240" cy="31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8336"/>
          </a:xfrm>
        </p:spPr>
        <p:txBody>
          <a:bodyPr>
            <a:normAutofit/>
          </a:bodyPr>
          <a:lstStyle/>
          <a:p>
            <a:r>
              <a:rPr lang="cs-CZ" b="1" dirty="0" smtClean="0"/>
              <a:t>60.léta 				KONFRONTACE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velká tvůrčí aktivita</a:t>
            </a:r>
          </a:p>
          <a:p>
            <a:r>
              <a:rPr lang="cs-CZ" dirty="0" smtClean="0"/>
              <a:t>ČS umění </a:t>
            </a:r>
            <a:r>
              <a:rPr lang="cs-CZ" dirty="0" smtClean="0"/>
              <a:t>prolomilo několikaletou </a:t>
            </a:r>
            <a:r>
              <a:rPr lang="cs-CZ" dirty="0" smtClean="0"/>
              <a:t>izolaci,  rychle </a:t>
            </a:r>
            <a:r>
              <a:rPr lang="cs-CZ" dirty="0" smtClean="0"/>
              <a:t>se vyrovnávalo světovým uměleckým </a:t>
            </a:r>
            <a:r>
              <a:rPr lang="cs-CZ" dirty="0" smtClean="0"/>
              <a:t>proudům</a:t>
            </a:r>
          </a:p>
          <a:p>
            <a:r>
              <a:rPr lang="cs-CZ" dirty="0" smtClean="0"/>
              <a:t>v</a:t>
            </a:r>
            <a:r>
              <a:rPr lang="cs-CZ" dirty="0" smtClean="0"/>
              <a:t>znikly </a:t>
            </a:r>
            <a:r>
              <a:rPr lang="cs-CZ" dirty="0" smtClean="0"/>
              <a:t>desítky nových uměleckých skupin a </a:t>
            </a:r>
            <a:r>
              <a:rPr lang="cs-CZ" dirty="0" smtClean="0"/>
              <a:t>hnutí</a:t>
            </a:r>
          </a:p>
          <a:p>
            <a:pPr lvl="1"/>
            <a:r>
              <a:rPr lang="cs-CZ" dirty="0" smtClean="0"/>
              <a:t>např</a:t>
            </a:r>
            <a:r>
              <a:rPr lang="cs-CZ" dirty="0" smtClean="0"/>
              <a:t>. skupina </a:t>
            </a:r>
            <a:r>
              <a:rPr lang="cs-CZ" dirty="0" smtClean="0"/>
              <a:t>Křižovatka</a:t>
            </a:r>
          </a:p>
          <a:p>
            <a:pPr lvl="1"/>
            <a:r>
              <a:rPr lang="cs-CZ" dirty="0" smtClean="0"/>
              <a:t>snaží </a:t>
            </a:r>
            <a:r>
              <a:rPr lang="cs-CZ" dirty="0" smtClean="0"/>
              <a:t>se očistit abstraktní malbu od </a:t>
            </a:r>
            <a:r>
              <a:rPr lang="cs-CZ" dirty="0" smtClean="0"/>
              <a:t>lyriky</a:t>
            </a:r>
          </a:p>
          <a:p>
            <a:pPr lvl="1"/>
            <a:r>
              <a:rPr lang="cs-CZ" u="sng" dirty="0" err="1" smtClean="0"/>
              <a:t>Malich</a:t>
            </a:r>
            <a:r>
              <a:rPr lang="cs-CZ" u="sng" dirty="0" smtClean="0"/>
              <a:t>, Sýkora, Kolář </a:t>
            </a:r>
          </a:p>
          <a:p>
            <a:r>
              <a:rPr lang="cs-CZ" dirty="0" smtClean="0"/>
              <a:t>začínaly </a:t>
            </a:r>
            <a:r>
              <a:rPr lang="cs-CZ" dirty="0" smtClean="0"/>
              <a:t>se pořádat neoficiální výstavy, většinou v ateliérech umělců – tzv. </a:t>
            </a:r>
            <a:r>
              <a:rPr lang="cs-CZ" i="1" dirty="0" smtClean="0"/>
              <a:t>KONFRONTACE</a:t>
            </a:r>
          </a:p>
          <a:p>
            <a:r>
              <a:rPr lang="cs-CZ" dirty="0" smtClean="0"/>
              <a:t>1</a:t>
            </a:r>
            <a:r>
              <a:rPr lang="cs-CZ" dirty="0" smtClean="0"/>
              <a:t>969 </a:t>
            </a:r>
            <a:r>
              <a:rPr lang="cs-CZ" dirty="0" smtClean="0"/>
              <a:t>vzniká </a:t>
            </a:r>
            <a:r>
              <a:rPr lang="cs-CZ" b="1" dirty="0" smtClean="0"/>
              <a:t>nová figurace</a:t>
            </a:r>
            <a:r>
              <a:rPr lang="cs-CZ" dirty="0" smtClean="0"/>
              <a:t>-</a:t>
            </a:r>
            <a:r>
              <a:rPr lang="cs-CZ" dirty="0" smtClean="0"/>
              <a:t>reakce </a:t>
            </a:r>
            <a:r>
              <a:rPr lang="cs-CZ" dirty="0" smtClean="0"/>
              <a:t>na </a:t>
            </a:r>
            <a:r>
              <a:rPr lang="cs-CZ" dirty="0" smtClean="0"/>
              <a:t>abstrakci</a:t>
            </a:r>
          </a:p>
          <a:p>
            <a:pPr lvl="1"/>
            <a:r>
              <a:rPr lang="cs-CZ" u="sng" dirty="0" smtClean="0"/>
              <a:t>Oldřich </a:t>
            </a:r>
            <a:r>
              <a:rPr lang="cs-CZ" u="sng" dirty="0" smtClean="0"/>
              <a:t>Kulhánek, Jitka Válová, Jiří </a:t>
            </a:r>
            <a:r>
              <a:rPr lang="cs-CZ" u="sng" dirty="0" err="1" smtClean="0"/>
              <a:t>Načeradský</a:t>
            </a:r>
            <a:r>
              <a:rPr lang="cs-CZ" u="sng" dirty="0" smtClean="0"/>
              <a:t>, </a:t>
            </a:r>
            <a:r>
              <a:rPr lang="cs-CZ" u="sng" dirty="0" smtClean="0"/>
              <a:t> Jiří Sopko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531</TotalTime>
  <Words>773</Words>
  <Application>Microsoft Office PowerPoint</Application>
  <PresentationFormat>Předvádění na obrazovce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Původ</vt:lpstr>
      <vt:lpstr>ČESKÉ VÝTVARNÉ UMĚNÍ</vt:lpstr>
      <vt:lpstr>Snímek 2</vt:lpstr>
      <vt:lpstr>Snímek 3</vt:lpstr>
      <vt:lpstr>50.léta        DOBA TEMNA</vt:lpstr>
      <vt:lpstr>Snímek 5</vt:lpstr>
      <vt:lpstr>Snímek 6</vt:lpstr>
      <vt:lpstr>Snímek 7</vt:lpstr>
      <vt:lpstr>Snímek 8</vt:lpstr>
      <vt:lpstr>60.léta     KONFRONTACE</vt:lpstr>
      <vt:lpstr>Snímek 10</vt:lpstr>
      <vt:lpstr>Snímek 11</vt:lpstr>
      <vt:lpstr>70. a 80. léta DVACETILETÍ NORMALIZACE</vt:lpstr>
      <vt:lpstr>Snímek 13</vt:lpstr>
      <vt:lpstr>Snímek 14</vt:lpstr>
      <vt:lpstr>POREVOLUČNÍ DOBA</vt:lpstr>
    </vt:vector>
  </TitlesOfParts>
  <Company>Your Organization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Paul</dc:creator>
  <cp:lastModifiedBy>Jiří Paul</cp:lastModifiedBy>
  <cp:revision>20</cp:revision>
  <dcterms:created xsi:type="dcterms:W3CDTF">2020-04-30T10:45:21Z</dcterms:created>
  <dcterms:modified xsi:type="dcterms:W3CDTF">2020-04-30T19:36:25Z</dcterms:modified>
</cp:coreProperties>
</file>