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embeddedFontLst>
    <p:embeddedFont>
      <p:font typeface="Amatic SC" panose="020B0604020202020204" charset="-79"/>
      <p:regular r:id="rId16"/>
      <p:bold r:id="rId17"/>
    </p:embeddedFont>
    <p:embeddedFont>
      <p:font typeface="Source Code Pro" panose="020B0604020202020204" charset="0"/>
      <p:regular r:id="rId18"/>
      <p:bold r:id="rId19"/>
      <p:italic r:id="rId20"/>
      <p:boldItalic r:id="rId21"/>
    </p:embeddedFont>
    <p:embeddedFont>
      <p:font typeface="Verdana" panose="020B0604030504040204" pitchFamily="3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6e1f2bb259_2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6e1f2bb259_2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6e1f2bb259_2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6e1f2bb259_2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6e1f2bb259_2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6e1f2bb259_2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e1f2bb259_2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e1f2bb259_2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6e1f2bb259_2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6e1f2bb259_2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6e1f2bb259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6e1f2bb259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e1f2bb259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e1f2bb259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6e1f2bb259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6e1f2bb259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6e1f2bb259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6e1f2bb259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6e1f2bb259_2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6e1f2bb259_2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6e1f2bb259_2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6e1f2bb259_2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6e1f2bb259_2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6e1f2bb259_2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Stáří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>
            <a:spLocks noGrp="1"/>
          </p:cNvSpPr>
          <p:nvPr>
            <p:ph type="body" idx="1"/>
          </p:nvPr>
        </p:nvSpPr>
        <p:spPr>
          <a:xfrm>
            <a:off x="311700" y="218114"/>
            <a:ext cx="8520600" cy="435076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2400" dirty="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Pokles funkcí ledvin ve stáří je způsoben poklesem prokrvení ledvin, snížením glomerulární filtrace </a:t>
            </a:r>
            <a:endParaRPr sz="2400" dirty="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2400" dirty="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Nejčastější ve stáří je pyelonefritida, jejíž příčinou jsou časté infekce. </a:t>
            </a:r>
            <a:endParaRPr sz="2400" dirty="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2400" dirty="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Selhání ledvin vzniká často u starých lidí kvůli dehydratace, poklesu krevního tlaku a snížení prokrvení při jiných onemocněních</a:t>
            </a:r>
            <a:r>
              <a:rPr lang="cs" sz="1400" dirty="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.</a:t>
            </a:r>
            <a:endParaRPr sz="1400" dirty="0">
              <a:solidFill>
                <a:srgbClr val="222222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2400" dirty="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velice často se vyskytuje anémie z nedostatku železa, vitamínu B12 a kyseliny listové</a:t>
            </a:r>
            <a:endParaRPr sz="2400" dirty="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2400" dirty="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osteoporóza neboli řídnutí kostí, která se vyznačuje úbytkem celkové kostní hmoty</a:t>
            </a:r>
            <a:endParaRPr sz="2400" dirty="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>
            <a:spLocks noGrp="1"/>
          </p:cNvSpPr>
          <p:nvPr>
            <p:ph type="body" idx="1"/>
          </p:nvPr>
        </p:nvSpPr>
        <p:spPr>
          <a:xfrm>
            <a:off x="185865" y="177994"/>
            <a:ext cx="8520600" cy="443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Alzheimerova choroba</a:t>
            </a:r>
            <a:endParaRPr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indent="-28575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cs" sz="1600" dirty="0">
                <a:solidFill>
                  <a:schemeClr val="accent1"/>
                </a:solidFill>
                <a:highlight>
                  <a:srgbClr val="FFFFFF"/>
                </a:highlight>
                <a:latin typeface="+mj-lt"/>
                <a:ea typeface="Arial"/>
                <a:cs typeface="Arial"/>
                <a:sym typeface="Arial"/>
              </a:rPr>
              <a:t>Neurodegenerativní onemocnění mozku, které postupně přechází do úplné demence. Příčiny nejsou známy,degenerativní změny způsobují rozpad nervových vláken a buněk, a mění také látkovou činnost mozku</a:t>
            </a:r>
          </a:p>
          <a:p>
            <a:pPr marL="285750" indent="-28575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accent1"/>
                </a:solidFill>
                <a:highlight>
                  <a:srgbClr val="FFFFFF"/>
                </a:highlight>
                <a:latin typeface="+mj-lt"/>
                <a:ea typeface="Arial"/>
                <a:cs typeface="Arial"/>
                <a:sym typeface="Arial"/>
              </a:rPr>
              <a:t>Příznaky: </a:t>
            </a:r>
            <a:r>
              <a:rPr lang="cs-CZ" sz="1600" dirty="0">
                <a:solidFill>
                  <a:schemeClr val="accent1"/>
                </a:solidFill>
                <a:latin typeface="+mj-lt"/>
              </a:rPr>
              <a:t>Problémy s pamětí, problémy s myšlením a plánováním, problémy s vyjadřováním, neschopnost rozpoznávat lidi a věci, změny osobnosti</a:t>
            </a:r>
            <a:endParaRPr sz="1600" dirty="0">
              <a:solidFill>
                <a:schemeClr val="accent1"/>
              </a:solidFill>
              <a:highlight>
                <a:srgbClr val="FFFFFF"/>
              </a:highlight>
              <a:latin typeface="+mj-lt"/>
              <a:ea typeface="Arial"/>
              <a:cs typeface="Arial"/>
              <a:sym typeface="Arial"/>
            </a:endParaRPr>
          </a:p>
          <a:p>
            <a:pPr marL="285750" indent="-28575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cs" sz="1600" dirty="0">
                <a:solidFill>
                  <a:schemeClr val="accent1"/>
                </a:solidFill>
                <a:highlight>
                  <a:srgbClr val="FFFFFF"/>
                </a:highlight>
                <a:latin typeface="+mj-lt"/>
                <a:ea typeface="Arial"/>
                <a:cs typeface="Arial"/>
                <a:sym typeface="Arial"/>
              </a:rPr>
              <a:t>Alzheimerova choroba je příčinou </a:t>
            </a:r>
            <a:r>
              <a:rPr lang="cs" sz="1600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více než poloviny případů demence u lidí starších 85 let </a:t>
            </a:r>
            <a:endParaRPr sz="1600" dirty="0">
              <a:solidFill>
                <a:schemeClr val="accent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" sz="1600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Nepostihuje ale pouze nejstarší ročníky, ve věku nad 65 let jí trpí každý dvacátý člověk. V České republice bylo ke konci roku 2008 evidováno 120 tisíc pacientů s diagnózou Alzheimerovy choroby. To je dvojnásobek oproti údajům z roku 2000.</a:t>
            </a:r>
            <a:endParaRPr sz="1600" dirty="0">
              <a:solidFill>
                <a:schemeClr val="accent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" sz="1600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Žádný lék na Alzheimerovu chorobu neexistuje, a tak ji lze některými medikamenty pouze zpomalovat.</a:t>
            </a:r>
            <a:endParaRPr sz="1600" dirty="0">
              <a:solidFill>
                <a:schemeClr val="accent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000"/>
              </a:spcBef>
              <a:spcAft>
                <a:spcPts val="1600"/>
              </a:spcAft>
              <a:buNone/>
            </a:pP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>
            <a:spLocks noGrp="1"/>
          </p:cNvSpPr>
          <p:nvPr>
            <p:ph type="body" idx="1"/>
          </p:nvPr>
        </p:nvSpPr>
        <p:spPr>
          <a:xfrm>
            <a:off x="311700" y="398165"/>
            <a:ext cx="8520600" cy="381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Parkinsonova choroba</a:t>
            </a:r>
            <a:r>
              <a:rPr lang="cs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" sz="20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Neurodegenerativní onemocnění centrální mozkové soustavy, při kterém dochází k abnormálnímu úbytku buněk produkujících dopamin – přenašeč nervových vzruchů. </a:t>
            </a:r>
            <a:endParaRPr sz="2000"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sz="20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Přímým důsledkem je postupná ztráta schopnosti ovládání nebo kontrolování pohybu postiženého.</a:t>
            </a:r>
            <a:endParaRPr sz="2000"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sz="20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Parkinsonova nemoc se nejprve projevuje třesem, později se přidávají samovolné pohyby, ztuhlost, pomalost, špatná artikulace. Nemocný se celkově „zpomaluje“, i když psychicky může být zcela v pořádku. Častá únava a bezvládnost nad vlastním tělem vede postižené k depresi. Nemoc postihuje jak muže, tak ženy ve věku nad 50 let. Nelze ji vyléčit, jde pouze zpomalit průběh </a:t>
            </a:r>
            <a:endParaRPr sz="2000"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0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                                      Smrt</a:t>
            </a:r>
            <a:endParaRPr dirty="0"/>
          </a:p>
        </p:txBody>
      </p:sp>
      <p:sp>
        <p:nvSpPr>
          <p:cNvPr id="128" name="Google Shape;128;p2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Smrtí je zakončen životní cyklus všech živých organismů (od buněk, přes zvířata, po člověka). </a:t>
            </a:r>
            <a:endParaRPr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Stádia procesu smiřování se s vlastní smrtí jsou stejně jako průběh života zcela individuální, nicméně většinou po sobě následují tato stádia:</a:t>
            </a:r>
            <a:endParaRPr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838200" lvl="0" indent="-342900" algn="l" rtl="0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erdana"/>
              <a:buAutoNum type="arabicPeriod"/>
            </a:pPr>
            <a:r>
              <a:rPr lang="cs" b="1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popření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- fakt smrti si odmítáme připustit</a:t>
            </a:r>
            <a:endParaRPr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838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erdana"/>
              <a:buAutoNum type="arabicPeriod"/>
            </a:pPr>
            <a:r>
              <a:rPr lang="cs" b="1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frustrace a zlost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- k vlastní osobě, ke svému okolí</a:t>
            </a:r>
            <a:endParaRPr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838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erdana"/>
              <a:buAutoNum type="arabicPeriod"/>
            </a:pPr>
            <a:r>
              <a:rPr lang="cs" b="1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smlouvání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- snaha oddálit smrt, záchvěvy nové aktivity</a:t>
            </a:r>
            <a:endParaRPr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838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erdana"/>
              <a:buAutoNum type="arabicPeriod"/>
            </a:pPr>
            <a:r>
              <a:rPr lang="cs" b="1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deprese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- rekapitulace života, co vše jsme nestihli a ani nestihneme, uvědomění si neodvratnosti konce</a:t>
            </a:r>
            <a:endParaRPr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838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erdana"/>
              <a:buAutoNum type="arabicPeriod"/>
            </a:pPr>
            <a:r>
              <a:rPr lang="cs" b="1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přijetí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- smíření se s vlastní smrtí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4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 to poslední část lidského života </a:t>
            </a:r>
            <a:endParaRPr sz="4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4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 to nezvratný proces </a:t>
            </a:r>
            <a:endParaRPr sz="4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4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objevují se velké změny </a:t>
            </a:r>
            <a:endParaRPr sz="4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354825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                                       Dělení </a:t>
            </a:r>
            <a:endParaRPr dirty="0"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4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65+</a:t>
            </a:r>
            <a:endParaRPr sz="4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4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65-75 let présénium </a:t>
            </a:r>
            <a:endParaRPr sz="4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4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75-89 let sénium </a:t>
            </a:r>
            <a:endParaRPr sz="4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4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89+ dlouhověkost</a:t>
            </a:r>
            <a:endParaRPr sz="4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                               Hlavní změny </a:t>
            </a:r>
            <a:endParaRPr dirty="0"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110364" y="991629"/>
            <a:ext cx="8520600" cy="36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01700" lvl="0" indent="-342900" algn="just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Pokles tělesné hmotnosti, výšky a proporcí (pánve, deformace 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čelisti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chrupavky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 změkčování 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kostí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)</a:t>
            </a:r>
            <a:endParaRPr dirty="0">
              <a:solidFill>
                <a:schemeClr val="accent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9017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Zvyšuje se riziko 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úrazu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(právě kvůli změkčování kostí, tzn. větší riziko 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zlomenin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které se špatně léčí)</a:t>
            </a:r>
            <a:endParaRPr dirty="0">
              <a:solidFill>
                <a:schemeClr val="accent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9017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Snížení pohyblivosti jedince (rychlost a pružnost jednotlivých svalů se snižuje)</a:t>
            </a:r>
            <a:endParaRPr dirty="0">
              <a:solidFill>
                <a:schemeClr val="accent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9017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Snížení výkonnosti 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srdce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plic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cévního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systému (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krev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se hůře okysličuje, vyšší riziko 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infarktu myokardu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 ochabování 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srdečních chlopní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)</a:t>
            </a:r>
            <a:endParaRPr dirty="0">
              <a:solidFill>
                <a:schemeClr val="accent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9017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Menší výkonnost 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žláz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 tzv. vnitřních sekrecí (což vede k ztrácení imunity, ospalosti, nižší vitalitě a pohyblivosti, již zmíněnému křehnutí 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kostí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 řídnutí 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vlasů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a také lámavosti 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nehtů</a:t>
            </a:r>
            <a:r>
              <a:rPr lang="cs" dirty="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)</a:t>
            </a:r>
            <a:endParaRPr dirty="0">
              <a:solidFill>
                <a:schemeClr val="accent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 b="1" dirty="0">
              <a:solidFill>
                <a:srgbClr val="535353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0" algn="l" rtl="0">
              <a:spcBef>
                <a:spcPts val="3000"/>
              </a:spcBef>
              <a:spcAft>
                <a:spcPts val="0"/>
              </a:spcAft>
              <a:buNone/>
            </a:pPr>
            <a:endParaRPr b="1" dirty="0">
              <a:solidFill>
                <a:srgbClr val="535353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0" algn="l" rtl="0">
              <a:spcBef>
                <a:spcPts val="3000"/>
              </a:spcBef>
              <a:spcAft>
                <a:spcPts val="3000"/>
              </a:spcAft>
              <a:buNone/>
            </a:pPr>
            <a:endParaRPr b="1" dirty="0">
              <a:solidFill>
                <a:srgbClr val="535353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                                  Další změny</a:t>
            </a:r>
            <a:endParaRPr dirty="0"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93587" y="1211897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01700" lvl="0" indent="-342900" algn="just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Změny vzhledu a vlastností kůže (podkožní tuk mizí, snižuje se obsah 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vody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v kůži → hluboké 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vrásky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pigmentové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skvrny)</a:t>
            </a:r>
            <a:endParaRPr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9017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Zhoršení zraku (snížení ostrosti 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zraku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 zbarvení a změny na 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sítnici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 horší rozpoznávání 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barev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)</a:t>
            </a:r>
            <a:endParaRPr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9017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Sluch (Špatné vnímání sluchových vjemů → dezorientace, 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nervozita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a podrážděnost)</a:t>
            </a:r>
            <a:endParaRPr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9017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Změna termoregulace (hůře se přizpůsobuje změnám 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klimatu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)</a:t>
            </a:r>
            <a:endParaRPr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9017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Lámavost vlasů, šednutí 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vlasů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 lámavost 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nehtů</a:t>
            </a:r>
            <a:endParaRPr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9017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Vyšší náchylnost na 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nemoci</a:t>
            </a:r>
            <a:endParaRPr baseline="30000"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                                  Objevuje se</a:t>
            </a:r>
            <a:endParaRPr dirty="0"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152309" y="1304176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38200" lvl="0" indent="-342900" algn="just" rtl="0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b="1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zhoršení smyslového vnímání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- pomalejší reakce, významné zhoršení zraku a sluchu</a:t>
            </a:r>
            <a:endParaRPr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838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b="1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zhoršení paměti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- zapomínají se zejména nové události</a:t>
            </a:r>
            <a:endParaRPr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838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b="1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klesá inteligence</a:t>
            </a:r>
            <a:endParaRPr b="1"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838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b="1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egocentrismus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- tendence mluvit o svých chorobách, lhostejnost k okolnímu světu, afektivní chování - klesá tzv. frustrační tolerance</a:t>
            </a:r>
            <a:endParaRPr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838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b="1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sociální závislost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na druhých osobách</a:t>
            </a:r>
            <a:endParaRPr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838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b="1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klesá adaptabilita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- lpění na stereotypech, odpor k novému</a:t>
            </a:r>
            <a:endParaRPr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30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body" idx="1"/>
          </p:nvPr>
        </p:nvSpPr>
        <p:spPr>
          <a:xfrm>
            <a:off x="412368" y="272330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</a:endParaRPr>
          </a:p>
          <a:p>
            <a:pPr lvl="0" algn="just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staří lidé jsou podráždění </a:t>
            </a:r>
            <a:endParaRPr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jsou často velice pesimističtí </a:t>
            </a:r>
            <a:endParaRPr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myslí na smrt nebo chtějí umřít </a:t>
            </a:r>
            <a:endParaRPr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jsou unavení, výkonnost rapidně klesá </a:t>
            </a:r>
            <a:endParaRPr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nemají rádi změny </a:t>
            </a:r>
            <a:endParaRPr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často žijí sami </a:t>
            </a:r>
            <a:endParaRPr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musíme na ně mluvit pomalu a srozumitelně</a:t>
            </a:r>
            <a:endParaRPr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                            nemoci- onemocnění </a:t>
            </a:r>
            <a:endParaRPr dirty="0"/>
          </a:p>
        </p:txBody>
      </p:sp>
      <p:sp>
        <p:nvSpPr>
          <p:cNvPr id="99" name="Google Shape;99;p20"/>
          <p:cNvSpPr txBox="1">
            <a:spLocks noGrp="1"/>
          </p:cNvSpPr>
          <p:nvPr>
            <p:ph type="body" idx="1"/>
          </p:nvPr>
        </p:nvSpPr>
        <p:spPr>
          <a:xfrm>
            <a:off x="0" y="951230"/>
            <a:ext cx="8520600" cy="391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857250" lvl="1" indent="-285750" algn="l" rtl="0">
              <a:spcBef>
                <a:spcPts val="16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1800" dirty="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Kardiovaskulární onemocnění představují nejčastější onemocnění všeobecně, ve věku nad 65 let umírá na srdeční choroby 30–45 % pacientů. </a:t>
            </a:r>
            <a:endParaRPr sz="1800" dirty="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857250" lvl="1" indent="-28575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1800" dirty="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Převážnou část tvoří ischemická choroba srdce.</a:t>
            </a:r>
            <a:endParaRPr sz="1800" dirty="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857250" lvl="1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18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Plicní tkáň ztrácí elasticitu. Dochází k poklesu vitální kapacity plic. Stařecký dech je krátký, rychlý a povrchní.</a:t>
            </a:r>
            <a:endParaRPr sz="1800"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857250" lvl="1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cs" sz="18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Nejčastější chorobou je chronický zánět průdušek. Další častou nemocí ve stáří je bronchogenní karcinom, kde stáří bohužel zhoršuje možnost léčby operací.</a:t>
            </a:r>
            <a:endParaRPr sz="1800"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>
            <a:spLocks noGrp="1"/>
          </p:cNvSpPr>
          <p:nvPr>
            <p:ph type="body" idx="1"/>
          </p:nvPr>
        </p:nvSpPr>
        <p:spPr>
          <a:xfrm>
            <a:off x="237325" y="670925"/>
            <a:ext cx="8520600" cy="47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Arial" panose="020B0604020202020204" pitchFamily="34" charset="0"/>
              <a:buChar char="•"/>
            </a:pPr>
            <a:r>
              <a:rPr lang="cs" dirty="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V trávicím ústrojí dochází k involučním změnám, které však samy o sobě nevedou k omezení funkce.</a:t>
            </a:r>
            <a:endParaRPr dirty="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Arial" panose="020B0604020202020204" pitchFamily="34" charset="0"/>
              <a:buChar char="•"/>
            </a:pPr>
            <a:r>
              <a:rPr lang="cs" dirty="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V dutině ústní se snižuje produkce slin a dochází ke ztrátě zubů. Nejčastěji si lidé ve stáří stěžují na poruchu polykání, dysfagii, která však může být způsobena jiným problémem mimo GIT. </a:t>
            </a:r>
            <a:endParaRPr dirty="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Arial" panose="020B0604020202020204" pitchFamily="34" charset="0"/>
              <a:buChar char="•"/>
            </a:pPr>
            <a:r>
              <a:rPr lang="cs" dirty="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Velmi častá je jícnová kýla, která způsobuje nepříjemné pálení, bolest na hrudi a v podbřišku. </a:t>
            </a:r>
            <a:endParaRPr dirty="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Arial" panose="020B0604020202020204" pitchFamily="34" charset="0"/>
              <a:buChar char="•"/>
            </a:pPr>
            <a:r>
              <a:rPr lang="cs" dirty="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 přibývajícím věkem se často vyskytují vřed a divertikly v oblasti tlustého střeva. </a:t>
            </a:r>
            <a:endParaRPr dirty="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Arial" panose="020B0604020202020204" pitchFamily="34" charset="0"/>
              <a:buChar char="•"/>
            </a:pPr>
            <a:r>
              <a:rPr lang="cs" dirty="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Tato onemocnění jsou nebezpečná hlavně pro riziko krvácení a riziko vzniku nádoru. Přirozené chuti k jídlu v pokročilém stáří obvykle ubývá a je příčinou snížení příjmu potravy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897</Words>
  <Application>Microsoft Office PowerPoint</Application>
  <PresentationFormat>Předvádění na obrazovce (16:9)</PresentationFormat>
  <Paragraphs>71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Verdana</vt:lpstr>
      <vt:lpstr>Source Code Pro</vt:lpstr>
      <vt:lpstr>Amatic SC</vt:lpstr>
      <vt:lpstr>Arial</vt:lpstr>
      <vt:lpstr>Beach Day</vt:lpstr>
      <vt:lpstr>Stáří</vt:lpstr>
      <vt:lpstr>Prezentace aplikace PowerPoint</vt:lpstr>
      <vt:lpstr>                                       Dělení </vt:lpstr>
      <vt:lpstr>                               Hlavní změny </vt:lpstr>
      <vt:lpstr>                                  Další změny</vt:lpstr>
      <vt:lpstr>                                  Objevuje se</vt:lpstr>
      <vt:lpstr>Prezentace aplikace PowerPoint</vt:lpstr>
      <vt:lpstr>                            nemoci- onemocnění </vt:lpstr>
      <vt:lpstr>Prezentace aplikace PowerPoint</vt:lpstr>
      <vt:lpstr>Prezentace aplikace PowerPoint</vt:lpstr>
      <vt:lpstr>Prezentace aplikace PowerPoint</vt:lpstr>
      <vt:lpstr>Prezentace aplikace PowerPoint</vt:lpstr>
      <vt:lpstr>                                      Smrt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Stáří</dc:title>
  <dc:creator>Domov Mládeže</dc:creator>
  <cp:lastModifiedBy>Yvet Bartošová</cp:lastModifiedBy>
  <cp:revision>3</cp:revision>
  <dcterms:modified xsi:type="dcterms:W3CDTF">2020-05-04T16:40:05Z</dcterms:modified>
</cp:coreProperties>
</file>