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0" r:id="rId8"/>
    <p:sldId id="26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F95B25-9723-4FBA-9533-5C0710A4810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0BB2F1-FCC2-4EF2-AF2E-D54F5C9E7D21}" type="datetimeFigureOut">
              <a:rPr lang="cs-CZ" smtClean="0"/>
              <a:t>7.6.2017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905000"/>
            <a:ext cx="8352928" cy="2593975"/>
          </a:xfrm>
        </p:spPr>
        <p:txBody>
          <a:bodyPr/>
          <a:lstStyle/>
          <a:p>
            <a:pPr algn="ctr" fontAlgn="base"/>
            <a:r>
              <a:rPr lang="cs-CZ" b="1" dirty="0"/>
              <a:t>Spartakovo povstání a gladiátoři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1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Spartakovo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Spartakův cíl – odvést otroky z Itálie X část nesouhlasila</a:t>
            </a:r>
          </a:p>
          <a:p>
            <a:pPr marL="457200" lvl="1" indent="0">
              <a:buNone/>
            </a:pPr>
            <a:r>
              <a:rPr lang="cs-CZ" sz="2800" dirty="0" smtClean="0"/>
              <a:t>Oddělili se pod vedením gala </a:t>
            </a:r>
            <a:r>
              <a:rPr lang="cs-CZ" sz="2800" dirty="0" err="1" smtClean="0"/>
              <a:t>Crixuse</a:t>
            </a:r>
            <a:r>
              <a:rPr lang="cs-CZ" sz="2800" dirty="0" smtClean="0"/>
              <a:t> 72 př. n. l. X poraženi u hory </a:t>
            </a:r>
            <a:r>
              <a:rPr lang="cs-CZ" sz="2800" dirty="0" err="1" smtClean="0"/>
              <a:t>Gargano</a:t>
            </a:r>
            <a:r>
              <a:rPr lang="cs-CZ" sz="2800" dirty="0" smtClean="0"/>
              <a:t> v Apulii</a:t>
            </a:r>
          </a:p>
          <a:p>
            <a:pPr marL="514350" indent="-457200"/>
            <a:r>
              <a:rPr lang="cs-CZ" sz="2800" dirty="0" smtClean="0"/>
              <a:t>Spartakovo vojsko zvítězilo v severní Itálii</a:t>
            </a:r>
          </a:p>
          <a:p>
            <a:pPr marL="514350" indent="-457200"/>
            <a:r>
              <a:rPr lang="cs-CZ" sz="2800" dirty="0" smtClean="0"/>
              <a:t>Cesta přes Alpy volná, ale pustili se na jih</a:t>
            </a:r>
          </a:p>
          <a:p>
            <a:pPr marL="914400" lvl="1" indent="-457200"/>
            <a:r>
              <a:rPr lang="cs-CZ" sz="2800" dirty="0" smtClean="0"/>
              <a:t>Obsadili město </a:t>
            </a:r>
            <a:r>
              <a:rPr lang="cs-CZ" sz="2800" dirty="0" err="1" smtClean="0"/>
              <a:t>Thúria</a:t>
            </a:r>
            <a:r>
              <a:rPr lang="cs-CZ" sz="2800" dirty="0" smtClean="0"/>
              <a:t> = jejich hlavní město</a:t>
            </a:r>
          </a:p>
          <a:p>
            <a:pPr marL="514350" indent="-457200"/>
            <a:r>
              <a:rPr lang="cs-CZ" sz="2800" dirty="0" smtClean="0"/>
              <a:t>Nepodařilo se jim přeplavit na Sicílii</a:t>
            </a:r>
          </a:p>
          <a:p>
            <a:pPr marL="514350" indent="-457200"/>
            <a:endParaRPr lang="cs-CZ" sz="2800" dirty="0" smtClean="0"/>
          </a:p>
          <a:p>
            <a:pPr lvl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1938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Spartakovo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Velitelem římských vojsk Marcus Licinius </a:t>
            </a:r>
            <a:r>
              <a:rPr lang="cs-CZ" sz="2800" dirty="0" err="1" smtClean="0"/>
              <a:t>Crassus</a:t>
            </a:r>
            <a:endParaRPr lang="cs-CZ" sz="2800" dirty="0" smtClean="0"/>
          </a:p>
          <a:p>
            <a:pPr lvl="1"/>
            <a:r>
              <a:rPr lang="cs-CZ" sz="2800" dirty="0" smtClean="0"/>
              <a:t>Zavedl disciplínu, postavil nové legie</a:t>
            </a:r>
          </a:p>
          <a:p>
            <a:pPr lvl="1"/>
            <a:r>
              <a:rPr lang="cs-CZ" sz="2800" dirty="0" smtClean="0"/>
              <a:t>Uzavřel Spartakovo přívržence</a:t>
            </a:r>
          </a:p>
          <a:p>
            <a:r>
              <a:rPr lang="cs-CZ" sz="2800" dirty="0" smtClean="0"/>
              <a:t>Dostali se z obklíčení (71 př. n. l.) X od hlavního Spartakova vojska některé oddíly odděleny a poraženy</a:t>
            </a:r>
          </a:p>
          <a:p>
            <a:r>
              <a:rPr lang="cs-CZ" sz="2800" dirty="0" smtClean="0"/>
              <a:t>Spartakovo vojsko poraženo v Apulii na řece </a:t>
            </a:r>
            <a:r>
              <a:rPr lang="cs-CZ" sz="2800" dirty="0" err="1" smtClean="0"/>
              <a:t>Silar</a:t>
            </a:r>
            <a:r>
              <a:rPr lang="cs-CZ" sz="2800" dirty="0" smtClean="0"/>
              <a:t> (Spartak + 60000 zabiti)</a:t>
            </a:r>
          </a:p>
          <a:p>
            <a:r>
              <a:rPr lang="cs-CZ" sz="2800" dirty="0" smtClean="0"/>
              <a:t>Poslední skupina zničena </a:t>
            </a:r>
            <a:r>
              <a:rPr lang="cs-CZ" sz="2800" dirty="0" err="1" smtClean="0"/>
              <a:t>Pompeiusem</a:t>
            </a:r>
            <a:endParaRPr lang="cs-CZ" sz="2800" dirty="0" smtClean="0"/>
          </a:p>
          <a:p>
            <a:r>
              <a:rPr lang="cs-CZ" sz="2800" dirty="0" smtClean="0"/>
              <a:t>6000 otroků </a:t>
            </a:r>
            <a:r>
              <a:rPr lang="cs-CZ" sz="2800" dirty="0" err="1" smtClean="0"/>
              <a:t>Crassus</a:t>
            </a:r>
            <a:r>
              <a:rPr lang="cs-CZ" sz="2800" dirty="0" smtClean="0"/>
              <a:t> ukřižoval podél cesty Appia</a:t>
            </a:r>
          </a:p>
        </p:txBody>
      </p:sp>
    </p:spTree>
    <p:extLst>
      <p:ext uri="{BB962C8B-B14F-4D97-AF65-F5344CB8AC3E}">
        <p14:creationId xmlns:p14="http://schemas.microsoft.com/office/powerpoint/2010/main" val="172204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403949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8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Gladiátoři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Původně váleční zajatci, otroci, velezrádci, vrazi…</a:t>
            </a:r>
          </a:p>
          <a:p>
            <a:r>
              <a:rPr lang="cs-CZ" sz="2800" dirty="0" smtClean="0"/>
              <a:t>Později do arén i lehčí zločinci</a:t>
            </a:r>
          </a:p>
          <a:p>
            <a:r>
              <a:rPr lang="cs-CZ" sz="2800" dirty="0" err="1" smtClean="0"/>
              <a:t>Auctorati</a:t>
            </a:r>
            <a:r>
              <a:rPr lang="cs-CZ" sz="2800" dirty="0" smtClean="0"/>
              <a:t> – dobrovolní občané</a:t>
            </a:r>
          </a:p>
          <a:p>
            <a:r>
              <a:rPr lang="cs-CZ" sz="2800" dirty="0" smtClean="0"/>
              <a:t>I ženy – amazonky, zrušeno 200 n</a:t>
            </a:r>
            <a:r>
              <a:rPr lang="cs-CZ" sz="2800" dirty="0" smtClean="0"/>
              <a:t>. l</a:t>
            </a:r>
            <a:r>
              <a:rPr lang="cs-CZ" sz="2800" dirty="0" smtClean="0"/>
              <a:t>. </a:t>
            </a:r>
            <a:endParaRPr lang="cs-CZ" sz="2800" dirty="0"/>
          </a:p>
          <a:p>
            <a:r>
              <a:rPr lang="cs-CZ" sz="2800" dirty="0" smtClean="0"/>
              <a:t>Gladiátoři, kteří bojovali se </a:t>
            </a:r>
            <a:r>
              <a:rPr lang="cs-CZ" sz="2800" dirty="0" smtClean="0"/>
              <a:t>zvířaty</a:t>
            </a:r>
          </a:p>
          <a:p>
            <a:r>
              <a:rPr lang="cs-CZ" sz="2800" dirty="0"/>
              <a:t>Bojovali meči (</a:t>
            </a:r>
            <a:r>
              <a:rPr lang="cs-CZ" sz="2800" dirty="0" err="1"/>
              <a:t>gladius</a:t>
            </a:r>
            <a:r>
              <a:rPr lang="cs-CZ" sz="2800" dirty="0"/>
              <a:t>) -&gt; gladiátoři</a:t>
            </a:r>
          </a:p>
          <a:p>
            <a:r>
              <a:rPr lang="cs-CZ" sz="2800" dirty="0"/>
              <a:t>Římané převzali od Etrusků</a:t>
            </a:r>
          </a:p>
          <a:p>
            <a:r>
              <a:rPr lang="cs-CZ" sz="2800" dirty="0"/>
              <a:t>Nejstarší souboj 264 př.n.l., oslava smrti senátora Decima Pery (6 gladiátorů)</a:t>
            </a:r>
          </a:p>
          <a:p>
            <a:r>
              <a:rPr lang="cs-CZ" sz="2800" dirty="0"/>
              <a:t>Postupné rozšiřování her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9301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Gladiátoři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Politické zneužívání her: konsulové Marius a </a:t>
            </a:r>
            <a:r>
              <a:rPr lang="cs-CZ" sz="2800" dirty="0" err="1"/>
              <a:t>Rufus</a:t>
            </a:r>
            <a:r>
              <a:rPr lang="cs-CZ" sz="2800" dirty="0"/>
              <a:t> uspořádali hry, aby utišili paniku (fáma, že barbaři táhnou na město</a:t>
            </a:r>
            <a:r>
              <a:rPr lang="cs-CZ" sz="2800" dirty="0" smtClean="0"/>
              <a:t>)</a:t>
            </a:r>
            <a:endParaRPr lang="cs-CZ" sz="2800" dirty="0" smtClean="0"/>
          </a:p>
          <a:p>
            <a:r>
              <a:rPr lang="cs-CZ" sz="2800" dirty="0" smtClean="0"/>
              <a:t>Proti </a:t>
            </a:r>
            <a:r>
              <a:rPr lang="cs-CZ" sz="2800" dirty="0" smtClean="0"/>
              <a:t>jen císaři Tiberius a Marcus Aurelius</a:t>
            </a:r>
          </a:p>
          <a:p>
            <a:r>
              <a:rPr lang="cs-CZ" sz="2800" dirty="0" smtClean="0"/>
              <a:t>Rostl počet dní, kdy se gladiátorské hry konaly (za Augusta 66 dní, ve 4. st. přes 175 dní ročně)</a:t>
            </a:r>
          </a:p>
          <a:p>
            <a:r>
              <a:rPr lang="cs-CZ" sz="2800" dirty="0" smtClean="0"/>
              <a:t>Hry i na oslavy </a:t>
            </a:r>
            <a:r>
              <a:rPr lang="cs-CZ" sz="2800" dirty="0" smtClean="0"/>
              <a:t>(oslava </a:t>
            </a:r>
            <a:r>
              <a:rPr lang="cs-CZ" sz="2800" dirty="0" err="1" smtClean="0"/>
              <a:t>Traianova</a:t>
            </a:r>
            <a:r>
              <a:rPr lang="cs-CZ" sz="2800" dirty="0" smtClean="0"/>
              <a:t> vítězství </a:t>
            </a:r>
            <a:r>
              <a:rPr lang="cs-CZ" sz="2800" dirty="0" smtClean="0"/>
              <a:t>nad </a:t>
            </a:r>
            <a:r>
              <a:rPr lang="cs-CZ" sz="2800" dirty="0" smtClean="0"/>
              <a:t>Dáky – 10.000 gladiátorů)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7433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ladiátoři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cs-CZ" sz="2800" dirty="0" smtClean="0"/>
              <a:t>Provozovatelem gladiátorské školy </a:t>
            </a:r>
            <a:r>
              <a:rPr lang="cs-CZ" sz="2800" dirty="0" err="1" smtClean="0"/>
              <a:t>lanista</a:t>
            </a:r>
            <a:r>
              <a:rPr lang="cs-CZ" sz="2800" dirty="0" smtClean="0"/>
              <a:t> (výnosné, ale neprestižní zaměstnání)</a:t>
            </a:r>
          </a:p>
          <a:p>
            <a:r>
              <a:rPr lang="cs-CZ" sz="2800" dirty="0" smtClean="0"/>
              <a:t>Gladiátoři měli dostatečnou péči x tvrdý režim a tresty -&gt; sebevraždy</a:t>
            </a:r>
          </a:p>
          <a:p>
            <a:r>
              <a:rPr lang="cs-CZ" sz="2800" dirty="0" smtClean="0"/>
              <a:t>Po výcviku do arény</a:t>
            </a:r>
          </a:p>
          <a:p>
            <a:r>
              <a:rPr lang="cs-CZ" sz="2800" dirty="0" smtClean="0"/>
              <a:t>Úvod her nekrvavé souboje</a:t>
            </a:r>
          </a:p>
          <a:p>
            <a:r>
              <a:rPr lang="cs-CZ" sz="2800" dirty="0" smtClean="0"/>
              <a:t>Poté samotní gladiátoři</a:t>
            </a:r>
          </a:p>
          <a:p>
            <a:r>
              <a:rPr lang="cs-CZ" sz="2800" dirty="0" smtClean="0"/>
              <a:t>Souboj končil zvednutím prstu nebo rozhodnutím davu (smrt nebo ne)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286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Gladiátoři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Vítěz odměněn palmovou větví nebo věncem z dubového </a:t>
            </a:r>
            <a:r>
              <a:rPr lang="cs-CZ" sz="2800" dirty="0" smtClean="0"/>
              <a:t>listí</a:t>
            </a:r>
          </a:p>
          <a:p>
            <a:r>
              <a:rPr lang="cs-CZ" sz="2800" dirty="0" smtClean="0"/>
              <a:t>Po </a:t>
            </a:r>
            <a:r>
              <a:rPr lang="cs-CZ" sz="2800" dirty="0"/>
              <a:t>určitém počtu vyhraných soubojů – dřevěný meč, tj. </a:t>
            </a:r>
            <a:r>
              <a:rPr lang="cs-CZ" sz="2800" dirty="0" smtClean="0"/>
              <a:t>svoboda</a:t>
            </a:r>
          </a:p>
          <a:p>
            <a:r>
              <a:rPr lang="cs-CZ" sz="2800" dirty="0" smtClean="0"/>
              <a:t>Propuštění gladiátoři = </a:t>
            </a:r>
            <a:r>
              <a:rPr lang="cs-CZ" sz="2800" dirty="0" err="1" smtClean="0"/>
              <a:t>rudiariové</a:t>
            </a:r>
            <a:r>
              <a:rPr lang="cs-CZ" sz="2800" dirty="0" smtClean="0"/>
              <a:t> x </a:t>
            </a:r>
            <a:r>
              <a:rPr lang="cs-CZ" sz="2800" dirty="0" err="1" smtClean="0"/>
              <a:t>Flamm</a:t>
            </a:r>
            <a:r>
              <a:rPr lang="cs-CZ" sz="2800" dirty="0" smtClean="0"/>
              <a:t>, měl 4 dřevěné meče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646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gladiátorů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Samnita - nosil bohatě zdobené </a:t>
            </a:r>
            <a:r>
              <a:rPr lang="cs-CZ" sz="2800" dirty="0" smtClean="0"/>
              <a:t>brnění, velký </a:t>
            </a:r>
            <a:r>
              <a:rPr lang="cs-CZ" sz="2800" dirty="0"/>
              <a:t>oválný nebo čtvercový </a:t>
            </a:r>
            <a:r>
              <a:rPr lang="cs-CZ" sz="2800" dirty="0" smtClean="0"/>
              <a:t>štít, zbraní mu byl meč, zřídka </a:t>
            </a:r>
            <a:r>
              <a:rPr lang="cs-CZ" sz="2800" dirty="0"/>
              <a:t>pak </a:t>
            </a:r>
            <a:r>
              <a:rPr lang="cs-CZ" sz="2800" dirty="0" smtClean="0"/>
              <a:t>kopí</a:t>
            </a:r>
          </a:p>
          <a:p>
            <a:r>
              <a:rPr lang="cs-CZ" sz="2800" dirty="0"/>
              <a:t>Thrák - nosil jednoduchou otevřenou </a:t>
            </a:r>
            <a:r>
              <a:rPr lang="cs-CZ" sz="2800" dirty="0" smtClean="0"/>
              <a:t>helmu, </a:t>
            </a:r>
            <a:r>
              <a:rPr lang="cs-CZ" sz="2800" dirty="0"/>
              <a:t>malý kulatý </a:t>
            </a:r>
            <a:r>
              <a:rPr lang="cs-CZ" sz="2800" dirty="0" smtClean="0"/>
              <a:t>štít, </a:t>
            </a:r>
            <a:r>
              <a:rPr lang="cs-CZ" sz="2800" dirty="0"/>
              <a:t>krátký zahnutý meč </a:t>
            </a:r>
            <a:r>
              <a:rPr lang="cs-CZ" sz="2800" dirty="0" smtClean="0"/>
              <a:t>nebo oštěp</a:t>
            </a:r>
          </a:p>
          <a:p>
            <a:r>
              <a:rPr lang="cs-CZ" sz="2800" dirty="0" err="1"/>
              <a:t>Hoplomachos</a:t>
            </a:r>
            <a:r>
              <a:rPr lang="cs-CZ" sz="2800" dirty="0"/>
              <a:t> - měl skvělou helmu s hledím, holenice, velký čtyřhranný štít a </a:t>
            </a:r>
            <a:r>
              <a:rPr lang="cs-CZ" sz="2800" dirty="0" smtClean="0"/>
              <a:t>meč</a:t>
            </a:r>
          </a:p>
          <a:p>
            <a:r>
              <a:rPr lang="cs-CZ" sz="2800" dirty="0" err="1"/>
              <a:t>Murmillus</a:t>
            </a:r>
            <a:r>
              <a:rPr lang="cs-CZ" sz="2800" dirty="0"/>
              <a:t> - pravděpodobně byl vyzbrojen přilbou zdobenou rybou, velkým oválným štítem a dlouhým </a:t>
            </a:r>
            <a:r>
              <a:rPr lang="cs-CZ" sz="2800" dirty="0" smtClean="0"/>
              <a:t>mečem</a:t>
            </a:r>
          </a:p>
          <a:p>
            <a:r>
              <a:rPr lang="cs-CZ" sz="2800" dirty="0" err="1"/>
              <a:t>Retiarius</a:t>
            </a:r>
            <a:r>
              <a:rPr lang="cs-CZ" sz="2800" dirty="0"/>
              <a:t> - nosil jen pancíř na paži s pevným štítem na rameni. Bojoval vrhací sítí, trojzubcem a </a:t>
            </a:r>
            <a:r>
              <a:rPr lang="cs-CZ" sz="2800" dirty="0" smtClean="0"/>
              <a:t>dýkou</a:t>
            </a:r>
          </a:p>
          <a:p>
            <a:r>
              <a:rPr lang="cs-CZ" sz="2800" dirty="0" err="1"/>
              <a:t>Andabates</a:t>
            </a:r>
            <a:r>
              <a:rPr lang="cs-CZ" sz="2800" dirty="0"/>
              <a:t> - bojoval s helmou bez otvoru pro oči</a:t>
            </a:r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18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gladiátorů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Konec přinesl rozmach křesťanství</a:t>
            </a:r>
          </a:p>
          <a:p>
            <a:r>
              <a:rPr lang="cs-CZ" sz="2800" dirty="0" smtClean="0"/>
              <a:t>Záminkou incident r. 404 – mnich </a:t>
            </a:r>
            <a:r>
              <a:rPr lang="cs-CZ" sz="2800" dirty="0" err="1" smtClean="0"/>
              <a:t>Telemachos</a:t>
            </a:r>
            <a:r>
              <a:rPr lang="cs-CZ" sz="2800" dirty="0" smtClean="0"/>
              <a:t> vnikl do arény, aby zabránil boji -&gt; zabit)</a:t>
            </a:r>
          </a:p>
          <a:p>
            <a:r>
              <a:rPr lang="cs-CZ" sz="2800" dirty="0" smtClean="0"/>
              <a:t>Císař </a:t>
            </a:r>
            <a:r>
              <a:rPr lang="cs-CZ" sz="2800" dirty="0" err="1" smtClean="0"/>
              <a:t>Honorius</a:t>
            </a:r>
            <a:r>
              <a:rPr lang="cs-CZ" sz="2800" dirty="0" smtClean="0"/>
              <a:t> zastavil gladiátorské hry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0725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4117"/>
            <a:ext cx="320827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2022"/>
            <a:ext cx="294327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40" y="260648"/>
            <a:ext cx="42639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13" y="3212976"/>
            <a:ext cx="3711910" cy="293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4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Spartakovo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Třetí povstání otroků v římské republice</a:t>
            </a:r>
          </a:p>
          <a:p>
            <a:r>
              <a:rPr lang="cs-CZ" sz="2800" dirty="0" smtClean="0"/>
              <a:t>Největší povstání otroků ve starověku</a:t>
            </a:r>
          </a:p>
          <a:p>
            <a:r>
              <a:rPr lang="cs-CZ" sz="2800" dirty="0" smtClean="0"/>
              <a:t>Jádro netvořili otroci, ale gladiátoři</a:t>
            </a:r>
          </a:p>
          <a:p>
            <a:r>
              <a:rPr lang="cs-CZ" sz="2800" dirty="0" smtClean="0"/>
              <a:t>Měli vojenskou organizaci, vůdce Spartakus</a:t>
            </a:r>
          </a:p>
          <a:p>
            <a:pPr lvl="1"/>
            <a:r>
              <a:rPr lang="cs-CZ" sz="2800" dirty="0" smtClean="0"/>
              <a:t>Původem Thrákie</a:t>
            </a:r>
          </a:p>
          <a:p>
            <a:pPr lvl="1"/>
            <a:r>
              <a:rPr lang="cs-CZ" sz="2800" dirty="0" smtClean="0"/>
              <a:t>Žák gladiátorské školy v </a:t>
            </a:r>
            <a:r>
              <a:rPr lang="cs-CZ" sz="2800" dirty="0" err="1" smtClean="0"/>
              <a:t>Capua</a:t>
            </a:r>
            <a:endParaRPr lang="cs-CZ" sz="2800" dirty="0" smtClean="0"/>
          </a:p>
          <a:p>
            <a:pPr lvl="1"/>
            <a:r>
              <a:rPr lang="cs-CZ" sz="2800" dirty="0" smtClean="0"/>
              <a:t>73 př. </a:t>
            </a:r>
            <a:r>
              <a:rPr lang="cs-CZ" sz="2800" dirty="0"/>
              <a:t>n</a:t>
            </a:r>
            <a:r>
              <a:rPr lang="cs-CZ" sz="2800" dirty="0" smtClean="0"/>
              <a:t>. l. ve škole povstání, prozrazeno (skupině otroků se podařilo utéct)</a:t>
            </a:r>
          </a:p>
          <a:p>
            <a:pPr lvl="1"/>
            <a:r>
              <a:rPr lang="cs-CZ" sz="2800" dirty="0" smtClean="0"/>
              <a:t>Skryli se na Vesuv, přidávali se k nim další -&gt; 70 000</a:t>
            </a:r>
          </a:p>
          <a:p>
            <a:pPr lvl="1"/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07766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</TotalTime>
  <Words>535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Sousedství</vt:lpstr>
      <vt:lpstr>Spartakovo povstání a gladiátoři</vt:lpstr>
      <vt:lpstr>Gladiátoři</vt:lpstr>
      <vt:lpstr>Gladiátoři</vt:lpstr>
      <vt:lpstr>Gladiátoři</vt:lpstr>
      <vt:lpstr>Gladiátoři</vt:lpstr>
      <vt:lpstr>Druhy gladiátorů</vt:lpstr>
      <vt:lpstr>Konec gladiátorů</vt:lpstr>
      <vt:lpstr>Prezentace aplikace PowerPoint</vt:lpstr>
      <vt:lpstr>Spartakovo povstání</vt:lpstr>
      <vt:lpstr>Spartakovo povstání</vt:lpstr>
      <vt:lpstr>Spartakovo povstání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Spartakovo povstání a gladiátoři</dc:title>
  <dc:creator>Kamilka</dc:creator>
  <cp:lastModifiedBy>Kamilka</cp:lastModifiedBy>
  <cp:revision>15</cp:revision>
  <dcterms:created xsi:type="dcterms:W3CDTF">2017-06-05T12:59:59Z</dcterms:created>
  <dcterms:modified xsi:type="dcterms:W3CDTF">2017-06-07T19:06:04Z</dcterms:modified>
</cp:coreProperties>
</file>