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2" d="100"/>
          <a:sy n="112" d="100"/>
        </p:scale>
        <p:origin x="-150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cs-CZ" smtClean="0"/>
              <a:t>Kliknutím lze upravit styl.</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AC2068ED-CFC9-4467-BF2A-4E4850DAB1FF}" type="datetimeFigureOut">
              <a:rPr lang="cs-CZ" smtClean="0"/>
              <a:t>30.3.2020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F256560-A577-4F51-9E05-04273CF87B76}" type="slidenum">
              <a:rPr lang="cs-CZ" smtClean="0"/>
              <a:t>‹#›</a:t>
            </a:fld>
            <a:endParaRPr lang="cs-CZ"/>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AC2068ED-CFC9-4467-BF2A-4E4850DAB1FF}" type="datetimeFigureOut">
              <a:rPr lang="cs-CZ" smtClean="0"/>
              <a:t>30.3.2020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F256560-A577-4F51-9E05-04273CF87B76}"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AC2068ED-CFC9-4467-BF2A-4E4850DAB1FF}" type="datetimeFigureOut">
              <a:rPr lang="cs-CZ" smtClean="0"/>
              <a:t>30.3.2020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F256560-A577-4F51-9E05-04273CF87B76}"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AC2068ED-CFC9-4467-BF2A-4E4850DAB1FF}" type="datetimeFigureOut">
              <a:rPr lang="cs-CZ" smtClean="0"/>
              <a:t>30.3.2020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F256560-A577-4F51-9E05-04273CF87B76}"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cs-CZ" smtClean="0"/>
              <a:t>Kliknutím lze upravit styl.</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AC2068ED-CFC9-4467-BF2A-4E4850DAB1FF}" type="datetimeFigureOut">
              <a:rPr lang="cs-CZ" smtClean="0"/>
              <a:t>30.3.2020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F256560-A577-4F51-9E05-04273CF87B76}" type="slidenum">
              <a:rPr lang="cs-CZ" smtClean="0"/>
              <a:t>‹#›</a:t>
            </a:fld>
            <a:endParaRPr lang="cs-CZ"/>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AC2068ED-CFC9-4467-BF2A-4E4850DAB1FF}" type="datetimeFigureOut">
              <a:rPr lang="cs-CZ" smtClean="0"/>
              <a:t>30.3.2020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F256560-A577-4F51-9E05-04273CF87B76}"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AC2068ED-CFC9-4467-BF2A-4E4850DAB1FF}" type="datetimeFigureOut">
              <a:rPr lang="cs-CZ" smtClean="0"/>
              <a:t>30.3.2020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2F256560-A577-4F51-9E05-04273CF87B76}" type="slidenum">
              <a:rPr lang="cs-CZ" smtClean="0"/>
              <a:t>‹#›</a:t>
            </a:fld>
            <a:endParaRPr lang="cs-CZ"/>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AC2068ED-CFC9-4467-BF2A-4E4850DAB1FF}" type="datetimeFigureOut">
              <a:rPr lang="cs-CZ" smtClean="0"/>
              <a:t>30.3.2020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F256560-A577-4F51-9E05-04273CF87B76}"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2068ED-CFC9-4467-BF2A-4E4850DAB1FF}" type="datetimeFigureOut">
              <a:rPr lang="cs-CZ" smtClean="0"/>
              <a:t>30.3.2020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2F256560-A577-4F51-9E05-04273CF87B76}"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cs-CZ" smtClean="0"/>
              <a:t>Kliknutím lze upravit styl.</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AC2068ED-CFC9-4467-BF2A-4E4850DAB1FF}" type="datetimeFigureOut">
              <a:rPr lang="cs-CZ" smtClean="0"/>
              <a:t>30.3.2020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F256560-A577-4F51-9E05-04273CF87B76}" type="slidenum">
              <a:rPr lang="cs-CZ" smtClean="0"/>
              <a:t>‹#›</a:t>
            </a:fld>
            <a:endParaRPr lang="cs-CZ"/>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AC2068ED-CFC9-4467-BF2A-4E4850DAB1FF}" type="datetimeFigureOut">
              <a:rPr lang="cs-CZ" smtClean="0"/>
              <a:t>30.3.2020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F256560-A577-4F51-9E05-04273CF87B76}"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C2068ED-CFC9-4467-BF2A-4E4850DAB1FF}" type="datetimeFigureOut">
              <a:rPr lang="cs-CZ" smtClean="0"/>
              <a:t>30.3.2020</a:t>
            </a:fld>
            <a:endParaRPr lang="cs-CZ"/>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cs-CZ"/>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2F256560-A577-4F51-9E05-04273CF87B76}"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youtube.com/watch?v=D0NObuP4cy4" TargetMode="External"/><Relationship Id="rId2" Type="http://schemas.openxmlformats.org/officeDocument/2006/relationships/hyperlink" Target="https://dspace5.zcu.cz/bitstream/11025/2949/1/Kokaislova%20Lucie%2C%20Bakalarska%20prace%20%28Fidel%20Castro%20od%20nastupu%20k%20moci%20do%20karibske%20krize%20roku%201962%29.pdf" TargetMode="External"/><Relationship Id="rId1" Type="http://schemas.openxmlformats.org/officeDocument/2006/relationships/slideLayout" Target="../slideLayouts/slideLayout2.xml"/><Relationship Id="rId6" Type="http://schemas.openxmlformats.org/officeDocument/2006/relationships/hyperlink" Target="https://cs.wikipedia.org/wiki/Karibsk&#225;_krize" TargetMode="External"/><Relationship Id="rId5" Type="http://schemas.openxmlformats.org/officeDocument/2006/relationships/hyperlink" Target="https://cs.wikipedia.org/wiki/Fulgencio_Batista#Exil_a_rodina" TargetMode="External"/><Relationship Id="rId4" Type="http://schemas.openxmlformats.org/officeDocument/2006/relationships/hyperlink" Target="https://cs.wikipedia.org/wiki/Fidel_Castro#Zav&#225;d&#283;n&#237;_socialismu_na_Kub&#28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effectLst>
                  <a:outerShdw blurRad="38100" dist="38100" dir="2700000" algn="tl">
                    <a:srgbClr val="000000">
                      <a:alpha val="43137"/>
                    </a:srgbClr>
                  </a:outerShdw>
                </a:effectLst>
              </a:rPr>
              <a:t>Kuba a </a:t>
            </a:r>
            <a:r>
              <a:rPr lang="cs-CZ" b="1" dirty="0" err="1" smtClean="0">
                <a:effectLst>
                  <a:outerShdw blurRad="38100" dist="38100" dir="2700000" algn="tl">
                    <a:srgbClr val="000000">
                      <a:alpha val="43137"/>
                    </a:srgbClr>
                  </a:outerShdw>
                </a:effectLst>
              </a:rPr>
              <a:t>fidel</a:t>
            </a:r>
            <a:r>
              <a:rPr lang="cs-CZ" b="1" dirty="0" smtClean="0">
                <a:effectLst>
                  <a:outerShdw blurRad="38100" dist="38100" dir="2700000" algn="tl">
                    <a:srgbClr val="000000">
                      <a:alpha val="43137"/>
                    </a:srgbClr>
                  </a:outerShdw>
                </a:effectLst>
              </a:rPr>
              <a:t> </a:t>
            </a:r>
            <a:r>
              <a:rPr lang="cs-CZ" b="1" dirty="0" err="1" smtClean="0">
                <a:effectLst>
                  <a:outerShdw blurRad="38100" dist="38100" dir="2700000" algn="tl">
                    <a:srgbClr val="000000">
                      <a:alpha val="43137"/>
                    </a:srgbClr>
                  </a:outerShdw>
                </a:effectLst>
              </a:rPr>
              <a:t>castro</a:t>
            </a:r>
            <a:endParaRPr lang="cs-CZ" b="1" dirty="0">
              <a:effectLst>
                <a:outerShdw blurRad="38100" dist="38100" dir="2700000" algn="tl">
                  <a:srgbClr val="000000">
                    <a:alpha val="43137"/>
                  </a:srgbClr>
                </a:outerShdw>
              </a:effectLst>
            </a:endParaRPr>
          </a:p>
        </p:txBody>
      </p:sp>
      <p:sp>
        <p:nvSpPr>
          <p:cNvPr id="3" name="Podnadpis 2"/>
          <p:cNvSpPr>
            <a:spLocks noGrp="1"/>
          </p:cNvSpPr>
          <p:nvPr>
            <p:ph type="subTitle" idx="1"/>
          </p:nvPr>
        </p:nvSpPr>
        <p:spPr/>
        <p:txBody>
          <a:bodyPr>
            <a:normAutofit/>
          </a:bodyPr>
          <a:lstStyle/>
          <a:p>
            <a:r>
              <a:rPr lang="cs-CZ" sz="1400" dirty="0" smtClean="0"/>
              <a:t>Milan Čech</a:t>
            </a:r>
            <a:endParaRPr lang="cs-CZ" sz="1400" dirty="0"/>
          </a:p>
        </p:txBody>
      </p:sp>
    </p:spTree>
    <p:extLst>
      <p:ext uri="{BB962C8B-B14F-4D97-AF65-F5344CB8AC3E}">
        <p14:creationId xmlns:p14="http://schemas.microsoft.com/office/powerpoint/2010/main" val="16488899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5400" b="1" dirty="0" smtClean="0">
                <a:effectLst>
                  <a:outerShdw blurRad="38100" dist="38100" dir="2700000" algn="tl">
                    <a:srgbClr val="000000">
                      <a:alpha val="43137"/>
                    </a:srgbClr>
                  </a:outerShdw>
                </a:effectLst>
              </a:rPr>
              <a:t>Kuba a USA</a:t>
            </a:r>
            <a:endParaRPr lang="cs-CZ" sz="54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p:txBody>
          <a:bodyPr/>
          <a:lstStyle/>
          <a:p>
            <a:pPr>
              <a:buClrTx/>
            </a:pPr>
            <a:r>
              <a:rPr lang="cs-CZ" dirty="0" smtClean="0"/>
              <a:t>USA kvůli navázaní partnerství s SSSR a znárodnění amerických podniků uvalilo roku 1960 embargo na vývoz zboží na Kubu</a:t>
            </a:r>
          </a:p>
          <a:p>
            <a:pPr>
              <a:buClrTx/>
            </a:pPr>
            <a:r>
              <a:rPr lang="cs-CZ" dirty="0" smtClean="0"/>
              <a:t>1961 byly přerušeny diplomatické styky</a:t>
            </a:r>
          </a:p>
          <a:p>
            <a:pPr>
              <a:buClrTx/>
            </a:pPr>
            <a:r>
              <a:rPr lang="cs-CZ" dirty="0" smtClean="0"/>
              <a:t>USA vycvičili a vyzbrojili kubánské emigranty a roku 1961 proběhlo vylodění v Zátoce sviní a jejich úkolem bylo svržení Castra</a:t>
            </a:r>
          </a:p>
          <a:p>
            <a:pPr>
              <a:buClrTx/>
            </a:pPr>
            <a:r>
              <a:rPr lang="cs-CZ" dirty="0" smtClean="0"/>
              <a:t>Vylodění dopadlo katastroficky pro USA, potopily se jim čluny s municí a palivem</a:t>
            </a:r>
          </a:p>
          <a:p>
            <a:pPr>
              <a:buClrTx/>
            </a:pPr>
            <a:r>
              <a:rPr lang="cs-CZ" dirty="0" smtClean="0"/>
              <a:t>Důsledky vylodění – mezinárodní potupa prezidenta Kennedyho, Castro popravil a zatknul 100 tisíc lidí</a:t>
            </a:r>
          </a:p>
          <a:p>
            <a:pPr>
              <a:buClrTx/>
            </a:pPr>
            <a:r>
              <a:rPr lang="cs-CZ" dirty="0" smtClean="0"/>
              <a:t>1961 Castro vyhlásil Kubu jako socialistický stát</a:t>
            </a:r>
            <a:endParaRPr lang="cs-CZ" dirty="0"/>
          </a:p>
        </p:txBody>
      </p:sp>
    </p:spTree>
    <p:extLst>
      <p:ext uri="{BB962C8B-B14F-4D97-AF65-F5344CB8AC3E}">
        <p14:creationId xmlns:p14="http://schemas.microsoft.com/office/powerpoint/2010/main" val="34940079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effectLst>
                  <a:outerShdw blurRad="38100" dist="38100" dir="2700000" algn="tl">
                    <a:srgbClr val="000000">
                      <a:alpha val="43137"/>
                    </a:srgbClr>
                  </a:outerShdw>
                </a:effectLst>
              </a:rPr>
              <a:t>Karibská krize</a:t>
            </a:r>
            <a:endParaRPr lang="cs-CZ"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p:txBody>
          <a:bodyPr/>
          <a:lstStyle/>
          <a:p>
            <a:pPr>
              <a:buClrTx/>
            </a:pPr>
            <a:r>
              <a:rPr lang="cs-CZ" dirty="0" smtClean="0"/>
              <a:t>SSSR umístilo na Kubu rakety, které byly schopné doletět a zasáhnout území USA kvůli tomu, že byly umístěny americké rakety na území Turecka</a:t>
            </a:r>
          </a:p>
          <a:p>
            <a:pPr>
              <a:buClrTx/>
            </a:pPr>
            <a:r>
              <a:rPr lang="cs-CZ" dirty="0" smtClean="0"/>
              <a:t>Hrozilo, že tato krize přeroste v jaderný konflikt</a:t>
            </a:r>
          </a:p>
          <a:p>
            <a:pPr>
              <a:buClrTx/>
            </a:pPr>
            <a:r>
              <a:rPr lang="cs-CZ" dirty="0" smtClean="0"/>
              <a:t>Kennedy jako reakci na to, vyhlásil blokádu Kuby, která měla zabránit dovozu dalších raket </a:t>
            </a:r>
          </a:p>
          <a:p>
            <a:pPr>
              <a:buClrTx/>
            </a:pPr>
            <a:r>
              <a:rPr lang="cs-CZ" dirty="0" smtClean="0"/>
              <a:t>Proběhla korespondence mezi Kennedym a Chruščovem a poté 28.10. Chruščov oznámil stažení raket z Kuby, USA ukončily blokádu a slíbili, že nebudou útočit na Kubu a stáhli své rakety z Turecka</a:t>
            </a:r>
            <a:endParaRPr lang="cs-CZ" dirty="0"/>
          </a:p>
        </p:txBody>
      </p:sp>
    </p:spTree>
    <p:extLst>
      <p:ext uri="{BB962C8B-B14F-4D97-AF65-F5344CB8AC3E}">
        <p14:creationId xmlns:p14="http://schemas.microsoft.com/office/powerpoint/2010/main" val="4248806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effectLst>
                  <a:outerShdw blurRad="38100" dist="38100" dir="2700000" algn="tl">
                    <a:srgbClr val="000000">
                      <a:alpha val="43137"/>
                    </a:srgbClr>
                  </a:outerShdw>
                </a:effectLst>
              </a:rPr>
              <a:t>Kuba po roce 1962</a:t>
            </a:r>
            <a:endParaRPr lang="cs-CZ"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p:txBody>
          <a:bodyPr/>
          <a:lstStyle/>
          <a:p>
            <a:pPr>
              <a:buClrTx/>
            </a:pPr>
            <a:r>
              <a:rPr lang="cs-CZ" dirty="0" smtClean="0"/>
              <a:t>Roku 1976 se stal Castro prezidentem</a:t>
            </a:r>
          </a:p>
          <a:p>
            <a:pPr>
              <a:buClrTx/>
            </a:pPr>
            <a:r>
              <a:rPr lang="cs-CZ" dirty="0" smtClean="0"/>
              <a:t>Došlo k propadu ekonomiky, a tak se znovuvytvořilo partnerství se SSSR</a:t>
            </a:r>
          </a:p>
          <a:p>
            <a:pPr>
              <a:buClrTx/>
            </a:pPr>
            <a:r>
              <a:rPr lang="cs-CZ" dirty="0" smtClean="0"/>
              <a:t>Castro odmítal Gorbačovovy reformy</a:t>
            </a:r>
          </a:p>
          <a:p>
            <a:pPr>
              <a:buClrTx/>
            </a:pPr>
            <a:r>
              <a:rPr lang="cs-CZ" dirty="0" smtClean="0"/>
              <a:t>Po rozpadu SSSR se očekávalo, že vláda Castra padne, ale díky pomoci z Číny a Venezuely se tak nestalo</a:t>
            </a: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1973" y="4149080"/>
            <a:ext cx="4934198" cy="2571502"/>
          </a:xfrm>
          <a:prstGeom prst="rect">
            <a:avLst/>
          </a:prstGeom>
        </p:spPr>
      </p:pic>
    </p:spTree>
    <p:extLst>
      <p:ext uri="{BB962C8B-B14F-4D97-AF65-F5344CB8AC3E}">
        <p14:creationId xmlns:p14="http://schemas.microsoft.com/office/powerpoint/2010/main" val="4499474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effectLst>
                  <a:outerShdw blurRad="38100" dist="38100" dir="2700000" algn="tl">
                    <a:srgbClr val="000000">
                      <a:alpha val="43137"/>
                    </a:srgbClr>
                  </a:outerShdw>
                </a:effectLst>
              </a:rPr>
              <a:t>Raúl Castro</a:t>
            </a:r>
            <a:endParaRPr lang="cs-CZ"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p:txBody>
          <a:bodyPr/>
          <a:lstStyle/>
          <a:p>
            <a:pPr>
              <a:buClrTx/>
            </a:pPr>
            <a:r>
              <a:rPr lang="cs-CZ" dirty="0" smtClean="0"/>
              <a:t>V roce 2006 Fidel Castro ze zdravotních důvodů abdikoval ve prospěch svého bratra Raúla</a:t>
            </a:r>
          </a:p>
          <a:p>
            <a:pPr>
              <a:buClrTx/>
            </a:pPr>
            <a:r>
              <a:rPr lang="cs-CZ" dirty="0" smtClean="0"/>
              <a:t>Proběhly nové ekonomické reformy, které částečně umožnovaly soukromé podnikání a zahraniční investice</a:t>
            </a:r>
          </a:p>
          <a:p>
            <a:pPr>
              <a:buClrTx/>
            </a:pPr>
            <a:r>
              <a:rPr lang="cs-CZ" dirty="0" smtClean="0"/>
              <a:t>25.11.2016 Fidel Castro zemřel ve věku 90 let</a:t>
            </a:r>
          </a:p>
          <a:p>
            <a:endParaRPr lang="cs-CZ" dirty="0"/>
          </a:p>
        </p:txBody>
      </p:sp>
    </p:spTree>
    <p:extLst>
      <p:ext uri="{BB962C8B-B14F-4D97-AF65-F5344CB8AC3E}">
        <p14:creationId xmlns:p14="http://schemas.microsoft.com/office/powerpoint/2010/main" val="7518877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effectLst>
                  <a:outerShdw blurRad="38100" dist="38100" dir="2700000" algn="tl">
                    <a:srgbClr val="000000">
                      <a:alpha val="43137"/>
                    </a:srgbClr>
                  </a:outerShdw>
                </a:effectLst>
              </a:rPr>
              <a:t>Obnova vztahů s USA</a:t>
            </a:r>
            <a:endParaRPr lang="cs-CZ"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p:txBody>
          <a:bodyPr/>
          <a:lstStyle/>
          <a:p>
            <a:pPr>
              <a:buClrTx/>
            </a:pPr>
            <a:r>
              <a:rPr lang="cs-CZ" dirty="0" smtClean="0"/>
              <a:t>V roce 2015 si Barack Obama potřásl rukou s Raúlem Castrem</a:t>
            </a:r>
          </a:p>
          <a:p>
            <a:pPr>
              <a:buClrTx/>
            </a:pPr>
            <a:r>
              <a:rPr lang="cs-CZ" dirty="0" smtClean="0"/>
              <a:t>V roce 2016 Obama jako první prezident za posledních 88 let navštívil Kubu</a:t>
            </a:r>
          </a:p>
          <a:p>
            <a:pPr>
              <a:buClrTx/>
            </a:pPr>
            <a:r>
              <a:rPr lang="cs-CZ" dirty="0" smtClean="0"/>
              <a:t>Obnovily se diplomatické vztahy a započala snaha o zrušení embarga vůči Kubě</a:t>
            </a:r>
          </a:p>
          <a:p>
            <a:pPr>
              <a:buClrTx/>
            </a:pPr>
            <a:r>
              <a:rPr lang="cs-CZ" dirty="0" smtClean="0"/>
              <a:t>Po nástupu prezidenta Donalda </a:t>
            </a:r>
            <a:r>
              <a:rPr lang="cs-CZ" dirty="0" err="1" smtClean="0"/>
              <a:t>Trumpa</a:t>
            </a:r>
            <a:r>
              <a:rPr lang="cs-CZ" dirty="0" smtClean="0"/>
              <a:t> se znovu zpřísnily sankce a embargo nadále trvá</a:t>
            </a:r>
            <a:endParaRPr lang="cs-CZ" dirty="0"/>
          </a:p>
        </p:txBody>
      </p:sp>
    </p:spTree>
    <p:extLst>
      <p:ext uri="{BB962C8B-B14F-4D97-AF65-F5344CB8AC3E}">
        <p14:creationId xmlns:p14="http://schemas.microsoft.com/office/powerpoint/2010/main" val="16858954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Zdroje</a:t>
            </a:r>
            <a:endParaRPr lang="cs-CZ" dirty="0"/>
          </a:p>
        </p:txBody>
      </p:sp>
      <p:sp>
        <p:nvSpPr>
          <p:cNvPr id="3" name="Zástupný symbol pro obsah 2"/>
          <p:cNvSpPr>
            <a:spLocks noGrp="1"/>
          </p:cNvSpPr>
          <p:nvPr>
            <p:ph idx="1"/>
          </p:nvPr>
        </p:nvSpPr>
        <p:spPr/>
        <p:txBody>
          <a:bodyPr/>
          <a:lstStyle/>
          <a:p>
            <a:r>
              <a:rPr lang="cs-CZ" dirty="0"/>
              <a:t>Bakalářská práce - </a:t>
            </a:r>
            <a:r>
              <a:rPr lang="cs-CZ" dirty="0">
                <a:hlinkClick r:id="rId2"/>
              </a:rPr>
              <a:t>https://</a:t>
            </a:r>
            <a:r>
              <a:rPr lang="cs-CZ" dirty="0" smtClean="0">
                <a:hlinkClick r:id="rId2"/>
              </a:rPr>
              <a:t>dspace5.zcu.cz/bitstream/11025/2949/1/Kokaislova%20Lucie%2C%20Bakalarska%20prace%20%28Fidel%20Castro%20od%20nastupu%20k%20moci%20do%20karibske%20krize%20roku%201962%29.pdf</a:t>
            </a:r>
            <a:endParaRPr lang="cs-CZ" dirty="0" smtClean="0"/>
          </a:p>
          <a:p>
            <a:r>
              <a:rPr lang="cs-CZ" dirty="0" smtClean="0"/>
              <a:t>Kniha – Fidel Castro</a:t>
            </a:r>
            <a:r>
              <a:rPr lang="cs-CZ" dirty="0"/>
              <a:t>, Albrecht </a:t>
            </a:r>
            <a:r>
              <a:rPr lang="cs-CZ" dirty="0" err="1" smtClean="0"/>
              <a:t>Hagemann</a:t>
            </a:r>
            <a:endParaRPr lang="cs-CZ" dirty="0"/>
          </a:p>
          <a:p>
            <a:r>
              <a:rPr lang="cs-CZ" dirty="0">
                <a:hlinkClick r:id="rId3"/>
              </a:rPr>
              <a:t>https://</a:t>
            </a:r>
            <a:r>
              <a:rPr lang="cs-CZ" dirty="0" smtClean="0">
                <a:hlinkClick r:id="rId3"/>
              </a:rPr>
              <a:t>www.youtube.com/watch?v=D0NObuP4cy4</a:t>
            </a:r>
            <a:endParaRPr lang="cs-CZ" dirty="0" smtClean="0"/>
          </a:p>
          <a:p>
            <a:r>
              <a:rPr lang="cs-CZ" dirty="0">
                <a:hlinkClick r:id="rId4"/>
              </a:rPr>
              <a:t>https://</a:t>
            </a:r>
            <a:r>
              <a:rPr lang="cs-CZ" dirty="0" smtClean="0">
                <a:hlinkClick r:id="rId4"/>
              </a:rPr>
              <a:t>cs.wikipedia.org/wiki/</a:t>
            </a:r>
            <a:r>
              <a:rPr lang="cs-CZ" dirty="0" err="1" smtClean="0">
                <a:hlinkClick r:id="rId4"/>
              </a:rPr>
              <a:t>Fidel_Castro#Zavádění_socialismu_na_Kubě</a:t>
            </a:r>
            <a:endParaRPr lang="cs-CZ" dirty="0" smtClean="0"/>
          </a:p>
          <a:p>
            <a:r>
              <a:rPr lang="cs-CZ" dirty="0">
                <a:hlinkClick r:id="rId5"/>
              </a:rPr>
              <a:t>https://</a:t>
            </a:r>
            <a:r>
              <a:rPr lang="cs-CZ" dirty="0" smtClean="0">
                <a:hlinkClick r:id="rId5"/>
              </a:rPr>
              <a:t>cs.wikipedia.org/wiki/Fulgencio_Batista#Exil_a_rodina</a:t>
            </a:r>
            <a:endParaRPr lang="cs-CZ" dirty="0" smtClean="0"/>
          </a:p>
          <a:p>
            <a:r>
              <a:rPr lang="cs-CZ" dirty="0">
                <a:hlinkClick r:id="rId6"/>
              </a:rPr>
              <a:t>https://</a:t>
            </a:r>
            <a:r>
              <a:rPr lang="cs-CZ" dirty="0" smtClean="0">
                <a:hlinkClick r:id="rId6"/>
              </a:rPr>
              <a:t>cs.wikipedia.org/wiki/</a:t>
            </a:r>
            <a:r>
              <a:rPr lang="cs-CZ" dirty="0" err="1" smtClean="0">
                <a:hlinkClick r:id="rId6"/>
              </a:rPr>
              <a:t>Karibská_krize</a:t>
            </a:r>
            <a:endParaRPr lang="cs-CZ" dirty="0" smtClean="0"/>
          </a:p>
          <a:p>
            <a:endParaRPr lang="cs-CZ" dirty="0" smtClean="0"/>
          </a:p>
          <a:p>
            <a:endParaRPr lang="cs-CZ" dirty="0"/>
          </a:p>
        </p:txBody>
      </p:sp>
    </p:spTree>
    <p:extLst>
      <p:ext uri="{BB962C8B-B14F-4D97-AF65-F5344CB8AC3E}">
        <p14:creationId xmlns:p14="http://schemas.microsoft.com/office/powerpoint/2010/main" val="32888853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effectLst>
                  <a:outerShdw blurRad="38100" dist="38100" dir="2700000" algn="tl">
                    <a:srgbClr val="000000">
                      <a:alpha val="43137"/>
                    </a:srgbClr>
                  </a:outerShdw>
                </a:effectLst>
              </a:rPr>
              <a:t>Obsah</a:t>
            </a:r>
            <a:endParaRPr lang="cs-CZ"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p:txBody>
          <a:bodyPr>
            <a:normAutofit/>
          </a:bodyPr>
          <a:lstStyle/>
          <a:p>
            <a:pPr>
              <a:buClrTx/>
            </a:pPr>
            <a:r>
              <a:rPr lang="cs-CZ" sz="2000" dirty="0" smtClean="0"/>
              <a:t>Fulgencio Batista</a:t>
            </a:r>
          </a:p>
          <a:p>
            <a:pPr>
              <a:buClrTx/>
            </a:pPr>
            <a:r>
              <a:rPr lang="cs-CZ" sz="2000" dirty="0" smtClean="0"/>
              <a:t>Fulgencio Batista a jeho diktatura (1952-1958)</a:t>
            </a:r>
          </a:p>
          <a:p>
            <a:pPr>
              <a:buClrTx/>
            </a:pPr>
            <a:r>
              <a:rPr lang="cs-CZ" sz="2000" dirty="0" smtClean="0"/>
              <a:t>Fidel Castro</a:t>
            </a:r>
          </a:p>
          <a:p>
            <a:pPr>
              <a:buClrTx/>
            </a:pPr>
            <a:r>
              <a:rPr lang="cs-CZ" sz="2000" dirty="0" smtClean="0"/>
              <a:t>Fidel Castro – revoluce</a:t>
            </a:r>
          </a:p>
          <a:p>
            <a:pPr>
              <a:buClrTx/>
            </a:pPr>
            <a:r>
              <a:rPr lang="cs-CZ" sz="2000" dirty="0" smtClean="0"/>
              <a:t>Fidel Castro – diktatura</a:t>
            </a:r>
          </a:p>
          <a:p>
            <a:pPr>
              <a:buClrTx/>
            </a:pPr>
            <a:r>
              <a:rPr lang="cs-CZ" sz="2000" dirty="0" smtClean="0"/>
              <a:t>Kuba a SSSR</a:t>
            </a:r>
          </a:p>
          <a:p>
            <a:pPr>
              <a:buClrTx/>
            </a:pPr>
            <a:r>
              <a:rPr lang="cs-CZ" sz="2000" dirty="0" smtClean="0"/>
              <a:t>Kuba a USA</a:t>
            </a:r>
          </a:p>
          <a:p>
            <a:pPr>
              <a:buClrTx/>
            </a:pPr>
            <a:r>
              <a:rPr lang="cs-CZ" sz="2000" dirty="0" smtClean="0"/>
              <a:t>Karibská krize</a:t>
            </a:r>
          </a:p>
          <a:p>
            <a:pPr>
              <a:buClrTx/>
            </a:pPr>
            <a:r>
              <a:rPr lang="cs-CZ" sz="2000" dirty="0" smtClean="0"/>
              <a:t>Kuba po roku 1962</a:t>
            </a:r>
          </a:p>
          <a:p>
            <a:pPr>
              <a:buClrTx/>
            </a:pPr>
            <a:r>
              <a:rPr lang="cs-CZ" sz="2000" dirty="0" smtClean="0"/>
              <a:t>Raúl Castro</a:t>
            </a:r>
          </a:p>
          <a:p>
            <a:pPr>
              <a:buClrTx/>
            </a:pPr>
            <a:r>
              <a:rPr lang="cs-CZ" sz="2000" dirty="0" smtClean="0"/>
              <a:t>Obnova vztahů s USA</a:t>
            </a:r>
          </a:p>
          <a:p>
            <a:pPr>
              <a:buClrTx/>
            </a:pPr>
            <a:r>
              <a:rPr lang="cs-CZ" sz="2000" dirty="0" smtClean="0"/>
              <a:t>Zdroje</a:t>
            </a:r>
          </a:p>
          <a:p>
            <a:endParaRPr lang="cs-CZ" dirty="0" smtClean="0"/>
          </a:p>
        </p:txBody>
      </p:sp>
    </p:spTree>
    <p:extLst>
      <p:ext uri="{BB962C8B-B14F-4D97-AF65-F5344CB8AC3E}">
        <p14:creationId xmlns:p14="http://schemas.microsoft.com/office/powerpoint/2010/main" val="3125316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4400" b="1" dirty="0" smtClean="0">
                <a:effectLst>
                  <a:outerShdw blurRad="38100" dist="38100" dir="2700000" algn="tl">
                    <a:srgbClr val="000000">
                      <a:alpha val="43137"/>
                    </a:srgbClr>
                  </a:outerShdw>
                </a:effectLst>
              </a:rPr>
              <a:t>Fulgencio Batista (1901-1973)</a:t>
            </a:r>
            <a:endParaRPr lang="cs-CZ" sz="44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p:txBody>
          <a:bodyPr/>
          <a:lstStyle/>
          <a:p>
            <a:pPr>
              <a:buClr>
                <a:schemeClr val="tx1"/>
              </a:buClr>
            </a:pPr>
            <a:r>
              <a:rPr lang="cs-CZ" dirty="0"/>
              <a:t>Pocházel z chudé rodiny bojovníků za </a:t>
            </a:r>
            <a:r>
              <a:rPr lang="cs-CZ" dirty="0" smtClean="0"/>
              <a:t>nezávislost</a:t>
            </a:r>
          </a:p>
          <a:p>
            <a:pPr>
              <a:buClr>
                <a:schemeClr val="tx1"/>
              </a:buClr>
            </a:pPr>
            <a:r>
              <a:rPr lang="cs-CZ" dirty="0" smtClean="0"/>
              <a:t>Byl vojenský vůdce</a:t>
            </a:r>
            <a:endParaRPr lang="cs-CZ" dirty="0"/>
          </a:p>
          <a:p>
            <a:pPr>
              <a:buClr>
                <a:schemeClr val="tx1"/>
              </a:buClr>
            </a:pPr>
            <a:r>
              <a:rPr lang="cs-CZ" dirty="0" smtClean="0"/>
              <a:t>1940-1944 byl zvolen </a:t>
            </a:r>
            <a:r>
              <a:rPr lang="cs-CZ" dirty="0"/>
              <a:t>kubánským prezidentem, podpora USA ve válce, přijetí demokratické </a:t>
            </a:r>
            <a:r>
              <a:rPr lang="cs-CZ" dirty="0" smtClean="0"/>
              <a:t>ústavy</a:t>
            </a:r>
          </a:p>
          <a:p>
            <a:endParaRPr lang="cs-CZ" dirty="0" smtClean="0"/>
          </a:p>
          <a:p>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3573016"/>
            <a:ext cx="2678038" cy="2799767"/>
          </a:xfrm>
          <a:prstGeom prst="rect">
            <a:avLst/>
          </a:prstGeom>
        </p:spPr>
      </p:pic>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8656" y="3573015"/>
            <a:ext cx="2799767" cy="2799767"/>
          </a:xfrm>
          <a:prstGeom prst="rect">
            <a:avLst/>
          </a:prstGeom>
        </p:spPr>
      </p:pic>
    </p:spTree>
    <p:extLst>
      <p:ext uri="{BB962C8B-B14F-4D97-AF65-F5344CB8AC3E}">
        <p14:creationId xmlns:p14="http://schemas.microsoft.com/office/powerpoint/2010/main" val="34163610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b="1" dirty="0" smtClean="0">
                <a:effectLst>
                  <a:outerShdw blurRad="38100" dist="38100" dir="2700000" algn="tl">
                    <a:srgbClr val="000000">
                      <a:alpha val="43137"/>
                    </a:srgbClr>
                  </a:outerShdw>
                </a:effectLst>
              </a:rPr>
              <a:t>Fulgencio Batista a jeho diktatura</a:t>
            </a:r>
            <a:endParaRPr lang="cs-CZ"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p:txBody>
          <a:bodyPr/>
          <a:lstStyle/>
          <a:p>
            <a:pPr>
              <a:buClrTx/>
            </a:pPr>
            <a:r>
              <a:rPr lang="cs-CZ" dirty="0" smtClean="0"/>
              <a:t>V roce 1952 měli být prezidentské volby a Batista věděl, že nemá velké šance se znovu stát prezidentem, tak podnikl vojenský puč s podporou USA a nastolil diktaturu</a:t>
            </a:r>
          </a:p>
          <a:p>
            <a:pPr>
              <a:buClrTx/>
            </a:pPr>
            <a:r>
              <a:rPr lang="cs-CZ" dirty="0" smtClean="0"/>
              <a:t>Zrušil ústavu</a:t>
            </a:r>
          </a:p>
          <a:p>
            <a:pPr>
              <a:buClrTx/>
            </a:pPr>
            <a:r>
              <a:rPr lang="cs-CZ" dirty="0" smtClean="0"/>
              <a:t>Likvidoval oponenty</a:t>
            </a:r>
          </a:p>
          <a:p>
            <a:pPr>
              <a:buClrTx/>
            </a:pPr>
            <a:r>
              <a:rPr lang="cs-CZ" dirty="0" smtClean="0"/>
              <a:t>Byla častá korupce a Kuba začala být více propojená s americkou mafií</a:t>
            </a:r>
          </a:p>
          <a:p>
            <a:pPr>
              <a:buClrTx/>
            </a:pPr>
            <a:r>
              <a:rPr lang="cs-CZ" dirty="0" smtClean="0"/>
              <a:t>Zhoršila se ekonomická situace a narostla nespokojenost obyvatelstva s režimem</a:t>
            </a:r>
            <a:endParaRPr lang="cs-CZ" dirty="0"/>
          </a:p>
        </p:txBody>
      </p:sp>
    </p:spTree>
    <p:extLst>
      <p:ext uri="{BB962C8B-B14F-4D97-AF65-F5344CB8AC3E}">
        <p14:creationId xmlns:p14="http://schemas.microsoft.com/office/powerpoint/2010/main" val="1833698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lgn="ctr"/>
            <a:r>
              <a:rPr lang="cs-CZ" sz="6000" b="1" dirty="0" smtClean="0">
                <a:effectLst>
                  <a:outerShdw blurRad="38100" dist="38100" dir="2700000" algn="tl">
                    <a:srgbClr val="000000">
                      <a:alpha val="43137"/>
                    </a:srgbClr>
                  </a:outerShdw>
                </a:effectLst>
              </a:rPr>
              <a:t>Fidel Castro</a:t>
            </a:r>
            <a:endParaRPr lang="cs-CZ" sz="60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p:txBody>
          <a:bodyPr>
            <a:normAutofit fontScale="85000" lnSpcReduction="10000"/>
          </a:bodyPr>
          <a:lstStyle/>
          <a:p>
            <a:pPr>
              <a:buClrTx/>
            </a:pPr>
            <a:r>
              <a:rPr lang="cs-CZ" dirty="0" smtClean="0"/>
              <a:t>Pocházel z bohaté rodiny podnikatele s</a:t>
            </a:r>
          </a:p>
          <a:p>
            <a:pPr marL="0" indent="0">
              <a:buClrTx/>
              <a:buNone/>
            </a:pPr>
            <a:r>
              <a:rPr lang="cs-CZ" dirty="0" smtClean="0"/>
              <a:t>   cukrovou třtinou</a:t>
            </a:r>
          </a:p>
          <a:p>
            <a:pPr>
              <a:buClrTx/>
            </a:pPr>
            <a:r>
              <a:rPr lang="cs-CZ" dirty="0" smtClean="0"/>
              <a:t>1945-1950 studoval práva na Havanské</a:t>
            </a:r>
            <a:br>
              <a:rPr lang="cs-CZ" dirty="0" smtClean="0"/>
            </a:br>
            <a:r>
              <a:rPr lang="cs-CZ" dirty="0" smtClean="0"/>
              <a:t>univerzitě</a:t>
            </a:r>
          </a:p>
          <a:p>
            <a:pPr>
              <a:buClrTx/>
            </a:pPr>
            <a:r>
              <a:rPr lang="cs-CZ" dirty="0" smtClean="0"/>
              <a:t>Zajímal se o marxismus</a:t>
            </a:r>
          </a:p>
          <a:p>
            <a:pPr>
              <a:buClrTx/>
            </a:pPr>
            <a:r>
              <a:rPr lang="cs-CZ" dirty="0" smtClean="0"/>
              <a:t>Měl protiamerické postoje a vymezoval </a:t>
            </a:r>
            <a:br>
              <a:rPr lang="cs-CZ" dirty="0" smtClean="0"/>
            </a:br>
            <a:r>
              <a:rPr lang="cs-CZ" dirty="0" smtClean="0"/>
              <a:t>se vůči Batistově vládě</a:t>
            </a:r>
          </a:p>
          <a:p>
            <a:pPr>
              <a:buClrTx/>
            </a:pPr>
            <a:r>
              <a:rPr lang="cs-CZ" dirty="0" smtClean="0"/>
              <a:t>26.7.1953 byl v čele útoku na </a:t>
            </a:r>
            <a:br>
              <a:rPr lang="cs-CZ" dirty="0" smtClean="0"/>
            </a:br>
            <a:r>
              <a:rPr lang="cs-CZ" dirty="0" smtClean="0"/>
              <a:t>kasárna </a:t>
            </a:r>
            <a:r>
              <a:rPr lang="cs-CZ" dirty="0" err="1" smtClean="0"/>
              <a:t>Moncada</a:t>
            </a:r>
            <a:r>
              <a:rPr lang="cs-CZ" dirty="0" smtClean="0"/>
              <a:t>, kde cílem </a:t>
            </a:r>
            <a:r>
              <a:rPr lang="cs-CZ" dirty="0"/>
              <a:t>ú</a:t>
            </a:r>
            <a:r>
              <a:rPr lang="cs-CZ" dirty="0" smtClean="0"/>
              <a:t>toku bylo</a:t>
            </a:r>
            <a:br>
              <a:rPr lang="cs-CZ" dirty="0" smtClean="0"/>
            </a:br>
            <a:r>
              <a:rPr lang="cs-CZ" dirty="0" smtClean="0"/>
              <a:t>získat zbraně na vyvolání povstání proti</a:t>
            </a:r>
            <a:br>
              <a:rPr lang="cs-CZ" dirty="0" smtClean="0"/>
            </a:br>
            <a:r>
              <a:rPr lang="cs-CZ" dirty="0" smtClean="0"/>
              <a:t>Batistovi, útok skončil porážkou Castra,</a:t>
            </a:r>
            <a:br>
              <a:rPr lang="cs-CZ" dirty="0" smtClean="0"/>
            </a:br>
            <a:r>
              <a:rPr lang="cs-CZ" dirty="0" smtClean="0"/>
              <a:t>který byl zatčen a předveden před soud</a:t>
            </a:r>
          </a:p>
          <a:p>
            <a:pPr>
              <a:buClrTx/>
            </a:pPr>
            <a:r>
              <a:rPr lang="cs-CZ" dirty="0" smtClean="0"/>
              <a:t>Před soudem se hájil sám, protože byl </a:t>
            </a:r>
            <a:br>
              <a:rPr lang="cs-CZ" dirty="0" smtClean="0"/>
            </a:br>
            <a:r>
              <a:rPr lang="cs-CZ" dirty="0" smtClean="0"/>
              <a:t>vystudovaný právník, inspiroval ho Adolf Hitler, a při své obhajobě u soudu použil jeho projev, fašismus byl v té době velmi populární a byl představován jako vylepšený stupeň politické filozofie</a:t>
            </a:r>
          </a:p>
          <a:p>
            <a:pPr>
              <a:buClrTx/>
            </a:pPr>
            <a:endParaRPr lang="cs-CZ" dirty="0" smtClean="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8104" y="1628800"/>
            <a:ext cx="3009900" cy="3810000"/>
          </a:xfrm>
          <a:prstGeom prst="rect">
            <a:avLst/>
          </a:prstGeom>
        </p:spPr>
      </p:pic>
    </p:spTree>
    <p:extLst>
      <p:ext uri="{BB962C8B-B14F-4D97-AF65-F5344CB8AC3E}">
        <p14:creationId xmlns:p14="http://schemas.microsoft.com/office/powerpoint/2010/main" val="19872831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buClrTx/>
            </a:pPr>
            <a:r>
              <a:rPr lang="cs-CZ" dirty="0" smtClean="0"/>
              <a:t>Před soudem také představil svůj program, kde bylo řečeno, že by chtěl obnovit demokratickou ústavu, vrátit suverenitu kubánskému lidu, zavést pozemkovou reformu ve prospěch drobných rolníků, dát dělníkům podíl na ziscích </a:t>
            </a:r>
            <a:r>
              <a:rPr lang="cs-CZ" dirty="0" err="1" smtClean="0"/>
              <a:t>podníků</a:t>
            </a:r>
            <a:r>
              <a:rPr lang="cs-CZ" dirty="0" smtClean="0"/>
              <a:t> a aby se bojovalo proti korupci</a:t>
            </a:r>
          </a:p>
          <a:p>
            <a:pPr>
              <a:buClrTx/>
            </a:pPr>
            <a:r>
              <a:rPr lang="cs-CZ" dirty="0"/>
              <a:t>„Historie mě zprostí </a:t>
            </a:r>
            <a:r>
              <a:rPr lang="cs-CZ" dirty="0" smtClean="0"/>
              <a:t>viny.“ byla poslední slova závěrečné řeči</a:t>
            </a:r>
          </a:p>
          <a:p>
            <a:pPr>
              <a:buClrTx/>
            </a:pPr>
            <a:r>
              <a:rPr lang="cs-CZ" dirty="0" smtClean="0"/>
              <a:t>Byl odsouzen na 15 let ve vezení, ale po 2 rocích byl amnestován</a:t>
            </a:r>
          </a:p>
          <a:p>
            <a:pPr>
              <a:buClrTx/>
            </a:pPr>
            <a:r>
              <a:rPr lang="cs-CZ" dirty="0" smtClean="0"/>
              <a:t>Poté uprchl do Mexika, kde založil guerillovou skupinu</a:t>
            </a:r>
          </a:p>
          <a:p>
            <a:pPr>
              <a:buClrTx/>
            </a:pPr>
            <a:r>
              <a:rPr lang="cs-CZ" dirty="0" smtClean="0"/>
              <a:t>Jejich cílem bylo dobytí Kuby (připojil se k nim Che Guevara)</a:t>
            </a:r>
            <a:endParaRPr lang="cs-CZ" dirty="0"/>
          </a:p>
        </p:txBody>
      </p:sp>
    </p:spTree>
    <p:extLst>
      <p:ext uri="{BB962C8B-B14F-4D97-AF65-F5344CB8AC3E}">
        <p14:creationId xmlns:p14="http://schemas.microsoft.com/office/powerpoint/2010/main" val="16849568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4800" b="1" dirty="0" smtClean="0">
                <a:effectLst>
                  <a:outerShdw blurRad="38100" dist="38100" dir="2700000" algn="tl">
                    <a:srgbClr val="000000">
                      <a:alpha val="43137"/>
                    </a:srgbClr>
                  </a:outerShdw>
                </a:effectLst>
              </a:rPr>
              <a:t>Fidel Castro - revoluce</a:t>
            </a:r>
            <a:endParaRPr lang="cs-CZ" sz="48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p:txBody>
          <a:bodyPr/>
          <a:lstStyle/>
          <a:p>
            <a:pPr>
              <a:buClrTx/>
            </a:pPr>
            <a:r>
              <a:rPr lang="cs-CZ" dirty="0" smtClean="0"/>
              <a:t>Stoupenci Castra = </a:t>
            </a:r>
            <a:r>
              <a:rPr lang="cs-CZ" dirty="0" err="1" smtClean="0"/>
              <a:t>barbudos</a:t>
            </a:r>
            <a:r>
              <a:rPr lang="cs-CZ" dirty="0" smtClean="0"/>
              <a:t>(vousáči)</a:t>
            </a:r>
          </a:p>
          <a:p>
            <a:pPr>
              <a:buClrTx/>
            </a:pPr>
            <a:r>
              <a:rPr lang="cs-CZ" dirty="0" smtClean="0"/>
              <a:t>Hnutí 26.července = pojmenování </a:t>
            </a:r>
            <a:br>
              <a:rPr lang="cs-CZ" dirty="0" smtClean="0"/>
            </a:br>
            <a:r>
              <a:rPr lang="cs-CZ" dirty="0" smtClean="0"/>
              <a:t>revoluce, která začala 1953 útokem</a:t>
            </a:r>
            <a:br>
              <a:rPr lang="cs-CZ" dirty="0" smtClean="0"/>
            </a:br>
            <a:r>
              <a:rPr lang="cs-CZ" dirty="0" smtClean="0"/>
              <a:t>na kasárna </a:t>
            </a:r>
            <a:r>
              <a:rPr lang="cs-CZ" dirty="0" err="1" smtClean="0"/>
              <a:t>Moncada</a:t>
            </a:r>
            <a:r>
              <a:rPr lang="cs-CZ" dirty="0" smtClean="0"/>
              <a:t> a skončila </a:t>
            </a:r>
            <a:br>
              <a:rPr lang="cs-CZ" dirty="0" smtClean="0"/>
            </a:br>
            <a:r>
              <a:rPr lang="cs-CZ" dirty="0" smtClean="0"/>
              <a:t>1. ledna 1959, potom co Batista opustil Kubu</a:t>
            </a:r>
          </a:p>
          <a:p>
            <a:pPr>
              <a:buClrTx/>
            </a:pPr>
            <a:r>
              <a:rPr lang="cs-CZ" dirty="0" smtClean="0"/>
              <a:t>1956 </a:t>
            </a:r>
            <a:r>
              <a:rPr lang="cs-CZ" dirty="0"/>
              <a:t>se 82 mužů na jachtě </a:t>
            </a:r>
            <a:r>
              <a:rPr lang="cs-CZ" dirty="0" err="1"/>
              <a:t>Grandma</a:t>
            </a:r>
            <a:r>
              <a:rPr lang="cs-CZ" dirty="0"/>
              <a:t> přeplavilo na </a:t>
            </a:r>
            <a:r>
              <a:rPr lang="cs-CZ" dirty="0" smtClean="0"/>
              <a:t>Kubu a začaly </a:t>
            </a:r>
            <a:r>
              <a:rPr lang="cs-CZ" dirty="0"/>
              <a:t>partyzánské války v </a:t>
            </a:r>
            <a:r>
              <a:rPr lang="cs-CZ" dirty="0" smtClean="0"/>
              <a:t>horách</a:t>
            </a:r>
          </a:p>
          <a:p>
            <a:pPr>
              <a:buClrTx/>
            </a:pPr>
            <a:r>
              <a:rPr lang="cs-CZ" dirty="0" smtClean="0"/>
              <a:t>Začala růst popularita Castra u </a:t>
            </a:r>
            <a:r>
              <a:rPr lang="cs-CZ" dirty="0" err="1" smtClean="0"/>
              <a:t>obyvatelsva</a:t>
            </a:r>
            <a:r>
              <a:rPr lang="cs-CZ" dirty="0" smtClean="0"/>
              <a:t>, protože jim slíbil pozemky a obnovení ústavy</a:t>
            </a:r>
          </a:p>
          <a:p>
            <a:pPr>
              <a:buClrTx/>
            </a:pPr>
            <a:r>
              <a:rPr lang="cs-CZ" dirty="0" smtClean="0"/>
              <a:t>1958 začalo povstání proti Batistovi, výsledek byl takový, že Batista na Silvestra utekl ze země a 1. ledna 1959 Castro a Che Guevara obsadili Kubu bez boje </a:t>
            </a:r>
          </a:p>
          <a:p>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0152" y="1412776"/>
            <a:ext cx="2699792" cy="1799861"/>
          </a:xfrm>
          <a:prstGeom prst="rect">
            <a:avLst/>
          </a:prstGeom>
        </p:spPr>
      </p:pic>
    </p:spTree>
    <p:extLst>
      <p:ext uri="{BB962C8B-B14F-4D97-AF65-F5344CB8AC3E}">
        <p14:creationId xmlns:p14="http://schemas.microsoft.com/office/powerpoint/2010/main" val="6379773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effectLst>
                  <a:outerShdw blurRad="38100" dist="38100" dir="2700000" algn="tl">
                    <a:srgbClr val="000000">
                      <a:alpha val="43137"/>
                    </a:srgbClr>
                  </a:outerShdw>
                </a:effectLst>
              </a:rPr>
              <a:t>Fidel Castro - diktatura</a:t>
            </a:r>
            <a:endParaRPr lang="cs-CZ"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p:txBody>
          <a:bodyPr/>
          <a:lstStyle/>
          <a:p>
            <a:pPr>
              <a:buClrTx/>
            </a:pPr>
            <a:r>
              <a:rPr lang="cs-CZ" dirty="0" smtClean="0"/>
              <a:t>1959 se stal předsedou vlády a začala jeho diktatura</a:t>
            </a:r>
          </a:p>
          <a:p>
            <a:pPr>
              <a:buClrTx/>
            </a:pPr>
            <a:r>
              <a:rPr lang="cs-CZ" dirty="0" smtClean="0"/>
              <a:t>Popravil spoustu odpůrců, vyvlastnil půdu v prospěch státu, znárodnil velké podniky, především americké firmy, zrušil volby, zavedl bezplatné zdravotnictví a boj proti negramotnosti, zakázal politické strany kromě komunistické strany Kuby</a:t>
            </a:r>
          </a:p>
          <a:p>
            <a:pPr>
              <a:buClrTx/>
            </a:pPr>
            <a:r>
              <a:rPr lang="cs-CZ" dirty="0" smtClean="0"/>
              <a:t>Výsledkem byla emigrace statisíců lidí do USA</a:t>
            </a:r>
            <a:endParaRPr lang="cs-CZ" dirty="0"/>
          </a:p>
        </p:txBody>
      </p:sp>
    </p:spTree>
    <p:extLst>
      <p:ext uri="{BB962C8B-B14F-4D97-AF65-F5344CB8AC3E}">
        <p14:creationId xmlns:p14="http://schemas.microsoft.com/office/powerpoint/2010/main" val="36047033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effectLst>
                  <a:outerShdw blurRad="38100" dist="38100" dir="2700000" algn="tl">
                    <a:srgbClr val="000000">
                      <a:alpha val="43137"/>
                    </a:srgbClr>
                  </a:outerShdw>
                </a:effectLst>
              </a:rPr>
              <a:t>Kuba a SSSR</a:t>
            </a:r>
            <a:endParaRPr lang="cs-CZ"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p:txBody>
          <a:bodyPr/>
          <a:lstStyle/>
          <a:p>
            <a:pPr>
              <a:buClrTx/>
            </a:pPr>
            <a:r>
              <a:rPr lang="cs-CZ" dirty="0" smtClean="0"/>
              <a:t>1959 Kuba navázala partnerství se SSSR</a:t>
            </a:r>
          </a:p>
          <a:p>
            <a:pPr>
              <a:buClrTx/>
            </a:pPr>
            <a:r>
              <a:rPr lang="cs-CZ" dirty="0" smtClean="0"/>
              <a:t>Castro byl obdivován Chruščovem</a:t>
            </a:r>
          </a:p>
          <a:p>
            <a:pPr>
              <a:buClrTx/>
            </a:pPr>
            <a:r>
              <a:rPr lang="cs-CZ" dirty="0" smtClean="0"/>
              <a:t>SSSR kupovalo od Kuby velké zásoby cukrové třtiny a Kuba zbraně a přijala agenty KGB</a:t>
            </a:r>
          </a:p>
          <a:p>
            <a:pPr marL="0" indent="0">
              <a:buNone/>
            </a:pPr>
            <a:endParaRPr lang="cs-CZ" dirty="0" smtClean="0"/>
          </a:p>
          <a:p>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720" y="3429000"/>
            <a:ext cx="5148064" cy="2896877"/>
          </a:xfrm>
          <a:prstGeom prst="rect">
            <a:avLst/>
          </a:prstGeom>
        </p:spPr>
      </p:pic>
    </p:spTree>
    <p:extLst>
      <p:ext uri="{BB962C8B-B14F-4D97-AF65-F5344CB8AC3E}">
        <p14:creationId xmlns:p14="http://schemas.microsoft.com/office/powerpoint/2010/main" val="13433793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řehlednost">
  <a:themeElements>
    <a:clrScheme name="Přehlednost">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 klasické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řehlednost">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133</TotalTime>
  <Words>671</Words>
  <Application>Microsoft Office PowerPoint</Application>
  <PresentationFormat>Předvádění na obrazovce (4:3)</PresentationFormat>
  <Paragraphs>85</Paragraphs>
  <Slides>15</Slides>
  <Notes>0</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Přehlednost</vt:lpstr>
      <vt:lpstr>Kuba a fidel castro</vt:lpstr>
      <vt:lpstr>Obsah</vt:lpstr>
      <vt:lpstr>Fulgencio Batista (1901-1973)</vt:lpstr>
      <vt:lpstr>Fulgencio Batista a jeho diktatura</vt:lpstr>
      <vt:lpstr>Fidel Castro</vt:lpstr>
      <vt:lpstr>Prezentace aplikace PowerPoint</vt:lpstr>
      <vt:lpstr>Fidel Castro - revoluce</vt:lpstr>
      <vt:lpstr>Fidel Castro - diktatura</vt:lpstr>
      <vt:lpstr>Kuba a SSSR</vt:lpstr>
      <vt:lpstr>Kuba a USA</vt:lpstr>
      <vt:lpstr>Karibská krize</vt:lpstr>
      <vt:lpstr>Kuba po roce 1962</vt:lpstr>
      <vt:lpstr>Raúl Castro</vt:lpstr>
      <vt:lpstr>Obnova vztahů s USA</vt:lpstr>
      <vt:lpstr>Zdroje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Kuba a fidel castro</dc:title>
  <dc:creator>Milan</dc:creator>
  <cp:lastModifiedBy>Milan</cp:lastModifiedBy>
  <cp:revision>16</cp:revision>
  <dcterms:created xsi:type="dcterms:W3CDTF">2020-03-30T14:01:50Z</dcterms:created>
  <dcterms:modified xsi:type="dcterms:W3CDTF">2020-03-30T16:15:01Z</dcterms:modified>
</cp:coreProperties>
</file>