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 hasCustomPrompt="1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  <a:endParaRPr kumimoji="0" lang="cs-CZ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  <a:endParaRPr kumimoji="0" lang="cs-CZ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 hasCustomPrompt="1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  <a:endParaRPr kumimoji="0" lang="cs-CZ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 hasCustomPrompt="1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 hasCustomPrompt="1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  <a:endParaRPr kumimoji="0" lang="cs-CZ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 hasCustomPrompt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  <a:endParaRPr lang="cs-CZ" smtClean="0"/>
          </a:p>
          <a:p>
            <a:pPr lvl="1" eaLnBrk="1" latinLnBrk="0" hangingPunct="1"/>
            <a:r>
              <a:rPr lang="cs-CZ" smtClean="0"/>
              <a:t>Druhá úroveň</a:t>
            </a:r>
            <a:endParaRPr lang="cs-CZ" smtClean="0"/>
          </a:p>
          <a:p>
            <a:pPr lvl="2" eaLnBrk="1" latinLnBrk="0" hangingPunct="1"/>
            <a:r>
              <a:rPr lang="cs-CZ" smtClean="0"/>
              <a:t>Třetí úroveň</a:t>
            </a:r>
            <a:endParaRPr lang="cs-CZ" smtClean="0"/>
          </a:p>
          <a:p>
            <a:pPr lvl="3" eaLnBrk="1" latinLnBrk="0" hangingPunct="1"/>
            <a:r>
              <a:rPr lang="cs-CZ" smtClean="0"/>
              <a:t>Čtvrtá úroveň</a:t>
            </a:r>
            <a:endParaRPr lang="cs-CZ" smtClean="0"/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  <a:endParaRPr kumimoji="0" lang="cs-CZ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  <a:endParaRPr kumimoji="0" lang="cs-CZ" smtClean="0"/>
          </a:p>
          <a:p>
            <a:pPr lvl="1" eaLnBrk="1" latinLnBrk="0" hangingPunct="1"/>
            <a:r>
              <a:rPr kumimoji="0" lang="cs-CZ" smtClean="0"/>
              <a:t>Druhá úroveň</a:t>
            </a:r>
            <a:endParaRPr kumimoji="0" lang="cs-CZ" smtClean="0"/>
          </a:p>
          <a:p>
            <a:pPr lvl="2" eaLnBrk="1" latinLnBrk="0" hangingPunct="1"/>
            <a:r>
              <a:rPr kumimoji="0" lang="cs-CZ" smtClean="0"/>
              <a:t>Třetí úroveň</a:t>
            </a:r>
            <a:endParaRPr kumimoji="0" lang="cs-CZ" smtClean="0"/>
          </a:p>
          <a:p>
            <a:pPr lvl="3" eaLnBrk="1" latinLnBrk="0" hangingPunct="1"/>
            <a:r>
              <a:rPr kumimoji="0" lang="cs-CZ" smtClean="0"/>
              <a:t>Čtvrtá úroveň</a:t>
            </a:r>
            <a:endParaRPr kumimoji="0" lang="cs-CZ" smtClean="0"/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D3D64BF-1DE1-4E84-A41D-0A9A485591FB}" type="datetimeFigureOut">
              <a:rPr lang="cs-CZ" smtClean="0"/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6193F31-9C10-496D-9C5A-2444B745DE8D}" type="slidenum">
              <a:rPr lang="cs-CZ" smtClean="0"/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505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31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 panose="020B0604030504040204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70" indent="-228600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185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://www.gvp.cz/studenti/radioaktivita/vedci.html" TargetMode="External"/><Relationship Id="rId2" Type="http://schemas.openxmlformats.org/officeDocument/2006/relationships/hyperlink" Target="http://www.e-chembook.eu/henri-becquerel" TargetMode="External"/><Relationship Id="rId1" Type="http://schemas.openxmlformats.org/officeDocument/2006/relationships/hyperlink" Target="http://www.chemieasvetlo.cz/?page_id=3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Becquerel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Obrázek 3" descr="Becquerel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7158" y="2928934"/>
            <a:ext cx="3214710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71612"/>
            <a:ext cx="8229600" cy="4525963"/>
          </a:xfrm>
        </p:spPr>
        <p:txBody>
          <a:bodyPr/>
          <a:lstStyle/>
          <a:p>
            <a:r>
              <a:rPr lang="cs-CZ" dirty="0" smtClean="0"/>
              <a:t>narozen 15.12.1852 </a:t>
            </a:r>
            <a:endParaRPr lang="cs-CZ" dirty="0" smtClean="0"/>
          </a:p>
          <a:p>
            <a:r>
              <a:rPr lang="cs-CZ" dirty="0" smtClean="0"/>
              <a:t>zemřel 25.8.1908</a:t>
            </a:r>
            <a:endParaRPr lang="cs-CZ" dirty="0" smtClean="0"/>
          </a:p>
          <a:p>
            <a:r>
              <a:rPr lang="cs-CZ" dirty="0" smtClean="0"/>
              <a:t>francouzský fyzik</a:t>
            </a:r>
            <a:endParaRPr lang="cs-CZ" dirty="0" smtClean="0"/>
          </a:p>
          <a:p>
            <a:r>
              <a:rPr lang="cs-CZ" dirty="0"/>
              <a:t>č</a:t>
            </a:r>
            <a:r>
              <a:rPr lang="cs-CZ" dirty="0" smtClean="0"/>
              <a:t>len Francouzské akademie věd </a:t>
            </a:r>
            <a:endParaRPr lang="cs-CZ" dirty="0" smtClean="0"/>
          </a:p>
          <a:p>
            <a:r>
              <a:rPr lang="cs-CZ" dirty="0" smtClean="0"/>
              <a:t>1903 Nobelova cena</a:t>
            </a:r>
            <a:endParaRPr lang="cs-CZ" dirty="0" smtClean="0"/>
          </a:p>
          <a:p>
            <a:r>
              <a:rPr lang="cs-CZ" dirty="0" smtClean="0"/>
              <a:t>objevitel radioaktivity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 smtClean="0"/>
              <a:t>Bq</a:t>
            </a:r>
            <a:r>
              <a:rPr lang="cs-CZ" dirty="0" smtClean="0"/>
              <a:t> – jednotka radioaktivity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Fosforescence a fluorescence</a:t>
            </a:r>
            <a:endParaRPr lang="cs-CZ" dirty="0"/>
          </a:p>
        </p:txBody>
      </p:sp>
      <p:pic>
        <p:nvPicPr>
          <p:cNvPr id="4" name="Zástupný symbol pro obsah 3" descr="fosforescence-mechanismus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2750026"/>
            <a:ext cx="8229600" cy="28374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Nový objev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uranová sůl zabalená v černém papíře, položená na fotografické desce, po vyvolání silueta fosforeskující uranové soli</a:t>
            </a:r>
            <a:endParaRPr lang="cs-CZ" dirty="0" smtClean="0"/>
          </a:p>
          <a:p>
            <a:r>
              <a:rPr lang="cs-CZ" dirty="0" smtClean="0"/>
              <a:t>látky bez uranu nemají tento efekt</a:t>
            </a:r>
            <a:endParaRPr lang="cs-CZ" dirty="0" smtClean="0"/>
          </a:p>
          <a:p>
            <a:r>
              <a:rPr lang="cs-CZ" dirty="0" smtClean="0"/>
              <a:t>2 složky radioaktivního záření – alfa a beta</a:t>
            </a:r>
            <a:endParaRPr lang="cs-CZ" dirty="0" smtClean="0"/>
          </a:p>
          <a:p>
            <a:r>
              <a:rPr lang="cs-CZ" dirty="0" smtClean="0"/>
              <a:t>zjistil specifický náboj částic beta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Snímek fosforeskující uranové soli</a:t>
            </a:r>
            <a:endParaRPr lang="cs-CZ" dirty="0"/>
          </a:p>
        </p:txBody>
      </p:sp>
      <p:pic>
        <p:nvPicPr>
          <p:cNvPr id="5" name="Zástupný symbol pro obsah 4" descr="Becquerel_plate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00232" y="1714488"/>
            <a:ext cx="5535572" cy="4466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1"/>
              </a:rPr>
              <a:t>http://www.</a:t>
            </a:r>
            <a:r>
              <a:rPr lang="cs-CZ" u="sng" dirty="0" err="1">
                <a:hlinkClick r:id="rId1"/>
              </a:rPr>
              <a:t>chemieasvetlo.cz</a:t>
            </a:r>
            <a:r>
              <a:rPr lang="cs-CZ" u="sng" dirty="0">
                <a:hlinkClick r:id="rId1"/>
              </a:rPr>
              <a:t>/?</a:t>
            </a:r>
            <a:r>
              <a:rPr lang="cs-CZ" u="sng" dirty="0" err="1">
                <a:hlinkClick r:id="rId1"/>
              </a:rPr>
              <a:t>page</a:t>
            </a:r>
            <a:r>
              <a:rPr lang="cs-CZ" u="sng" dirty="0">
                <a:hlinkClick r:id="rId1"/>
              </a:rPr>
              <a:t>_id=31</a:t>
            </a:r>
            <a:endParaRPr lang="cs-CZ" dirty="0"/>
          </a:p>
          <a:p>
            <a:r>
              <a:rPr lang="cs-CZ" u="sng" dirty="0">
                <a:hlinkClick r:id="rId2"/>
              </a:rPr>
              <a:t>http://www.e-</a:t>
            </a:r>
            <a:r>
              <a:rPr lang="cs-CZ" u="sng" dirty="0" err="1">
                <a:hlinkClick r:id="rId2"/>
              </a:rPr>
              <a:t>chembook.eu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henri</a:t>
            </a:r>
            <a:r>
              <a:rPr lang="cs-CZ" u="sng" dirty="0">
                <a:hlinkClick r:id="rId2"/>
              </a:rPr>
              <a:t>-becquerel</a:t>
            </a:r>
            <a:endParaRPr lang="cs-CZ" dirty="0"/>
          </a:p>
          <a:p>
            <a:r>
              <a:rPr lang="cs-CZ" u="sng" dirty="0">
                <a:hlinkClick r:id="rId3"/>
              </a:rPr>
              <a:t>http://www.</a:t>
            </a:r>
            <a:r>
              <a:rPr lang="cs-CZ" u="sng" dirty="0" err="1">
                <a:hlinkClick r:id="rId3"/>
              </a:rPr>
              <a:t>gvp.cz</a:t>
            </a:r>
            <a:r>
              <a:rPr lang="cs-CZ" u="sng" dirty="0">
                <a:hlinkClick r:id="rId3"/>
              </a:rPr>
              <a:t>/studenti/radioaktivita/</a:t>
            </a:r>
            <a:r>
              <a:rPr lang="cs-CZ" u="sng" dirty="0" err="1">
                <a:hlinkClick r:id="rId3"/>
              </a:rPr>
              <a:t>vedci.html</a:t>
            </a:r>
            <a:endParaRPr lang="cs-CZ" dirty="0"/>
          </a:p>
          <a:p>
            <a:r>
              <a:rPr lang="cs-CZ" dirty="0"/>
              <a:t>Všeobecná encyklopedie Diderot, ISBN 80-902555-3-1</a:t>
            </a:r>
            <a:endParaRPr lang="cs-CZ" dirty="0"/>
          </a:p>
          <a:p>
            <a:r>
              <a:rPr lang="cs-CZ" dirty="0" smtClean="0"/>
              <a:t>Obrázky </a:t>
            </a:r>
            <a:r>
              <a:rPr lang="cs-CZ" dirty="0" err="1" smtClean="0"/>
              <a:t>Google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688</Words>
  <Application>WPS Presentation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SimSun</vt:lpstr>
      <vt:lpstr>Wingdings</vt:lpstr>
      <vt:lpstr>Wingdings 2</vt:lpstr>
      <vt:lpstr>Verdana</vt:lpstr>
      <vt:lpstr>Century Gothic</vt:lpstr>
      <vt:lpstr>Microsoft YaHei</vt:lpstr>
      <vt:lpstr/>
      <vt:lpstr>Arial Unicode MS</vt:lpstr>
      <vt:lpstr>Calibri</vt:lpstr>
      <vt:lpstr>Talent</vt:lpstr>
      <vt:lpstr>Henri Becquerel</vt:lpstr>
      <vt:lpstr>Základní informace</vt:lpstr>
      <vt:lpstr>Fosforescence a fluorescence</vt:lpstr>
      <vt:lpstr>Nový objev</vt:lpstr>
      <vt:lpstr>Snímek fosforeskující uranové soli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Henri Becquerel</dc:title>
  <dc:creator>Jana</dc:creator>
  <cp:lastModifiedBy>Jirka</cp:lastModifiedBy>
  <cp:revision>5</cp:revision>
  <dcterms:created xsi:type="dcterms:W3CDTF">2016-01-28T19:21:00Z</dcterms:created>
  <dcterms:modified xsi:type="dcterms:W3CDTF">2020-05-01T20:11:09Z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