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Avenir Next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Avenir Next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Avenir Next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Avenir Next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Avenir Next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Avenir Next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Avenir Next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Avenir Next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Shape 12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Název a 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Čára"/>
          <p:cNvSpPr/>
          <p:nvPr/>
        </p:nvSpPr>
        <p:spPr>
          <a:xfrm>
            <a:off x="952500" y="72898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Text názvu"/>
          <p:cNvSpPr txBox="1"/>
          <p:nvPr>
            <p:ph type="title"/>
          </p:nvPr>
        </p:nvSpPr>
        <p:spPr>
          <a:xfrm>
            <a:off x="952500" y="4229100"/>
            <a:ext cx="22479000" cy="28575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15" name="Text úrovně 1…"/>
          <p:cNvSpPr txBox="1"/>
          <p:nvPr>
            <p:ph type="body" sz="quarter" idx="1"/>
          </p:nvPr>
        </p:nvSpPr>
        <p:spPr>
          <a:xfrm>
            <a:off x="952500" y="7823200"/>
            <a:ext cx="22479000" cy="1155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6" name="Číslo snímku"/>
          <p:cNvSpPr txBox="1"/>
          <p:nvPr>
            <p:ph type="sldNum" sz="quarter" idx="2"/>
          </p:nvPr>
        </p:nvSpPr>
        <p:spPr>
          <a:xfrm>
            <a:off x="22869144" y="12319000"/>
            <a:ext cx="477013" cy="5207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–Josef Novák"/>
          <p:cNvSpPr txBox="1"/>
          <p:nvPr>
            <p:ph type="body" sz="quarter" idx="13"/>
          </p:nvPr>
        </p:nvSpPr>
        <p:spPr>
          <a:xfrm>
            <a:off x="952500" y="8318500"/>
            <a:ext cx="22479000" cy="8255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4200">
                <a:solidFill>
                  <a:srgbClr val="9D9D9D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–Josef Novák</a:t>
            </a:r>
          </a:p>
        </p:txBody>
      </p:sp>
      <p:sp>
        <p:nvSpPr>
          <p:cNvPr id="100" name="„Sem napište citát.“"/>
          <p:cNvSpPr txBox="1"/>
          <p:nvPr>
            <p:ph type="body" sz="quarter" idx="14"/>
          </p:nvPr>
        </p:nvSpPr>
        <p:spPr>
          <a:xfrm>
            <a:off x="2387600" y="6000948"/>
            <a:ext cx="19621500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1pPr>
          </a:lstStyle>
          <a:p>
            <a:pPr/>
            <a:r>
              <a:t>„Sem napište citát.“ </a:t>
            </a:r>
          </a:p>
        </p:txBody>
      </p:sp>
      <p:sp>
        <p:nvSpPr>
          <p:cNvPr id="101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142761833_2880x1921.jpeg"/>
          <p:cNvSpPr/>
          <p:nvPr>
            <p:ph type="pic" idx="13"/>
          </p:nvPr>
        </p:nvSpPr>
        <p:spPr>
          <a:xfrm>
            <a:off x="0" y="-87630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rázek"/>
          <p:cNvSpPr/>
          <p:nvPr>
            <p:ph type="pic" idx="13"/>
          </p:nvPr>
        </p:nvSpPr>
        <p:spPr>
          <a:xfrm>
            <a:off x="927100" y="-1765300"/>
            <a:ext cx="22529800" cy="1501986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4" name="Text názvu"/>
          <p:cNvSpPr txBox="1"/>
          <p:nvPr>
            <p:ph type="title"/>
          </p:nvPr>
        </p:nvSpPr>
        <p:spPr>
          <a:xfrm>
            <a:off x="952500" y="9982200"/>
            <a:ext cx="22479000" cy="15748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 názvu</a:t>
            </a:r>
          </a:p>
        </p:txBody>
      </p:sp>
      <p:sp>
        <p:nvSpPr>
          <p:cNvPr id="25" name="Text úrovně 1…"/>
          <p:cNvSpPr txBox="1"/>
          <p:nvPr>
            <p:ph type="body" sz="quarter" idx="1"/>
          </p:nvPr>
        </p:nvSpPr>
        <p:spPr>
          <a:xfrm>
            <a:off x="952500" y="11620500"/>
            <a:ext cx="22479000" cy="11811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ve stř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názvu"/>
          <p:cNvSpPr txBox="1"/>
          <p:nvPr>
            <p:ph type="title"/>
          </p:nvPr>
        </p:nvSpPr>
        <p:spPr>
          <a:xfrm>
            <a:off x="952500" y="5435600"/>
            <a:ext cx="22479000" cy="2857500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3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rázek"/>
          <p:cNvSpPr/>
          <p:nvPr>
            <p:ph type="pic" idx="13"/>
          </p:nvPr>
        </p:nvSpPr>
        <p:spPr>
          <a:xfrm>
            <a:off x="12623800" y="-1346200"/>
            <a:ext cx="10928468" cy="16319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Text názvu"/>
          <p:cNvSpPr txBox="1"/>
          <p:nvPr>
            <p:ph type="title"/>
          </p:nvPr>
        </p:nvSpPr>
        <p:spPr>
          <a:xfrm>
            <a:off x="952500" y="3378200"/>
            <a:ext cx="10934700" cy="8534400"/>
          </a:xfrm>
          <a:prstGeom prst="rect">
            <a:avLst/>
          </a:prstGeom>
        </p:spPr>
        <p:txBody>
          <a:bodyPr anchor="t"/>
          <a:lstStyle/>
          <a:p>
            <a:pPr/>
            <a:r>
              <a:t>Text názvu</a:t>
            </a:r>
          </a:p>
        </p:txBody>
      </p:sp>
      <p:sp>
        <p:nvSpPr>
          <p:cNvPr id="43" name="Text úrovně 1…"/>
          <p:cNvSpPr txBox="1"/>
          <p:nvPr>
            <p:ph type="body" sz="quarter" idx="1"/>
          </p:nvPr>
        </p:nvSpPr>
        <p:spPr>
          <a:xfrm>
            <a:off x="952500" y="1638300"/>
            <a:ext cx="10934700" cy="11811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- nahoř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Čára"/>
          <p:cNvSpPr/>
          <p:nvPr/>
        </p:nvSpPr>
        <p:spPr>
          <a:xfrm>
            <a:off x="952500" y="36195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5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 a 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Čára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2" name="Text úrovně 1…"/>
          <p:cNvSpPr txBox="1"/>
          <p:nvPr>
            <p:ph type="body" idx="1"/>
          </p:nvPr>
        </p:nvSpPr>
        <p:spPr>
          <a:xfrm>
            <a:off x="952500" y="4267200"/>
            <a:ext cx="22479000" cy="8051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6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ázev, odrážky, fot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Čára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Obrázek"/>
          <p:cNvSpPr/>
          <p:nvPr>
            <p:ph type="pic" sz="half" idx="13"/>
          </p:nvPr>
        </p:nvSpPr>
        <p:spPr>
          <a:xfrm>
            <a:off x="381000" y="4229100"/>
            <a:ext cx="11684000" cy="77893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2" name="Text názv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73" name="Text úrovně 1…"/>
          <p:cNvSpPr txBox="1"/>
          <p:nvPr>
            <p:ph type="body" sz="half" idx="1"/>
          </p:nvPr>
        </p:nvSpPr>
        <p:spPr>
          <a:xfrm>
            <a:off x="12687300" y="4114800"/>
            <a:ext cx="10744200" cy="7950200"/>
          </a:xfrm>
          <a:prstGeom prst="rect">
            <a:avLst/>
          </a:prstGeom>
        </p:spPr>
        <p:txBody>
          <a:bodyPr/>
          <a:lstStyle>
            <a:lvl1pPr marL="4953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1pPr>
            <a:lvl2pPr marL="9906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2pPr>
            <a:lvl3pPr marL="14859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3pPr>
            <a:lvl4pPr marL="19812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4pPr>
            <a:lvl5pPr marL="24765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úrovně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8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grafie - 3 na výš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rázek"/>
          <p:cNvSpPr/>
          <p:nvPr>
            <p:ph type="pic" sz="half" idx="13"/>
          </p:nvPr>
        </p:nvSpPr>
        <p:spPr>
          <a:xfrm>
            <a:off x="13208000" y="520700"/>
            <a:ext cx="10909968" cy="7277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0" name="Obrázek"/>
          <p:cNvSpPr/>
          <p:nvPr>
            <p:ph type="pic" sz="half" idx="14"/>
          </p:nvPr>
        </p:nvSpPr>
        <p:spPr>
          <a:xfrm>
            <a:off x="13208000" y="6146800"/>
            <a:ext cx="10160000" cy="67733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1" name="Obrázek"/>
          <p:cNvSpPr/>
          <p:nvPr>
            <p:ph type="pic" idx="15"/>
          </p:nvPr>
        </p:nvSpPr>
        <p:spPr>
          <a:xfrm>
            <a:off x="736600" y="-1397000"/>
            <a:ext cx="11855474" cy="1770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ára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Čára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ext úrovně 1…"/>
          <p:cNvSpPr txBox="1"/>
          <p:nvPr>
            <p:ph type="body" idx="1"/>
          </p:nvPr>
        </p:nvSpPr>
        <p:spPr>
          <a:xfrm>
            <a:off x="952500" y="1384300"/>
            <a:ext cx="22479000" cy="1094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" name="Text názvu"/>
          <p:cNvSpPr txBox="1"/>
          <p:nvPr>
            <p:ph type="title"/>
          </p:nvPr>
        </p:nvSpPr>
        <p:spPr>
          <a:xfrm>
            <a:off x="952500" y="838200"/>
            <a:ext cx="22479000" cy="267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6" name="Číslo snímku"/>
          <p:cNvSpPr txBox="1"/>
          <p:nvPr>
            <p:ph type="sldNum" sz="quarter" idx="2"/>
          </p:nvPr>
        </p:nvSpPr>
        <p:spPr>
          <a:xfrm>
            <a:off x="22894544" y="12319000"/>
            <a:ext cx="477013" cy="5207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Avenir Next Medium"/>
        </a:defRPr>
      </a:lvl1pPr>
      <a:lvl2pPr marL="1143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Avenir Next Medium"/>
        </a:defRPr>
      </a:lvl2pPr>
      <a:lvl3pPr marL="1714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Avenir Next Medium"/>
        </a:defRPr>
      </a:lvl3pPr>
      <a:lvl4pPr marL="2286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Avenir Next Medium"/>
        </a:defRPr>
      </a:lvl4pPr>
      <a:lvl5pPr marL="2857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Avenir Next Medium"/>
        </a:defRPr>
      </a:lvl5pPr>
      <a:lvl6pPr marL="3429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Avenir Next Medium"/>
        </a:defRPr>
      </a:lvl6pPr>
      <a:lvl7pPr marL="4000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Avenir Next Medium"/>
        </a:defRPr>
      </a:lvl7pPr>
      <a:lvl8pPr marL="4572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Avenir Next Medium"/>
        </a:defRPr>
      </a:lvl8pPr>
      <a:lvl9pPr marL="5143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Avenir Next Medium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youtube.com/watch?v=-kF_HR6rCEQ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hyperlink" Target="https://en.wikipedia.org/wiki/Metropolitan_France" TargetMode="External"/><Relationship Id="rId4" Type="http://schemas.openxmlformats.org/officeDocument/2006/relationships/hyperlink" Target="https://en.wikipedia.org/wiki/Western_Europe" TargetMode="External"/><Relationship Id="rId5" Type="http://schemas.openxmlformats.org/officeDocument/2006/relationships/hyperlink" Target="https://en.wikipedia.org/wiki/Overseas_France" TargetMode="External"/><Relationship Id="rId6" Type="http://schemas.openxmlformats.org/officeDocument/2006/relationships/hyperlink" Target="https://en.wikipedia.org/wiki/Belgium" TargetMode="External"/><Relationship Id="rId7" Type="http://schemas.openxmlformats.org/officeDocument/2006/relationships/hyperlink" Target="https://en.wikipedia.org/wiki/Luxembourg" TargetMode="External"/><Relationship Id="rId8" Type="http://schemas.openxmlformats.org/officeDocument/2006/relationships/hyperlink" Target="https://en.wikipedia.org/wiki/Germany" TargetMode="External"/><Relationship Id="rId9" Type="http://schemas.openxmlformats.org/officeDocument/2006/relationships/hyperlink" Target="https://en.wikipedia.org/wiki/Switzerland" TargetMode="External"/><Relationship Id="rId10" Type="http://schemas.openxmlformats.org/officeDocument/2006/relationships/hyperlink" Target="https://en.wikipedia.org/wiki/Italy" TargetMode="External"/><Relationship Id="rId11" Type="http://schemas.openxmlformats.org/officeDocument/2006/relationships/hyperlink" Target="https://en.wikipedia.org/wiki/Andorra" TargetMode="External"/><Relationship Id="rId12" Type="http://schemas.openxmlformats.org/officeDocument/2006/relationships/hyperlink" Target="https://en.wikipedia.org/wiki/Spain" TargetMode="External"/><Relationship Id="rId13" Type="http://schemas.openxmlformats.org/officeDocument/2006/relationships/image" Target="../media/image5.png"/><Relationship Id="rId14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hyperlink" Target="https://en.wikipedia.org/wiki/Unitary_state" TargetMode="External"/><Relationship Id="rId4" Type="http://schemas.openxmlformats.org/officeDocument/2006/relationships/hyperlink" Target="https://en.wikipedia.org/wiki/Semi-presidential_system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hyperlink" Target="https://en.wikipedia.org/wiki/List_of_communes_in_France_with_over_20,000_inhabitants" TargetMode="External"/><Relationship Id="rId4" Type="http://schemas.openxmlformats.org/officeDocument/2006/relationships/hyperlink" Target="https://en.wikipedia.org/wiki/France" TargetMode="External"/><Relationship Id="rId5" Type="http://schemas.openxmlformats.org/officeDocument/2006/relationships/hyperlink" Target="https://en.wikipedia.org/wiki/Finance" TargetMode="External"/><Relationship Id="rId6" Type="http://schemas.openxmlformats.org/officeDocument/2006/relationships/hyperlink" Target="https://en.wikipedia.org/wiki/Diplomacy" TargetMode="External"/><Relationship Id="rId7" Type="http://schemas.openxmlformats.org/officeDocument/2006/relationships/hyperlink" Target="https://en.wikipedia.org/wiki/Commerce" TargetMode="External"/><Relationship Id="rId8" Type="http://schemas.openxmlformats.org/officeDocument/2006/relationships/hyperlink" Target="https://en.wikipedia.org/wiki/Fashion" TargetMode="External"/><Relationship Id="rId9" Type="http://schemas.openxmlformats.org/officeDocument/2006/relationships/hyperlink" Target="https://en.wikipedia.org/wiki/Science" TargetMode="External"/><Relationship Id="rId10" Type="http://schemas.openxmlformats.org/officeDocument/2006/relationships/hyperlink" Target="https://en.wikipedia.org/wiki/Arts" TargetMode="External"/><Relationship Id="rId11" Type="http://schemas.openxmlformats.org/officeDocument/2006/relationships/image" Target="../media/image8.png"/><Relationship Id="rId12" Type="http://schemas.openxmlformats.org/officeDocument/2006/relationships/image" Target="../media/image5.jpeg"/><Relationship Id="rId13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hyperlink" Target="https://en.wikipedia.org/wiki/Association_football" TargetMode="External"/><Relationship Id="rId4" Type="http://schemas.openxmlformats.org/officeDocument/2006/relationships/hyperlink" Target="https://en.wikipedia.org/wiki/Paris_Saint-Germain_F.C." TargetMode="External"/><Relationship Id="rId5" Type="http://schemas.openxmlformats.org/officeDocument/2006/relationships/hyperlink" Target="https://en.wikipedia.org/wiki/Rugby_union" TargetMode="External"/><Relationship Id="rId6" Type="http://schemas.openxmlformats.org/officeDocument/2006/relationships/hyperlink" Target="https://en.wikipedia.org/wiki/Stade_Fran%C3%A7ais" TargetMode="External"/><Relationship Id="rId7" Type="http://schemas.openxmlformats.org/officeDocument/2006/relationships/hyperlink" Target="https://en.wikipedia.org/wiki/Racing_92" TargetMode="External"/><Relationship Id="rId8" Type="http://schemas.openxmlformats.org/officeDocument/2006/relationships/hyperlink" Target="https://en.wikipedia.org/wiki/Tennis" TargetMode="External"/><Relationship Id="rId9" Type="http://schemas.openxmlformats.org/officeDocument/2006/relationships/hyperlink" Target="https://en.wikipedia.org/wiki/French_Open" TargetMode="External"/><Relationship Id="rId10" Type="http://schemas.openxmlformats.org/officeDocument/2006/relationships/hyperlink" Target="https://en.wikipedia.org/wiki/Road_bicycle_racing" TargetMode="External"/><Relationship Id="rId11" Type="http://schemas.openxmlformats.org/officeDocument/2006/relationships/hyperlink" Target="https://en.wikipedia.org/wiki/Tour_de_France" TargetMode="External"/><Relationship Id="rId12" Type="http://schemas.openxmlformats.org/officeDocument/2006/relationships/image" Target="../media/image10.png"/><Relationship Id="rId13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1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4" Type="http://schemas.openxmlformats.org/officeDocument/2006/relationships/image" Target="../media/image19.jpe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ANC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24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FRANCE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S TO VIS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PLACES TO VISIT</a:t>
            </a:r>
          </a:p>
        </p:txBody>
      </p:sp>
      <p:sp>
        <p:nvSpPr>
          <p:cNvPr id="194" name="Par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Paris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Nice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Marseille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Dijon</a:t>
            </a:r>
          </a:p>
        </p:txBody>
      </p:sp>
      <p:pic>
        <p:nvPicPr>
          <p:cNvPr id="195" name="Špendlík pozice Špendlík pozice" descr="Špendlík pozice Špendlík pozic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96198" y="1220611"/>
            <a:ext cx="1202582" cy="1927211"/>
          </a:xfrm>
          <a:prstGeom prst="rect">
            <a:avLst/>
          </a:prstGeom>
        </p:spPr>
      </p:pic>
      <p:pic>
        <p:nvPicPr>
          <p:cNvPr id="197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489010" y="4091181"/>
            <a:ext cx="8787412" cy="2768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Unknown.jpeg" descr="Unknown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436666" y="7131050"/>
            <a:ext cx="4853887" cy="2939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Unknown.jpeg" descr="Unknown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02679" y="7131050"/>
            <a:ext cx="4302604" cy="2863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Unknown.jpeg" descr="Unknown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821229" y="10232847"/>
            <a:ext cx="4443666" cy="2488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58095" y="3228126"/>
            <a:ext cx="5868647" cy="9129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35306" y="7588711"/>
            <a:ext cx="7168431" cy="47702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285520" y="3248303"/>
            <a:ext cx="7068003" cy="3958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Unknown.jpeg" descr="Unknown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3387" y="7857535"/>
            <a:ext cx="7926143" cy="4453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https://www.youtube.com/watch?v=-kF_HR6rCEQ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43889">
              <a:defRPr sz="7019"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https://www.youtube.com/watch?v=-kF_HR6rCEQ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EOGRAPH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 GEOGRAPHY</a:t>
            </a:r>
          </a:p>
        </p:txBody>
      </p:sp>
      <p:sp>
        <p:nvSpPr>
          <p:cNvPr id="128" name="country whose territory consists of metropolitan France in Western Europe and several overseas regions and territo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69900" indent="-469900"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country whose territory consists of </a:t>
            </a:r>
            <a:r>
              <a:rPr>
                <a:hlinkClick r:id="rId3" invalidUrl="" action="" tgtFrame="" tooltip="" history="1" highlightClick="0" endSnd="0"/>
              </a:rPr>
              <a:t>metropolitan France</a:t>
            </a:r>
            <a:r>
              <a:t> in </a:t>
            </a:r>
            <a:r>
              <a:rPr>
                <a:hlinkClick r:id="rId4" invalidUrl="" action="" tgtFrame="" tooltip="" history="1" highlightClick="0" endSnd="0"/>
              </a:rPr>
              <a:t>Western Europe</a:t>
            </a:r>
            <a:r>
              <a:t> and </a:t>
            </a:r>
            <a:r>
              <a:rPr>
                <a:hlinkClick r:id="rId5" invalidUrl="" action="" tgtFrame="" tooltip="" history="1" highlightClick="0" endSnd="0"/>
              </a:rPr>
              <a:t>several overseas regions and territories</a:t>
            </a:r>
          </a:p>
          <a:p>
            <a:pPr marL="469900" indent="-469900"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It is bordered by </a:t>
            </a:r>
            <a:r>
              <a:rPr>
                <a:hlinkClick r:id="rId6" invalidUrl="" action="" tgtFrame="" tooltip="" history="1" highlightClick="0" endSnd="0"/>
              </a:rPr>
              <a:t>Belgium</a:t>
            </a:r>
            <a:r>
              <a:t>, </a:t>
            </a:r>
            <a:r>
              <a:rPr>
                <a:hlinkClick r:id="rId7" invalidUrl="" action="" tgtFrame="" tooltip="" history="1" highlightClick="0" endSnd="0"/>
              </a:rPr>
              <a:t>Luxembourg</a:t>
            </a:r>
            <a:r>
              <a:t> and </a:t>
            </a:r>
            <a:r>
              <a:rPr>
                <a:hlinkClick r:id="rId8" invalidUrl="" action="" tgtFrame="" tooltip="" history="1" highlightClick="0" endSnd="0"/>
              </a:rPr>
              <a:t>Germany</a:t>
            </a:r>
            <a:r>
              <a:t> to the northeast, </a:t>
            </a:r>
            <a:r>
              <a:rPr>
                <a:hlinkClick r:id="rId9" invalidUrl="" action="" tgtFrame="" tooltip="" history="1" highlightClick="0" endSnd="0"/>
              </a:rPr>
              <a:t>Switzerland</a:t>
            </a:r>
            <a:r>
              <a:t> and </a:t>
            </a:r>
            <a:r>
              <a:rPr>
                <a:hlinkClick r:id="rId10" invalidUrl="" action="" tgtFrame="" tooltip="" history="1" highlightClick="0" endSnd="0"/>
              </a:rPr>
              <a:t>Italy</a:t>
            </a:r>
            <a:r>
              <a:t> to the east, and </a:t>
            </a:r>
            <a:r>
              <a:rPr>
                <a:hlinkClick r:id="rId11" invalidUrl="" action="" tgtFrame="" tooltip="" history="1" highlightClick="0" endSnd="0"/>
              </a:rPr>
              <a:t>Andorra</a:t>
            </a:r>
            <a:r>
              <a:t> and </a:t>
            </a:r>
            <a:r>
              <a:rPr>
                <a:hlinkClick r:id="rId12" invalidUrl="" action="" tgtFrame="" tooltip="" history="1" highlightClick="0" endSnd="0"/>
              </a:rPr>
              <a:t>Spain</a:t>
            </a:r>
            <a:r>
              <a:t> to the south</a:t>
            </a:r>
          </a:p>
        </p:txBody>
      </p:sp>
      <p:pic>
        <p:nvPicPr>
          <p:cNvPr id="129" name="Glóbus Glóbus" descr="Glóbus Glóbus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9332322" y="1202206"/>
            <a:ext cx="1562440" cy="1919665"/>
          </a:xfrm>
          <a:prstGeom prst="rect">
            <a:avLst/>
          </a:prstGeom>
        </p:spPr>
      </p:pic>
      <p:pic>
        <p:nvPicPr>
          <p:cNvPr id="131" name="france-map.gif" descr="france-map.gi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8905114" y="8169798"/>
            <a:ext cx="4495092" cy="4749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BASIC INFORM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BASIC INFORMATIONS</a:t>
            </a:r>
          </a:p>
        </p:txBody>
      </p:sp>
      <p:sp>
        <p:nvSpPr>
          <p:cNvPr id="134" name="capital city: Pari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525780" indent="-525780" defTabSz="759459">
              <a:spcBef>
                <a:spcPts val="5400"/>
              </a:spcBef>
              <a:buBlip>
                <a:blip r:embed="rId2"/>
              </a:buBlip>
              <a:defRPr sz="4232">
                <a:solidFill>
                  <a:srgbClr val="000000"/>
                </a:solidFill>
              </a:defRPr>
            </a:pPr>
            <a:r>
              <a:rPr i="1">
                <a:latin typeface="Avenir Next Regular"/>
                <a:ea typeface="Avenir Next Regular"/>
                <a:cs typeface="Avenir Next Regular"/>
                <a:sym typeface="Avenir Next Regular"/>
              </a:rPr>
              <a:t>capital city:</a:t>
            </a:r>
            <a:r>
              <a:t> Paris</a:t>
            </a:r>
          </a:p>
          <a:p>
            <a:pPr marL="525780" indent="-525780" defTabSz="759459">
              <a:spcBef>
                <a:spcPts val="5400"/>
              </a:spcBef>
              <a:buBlip>
                <a:blip r:embed="rId2"/>
              </a:buBlip>
              <a:defRPr sz="4232">
                <a:solidFill>
                  <a:srgbClr val="000000"/>
                </a:solidFill>
              </a:defRPr>
            </a:pPr>
            <a:r>
              <a:rPr i="1">
                <a:latin typeface="Avenir Next Regular"/>
                <a:ea typeface="Avenir Next Regular"/>
                <a:cs typeface="Avenir Next Regular"/>
                <a:sym typeface="Avenir Next Regular"/>
              </a:rPr>
              <a:t>population:</a:t>
            </a:r>
            <a:r>
              <a:t> 67,076,000</a:t>
            </a:r>
          </a:p>
          <a:p>
            <a:pPr marL="525780" indent="-525780" defTabSz="759459">
              <a:spcBef>
                <a:spcPts val="5400"/>
              </a:spcBef>
              <a:buBlip>
                <a:blip r:embed="rId2"/>
              </a:buBlip>
              <a:defRPr sz="4232">
                <a:solidFill>
                  <a:srgbClr val="000000"/>
                </a:solidFill>
              </a:defRPr>
            </a:pPr>
            <a:r>
              <a:rPr i="1">
                <a:latin typeface="Avenir Next Regular"/>
                <a:ea typeface="Avenir Next Regular"/>
                <a:cs typeface="Avenir Next Regular"/>
                <a:sym typeface="Avenir Next Regular"/>
              </a:rPr>
              <a:t>area:</a:t>
            </a:r>
            <a:r>
              <a:t> 640,679 km</a:t>
            </a:r>
            <a:r>
              <a:rPr baseline="31999" sz="906"/>
              <a:t>2</a:t>
            </a:r>
          </a:p>
          <a:p>
            <a:pPr marL="525780" indent="-525780" defTabSz="759459">
              <a:spcBef>
                <a:spcPts val="5400"/>
              </a:spcBef>
              <a:buBlip>
                <a:blip r:embed="rId2"/>
              </a:buBlip>
              <a:defRPr sz="4232">
                <a:solidFill>
                  <a:srgbClr val="000000"/>
                </a:solidFill>
              </a:defRPr>
            </a:pPr>
            <a:r>
              <a:rPr i="1">
                <a:latin typeface="Avenir Next Regular"/>
                <a:ea typeface="Avenir Next Regular"/>
                <a:cs typeface="Avenir Next Regular"/>
                <a:sym typeface="Avenir Next Regular"/>
              </a:rPr>
              <a:t>currency:</a:t>
            </a:r>
            <a:r>
              <a:t> Euro</a:t>
            </a:r>
          </a:p>
          <a:p>
            <a:pPr marL="525780" indent="-525780" defTabSz="759459">
              <a:spcBef>
                <a:spcPts val="5400"/>
              </a:spcBef>
              <a:buBlip>
                <a:blip r:embed="rId2"/>
              </a:buBlip>
              <a:defRPr sz="4232">
                <a:solidFill>
                  <a:srgbClr val="000000"/>
                </a:solidFill>
              </a:defRPr>
            </a:pPr>
            <a:r>
              <a:rPr i="1">
                <a:latin typeface="Avenir Next Regular"/>
                <a:ea typeface="Avenir Next Regular"/>
                <a:cs typeface="Avenir Next Regular"/>
                <a:sym typeface="Avenir Next Regular"/>
              </a:rPr>
              <a:t>language: </a:t>
            </a:r>
            <a:r>
              <a:t>French</a:t>
            </a:r>
          </a:p>
          <a:p>
            <a:pPr marL="525780" indent="-525780" defTabSz="759459">
              <a:spcBef>
                <a:spcPts val="5400"/>
              </a:spcBef>
              <a:buBlip>
                <a:blip r:embed="rId2"/>
              </a:buBlip>
              <a:defRPr sz="4232">
                <a:solidFill>
                  <a:srgbClr val="000000"/>
                </a:solidFill>
              </a:defRPr>
            </a:pPr>
            <a:r>
              <a:rPr i="1">
                <a:latin typeface="Avenir Next Regular"/>
                <a:ea typeface="Avenir Next Regular"/>
                <a:cs typeface="Avenir Next Regular"/>
                <a:sym typeface="Avenir Next Regular"/>
              </a:rPr>
              <a:t>religion:</a:t>
            </a:r>
            <a:r>
              <a:t> Roman Catholic, Protestants</a:t>
            </a:r>
          </a:p>
        </p:txBody>
      </p:sp>
      <p:pic>
        <p:nvPicPr>
          <p:cNvPr id="135" name="Otevřená kniha Otevřená kniha" descr="Otevřená kniha Otevřená knih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92829" y="1310488"/>
            <a:ext cx="1803141" cy="1674013"/>
          </a:xfrm>
          <a:prstGeom prst="rect">
            <a:avLst/>
          </a:prstGeom>
        </p:spPr>
      </p:pic>
      <p:pic>
        <p:nvPicPr>
          <p:cNvPr id="137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481169" y="4267200"/>
            <a:ext cx="4631946" cy="320805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OLI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POLITICS</a:t>
            </a:r>
          </a:p>
        </p:txBody>
      </p:sp>
      <p:sp>
        <p:nvSpPr>
          <p:cNvPr id="140" name="president: Emanuel Macr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president: Emanuel Macron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prime minister: Édouard Philippe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The French Republic is a </a:t>
            </a:r>
            <a:r>
              <a:rPr>
                <a:hlinkClick r:id="rId3" invalidUrl="" action="" tgtFrame="" tooltip="" history="1" highlightClick="0" endSnd="0"/>
              </a:rPr>
              <a:t>unitary</a:t>
            </a:r>
            <a:r>
              <a:t> </a:t>
            </a:r>
            <a:r>
              <a:rPr>
                <a:hlinkClick r:id="rId4" invalidUrl="" action="" tgtFrame="" tooltip="" history="1" highlightClick="0" endSnd="0"/>
              </a:rPr>
              <a:t>semi-presidential</a:t>
            </a:r>
            <a:r>
              <a:t> representative democratic republic with strong democratic traditions</a:t>
            </a:r>
          </a:p>
        </p:txBody>
      </p:sp>
      <p:pic>
        <p:nvPicPr>
          <p:cNvPr id="141" name="Absolventská čepice Absolventská čepice" descr="Absolventská čepice Absolventská čepic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79555" y="1601819"/>
            <a:ext cx="2106967" cy="1126049"/>
          </a:xfrm>
          <a:prstGeom prst="rect">
            <a:avLst/>
          </a:prstGeom>
        </p:spPr>
      </p:pic>
      <p:pic>
        <p:nvPicPr>
          <p:cNvPr id="143" name="Emmanuel_Macron_in_2019.jpg" descr="Emmanuel_Macron_in_2019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2812165" y="3721100"/>
            <a:ext cx="2520666" cy="3622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130px-Edouard_Philippe_MSC_2018_(cropped).jpg" descr="130px-Edouard_Philippe_MSC_2018_(cropped)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249221" y="8514930"/>
            <a:ext cx="2926208" cy="38040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AR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95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PARIS</a:t>
            </a:r>
          </a:p>
        </p:txBody>
      </p:sp>
      <p:sp>
        <p:nvSpPr>
          <p:cNvPr id="147" name="the capital city of Fran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the capital city of France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>
                <a:hlinkClick r:id="rId3" invalidUrl="" action="" tgtFrame="" tooltip="" history="1" highlightClick="0" endSnd="0"/>
              </a:rPr>
              <a:t>most populous city</a:t>
            </a:r>
            <a:r>
              <a:t> of </a:t>
            </a:r>
            <a:r>
              <a:rPr>
                <a:hlinkClick r:id="rId4" invalidUrl="" action="" tgtFrame="" tooltip="" history="1" highlightClick="0" endSnd="0"/>
              </a:rPr>
              <a:t>France</a:t>
            </a:r>
            <a:r>
              <a:t> (2,148,271)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since the 17th century, Paris has been one of Europe's major centres of </a:t>
            </a:r>
            <a:r>
              <a:rPr>
                <a:hlinkClick r:id="rId5" invalidUrl="" action="" tgtFrame="" tooltip="" history="1" highlightClick="0" endSnd="0"/>
              </a:rPr>
              <a:t>finance</a:t>
            </a:r>
            <a:r>
              <a:t>, </a:t>
            </a:r>
            <a:r>
              <a:rPr>
                <a:hlinkClick r:id="rId6" invalidUrl="" action="" tgtFrame="" tooltip="" history="1" highlightClick="0" endSnd="0"/>
              </a:rPr>
              <a:t>diplomacy</a:t>
            </a:r>
            <a:r>
              <a:t>, </a:t>
            </a:r>
            <a:r>
              <a:rPr>
                <a:hlinkClick r:id="rId7" invalidUrl="" action="" tgtFrame="" tooltip="" history="1" highlightClick="0" endSnd="0"/>
              </a:rPr>
              <a:t>commerce</a:t>
            </a:r>
            <a:r>
              <a:t>, </a:t>
            </a:r>
            <a:r>
              <a:rPr>
                <a:hlinkClick r:id="rId8" invalidUrl="" action="" tgtFrame="" tooltip="" history="1" highlightClick="0" endSnd="0"/>
              </a:rPr>
              <a:t>fashion</a:t>
            </a:r>
            <a:r>
              <a:t>, </a:t>
            </a:r>
            <a:r>
              <a:rPr>
                <a:hlinkClick r:id="rId9" invalidUrl="" action="" tgtFrame="" tooltip="" history="1" highlightClick="0" endSnd="0"/>
              </a:rPr>
              <a:t>science</a:t>
            </a:r>
            <a:r>
              <a:t> and </a:t>
            </a:r>
            <a:r>
              <a:rPr>
                <a:hlinkClick r:id="rId10" invalidUrl="" action="" tgtFrame="" tooltip="" history="1" highlightClick="0" endSnd="0"/>
              </a:rPr>
              <a:t>arts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mayor of Paris: Anne Hidalgo</a:t>
            </a:r>
          </a:p>
          <a:p>
            <a:pPr marL="156541" indent="-156541" defTabSz="457200">
              <a:spcBef>
                <a:spcPts val="0"/>
              </a:spcBef>
              <a:buBlip>
                <a:blip r:embed="rId2"/>
              </a:buBlip>
              <a:defRPr sz="126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 </a:t>
            </a:r>
          </a:p>
        </p:txBody>
      </p:sp>
      <p:pic>
        <p:nvPicPr>
          <p:cNvPr id="148" name="190px-Flag_of_Paris_with_coat_of_arms.svg.png" descr="190px-Flag_of_Paris_with_coat_of_arms.svg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8823674" y="4159141"/>
            <a:ext cx="4344717" cy="290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220px-Anne_Hidalgo_et_Marie-Christine_Lemardeley_au_forum_des_halles,_au_niveau_des_stands_de_la_ville_de_Paris_(cropped).jpg" descr="220px-Anne_Hidalgo_et_Marie-Christine_Lemardeley_au_forum_des_halles,_au_niveau_des_stands_de_la_ville_de_Paris_(cropped)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257087" y="9316137"/>
            <a:ext cx="2454736" cy="3570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Město Město" descr="Město Město"/>
          <p:cNvPicPr>
            <a:picLocks noChangeAspect="0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8740682" y="1418045"/>
            <a:ext cx="2308355" cy="149461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POR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SPORT</a:t>
            </a:r>
          </a:p>
        </p:txBody>
      </p:sp>
      <p:sp>
        <p:nvSpPr>
          <p:cNvPr id="154" name="most popular sport clubs are the association football (Paris Saint-Germain F.C. 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most popular sport clubs are the </a:t>
            </a:r>
            <a:r>
              <a:rPr>
                <a:hlinkClick r:id="rId3" invalidUrl="" action="" tgtFrame="" tooltip="" history="1" highlightClick="0" endSnd="0"/>
              </a:rPr>
              <a:t>association football</a:t>
            </a:r>
            <a:r>
              <a:t> (</a:t>
            </a:r>
            <a:r>
              <a:rPr>
                <a:hlinkClick r:id="rId4" invalidUrl="" action="" tgtFrame="" tooltip="" history="1" highlightClick="0" endSnd="0"/>
              </a:rPr>
              <a:t>Paris Saint-Germain F.C.</a:t>
            </a:r>
            <a:r>
              <a:t> )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the </a:t>
            </a:r>
            <a:r>
              <a:rPr>
                <a:hlinkClick r:id="rId5" invalidUrl="" action="" tgtFrame="" tooltip="" history="1" highlightClick="0" endSnd="0"/>
              </a:rPr>
              <a:t>rugby union</a:t>
            </a:r>
            <a:r>
              <a:t> clubs </a:t>
            </a:r>
            <a:r>
              <a:rPr>
                <a:hlinkClick r:id="rId6" invalidUrl="" action="" tgtFrame="" tooltip="" history="1" highlightClick="0" endSnd="0"/>
              </a:rPr>
              <a:t>Stade Français</a:t>
            </a:r>
            <a:r>
              <a:t> 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>
                <a:hlinkClick r:id="rId7" invalidUrl="" action="" tgtFrame="" tooltip="" history="1" highlightClick="0" endSnd="0"/>
              </a:rPr>
              <a:t>Racing 92</a:t>
            </a:r>
            <a:r>
              <a:t>, the last of which is based just outside the city proper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>
                <a:hlinkClick r:id="rId8" invalidUrl="" action="" tgtFrame="" tooltip="" history="1" highlightClick="0" endSnd="0"/>
              </a:rPr>
              <a:t>Tennis</a:t>
            </a:r>
            <a:r>
              <a:t> is another popular sport in Paris and throughout France (the </a:t>
            </a:r>
            <a:r>
              <a:rPr>
                <a:hlinkClick r:id="rId9" invalidUrl="" action="" tgtFrame="" tooltip="" history="1" highlightClick="0" endSnd="0"/>
              </a:rPr>
              <a:t>French Open</a:t>
            </a:r>
            <a:r>
              <a:t>)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most famous </a:t>
            </a:r>
            <a:r>
              <a:rPr>
                <a:hlinkClick r:id="rId10" invalidUrl="" action="" tgtFrame="" tooltip="" history="1" highlightClick="0" endSnd="0"/>
              </a:rPr>
              <a:t>bicycle racing</a:t>
            </a:r>
            <a:r>
              <a:t> in the world (</a:t>
            </a:r>
            <a:r>
              <a:rPr>
                <a:hlinkClick r:id="rId11" invalidUrl="" action="" tgtFrame="" tooltip="" history="1" highlightClick="0" endSnd="0"/>
              </a:rPr>
              <a:t>Tour de France</a:t>
            </a:r>
            <a:r>
              <a:t>, always finishes in Paris.)</a:t>
            </a:r>
          </a:p>
        </p:txBody>
      </p:sp>
      <p:pic>
        <p:nvPicPr>
          <p:cNvPr id="155" name="Medaile Medaile" descr="Medaile Medaile"/>
          <p:cNvPicPr>
            <a:picLocks noChangeAspect="0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7698462" y="1171069"/>
            <a:ext cx="1732002" cy="1988562"/>
          </a:xfrm>
          <a:prstGeom prst="rect">
            <a:avLst/>
          </a:prstGeom>
        </p:spPr>
      </p:pic>
      <p:pic>
        <p:nvPicPr>
          <p:cNvPr id="157" name="220px-Tour_de_france_2010_-_Champs_Elysées_n10.jpg" descr="220px-Tour_de_france_2010_-_Champs_Elysées_n10.jp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8891189" y="5483355"/>
            <a:ext cx="4114581" cy="27492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OO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FOOD</a:t>
            </a:r>
          </a:p>
        </p:txBody>
      </p:sp>
      <p:sp>
        <p:nvSpPr>
          <p:cNvPr id="160" name="Onion soup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Onion soup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French bred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Chocolate soufflé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Ratatouille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Frog legs</a:t>
            </a:r>
          </a:p>
        </p:txBody>
      </p:sp>
      <p:pic>
        <p:nvPicPr>
          <p:cNvPr id="161" name="Hamburger Hamburger" descr="Hamburger Hamburger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11576" y="1456419"/>
            <a:ext cx="2038702" cy="1417862"/>
          </a:xfrm>
          <a:prstGeom prst="rect">
            <a:avLst/>
          </a:prstGeom>
        </p:spPr>
      </p:pic>
      <p:pic>
        <p:nvPicPr>
          <p:cNvPr id="163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36452" y="9372071"/>
            <a:ext cx="2607538" cy="3358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Unknown.jpeg" descr="Unknown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669520" y="6197942"/>
            <a:ext cx="3381601" cy="2818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Unknown.jpeg" descr="Unknown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223135" y="9252380"/>
            <a:ext cx="3853430" cy="3477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s.jpeg" descr="images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931086" y="9783334"/>
            <a:ext cx="4526223" cy="2946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Unknown.jpeg" descr="Unknown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514213" y="6336243"/>
            <a:ext cx="4769229" cy="267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Unknown.jpeg" descr="Unknown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435485" y="9102626"/>
            <a:ext cx="2515403" cy="335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Unknown.jpeg" descr="Unknown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419481" y="6348414"/>
            <a:ext cx="3545039" cy="26553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AMOUS FRENCH PEO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FAMOUS FRENCH PEOPLE</a:t>
            </a:r>
          </a:p>
        </p:txBody>
      </p:sp>
      <p:sp>
        <p:nvSpPr>
          <p:cNvPr id="172" name="Gérard Depardieu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Gérard Depardieu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Jean Reno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Louis de Founés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Brigitte Bardot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Édith Piaf</a:t>
            </a:r>
          </a:p>
        </p:txBody>
      </p:sp>
      <p:pic>
        <p:nvPicPr>
          <p:cNvPr id="173" name="Žena Žena" descr="Žena Žen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79603" y="1211945"/>
            <a:ext cx="882968" cy="1906810"/>
          </a:xfrm>
          <a:prstGeom prst="rect">
            <a:avLst/>
          </a:prstGeom>
        </p:spPr>
      </p:pic>
      <p:pic>
        <p:nvPicPr>
          <p:cNvPr id="175" name="Muž Muž" descr="Muž Muž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83863" y="1059375"/>
            <a:ext cx="730374" cy="1906075"/>
          </a:xfrm>
          <a:prstGeom prst="rect">
            <a:avLst/>
          </a:prstGeom>
        </p:spPr>
      </p:pic>
      <p:pic>
        <p:nvPicPr>
          <p:cNvPr id="177" name="Unknown.jpeg" descr="Unknown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65847" y="8046012"/>
            <a:ext cx="3066796" cy="4566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Unknown.jpeg" descr="Unknown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082393" y="4572653"/>
            <a:ext cx="3222398" cy="4187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Unknown.jpeg" descr="Unknown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7963785" y="5508933"/>
            <a:ext cx="5057423" cy="325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Unknown.jpeg" descr="Unknown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7758326" y="9101025"/>
            <a:ext cx="5325520" cy="3543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Unknown.jpeg" descr="Unknown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144723" y="9119177"/>
            <a:ext cx="4252670" cy="3543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AMOUS FRENCH BRAN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FAMOUS FRENCH BRANDS</a:t>
            </a:r>
          </a:p>
        </p:txBody>
      </p:sp>
      <p:sp>
        <p:nvSpPr>
          <p:cNvPr id="184" name="Louis Vuitt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Louis Vuitton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Hermés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Lancome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Cartier</a:t>
            </a:r>
          </a:p>
          <a:p>
            <a:pPr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t>Chanel</a:t>
            </a:r>
          </a:p>
        </p:txBody>
      </p:sp>
      <p:pic>
        <p:nvPicPr>
          <p:cNvPr id="185" name="Nákupní taška Nákupní taška" descr="Nákupní taška Nákupní tašk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96121" y="1135930"/>
            <a:ext cx="1408928" cy="1744431"/>
          </a:xfrm>
          <a:prstGeom prst="rect">
            <a:avLst/>
          </a:prstGeom>
        </p:spPr>
      </p:pic>
      <p:pic>
        <p:nvPicPr>
          <p:cNvPr id="187" name="Unknown.jpeg" descr="Unknown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35462" y="6877117"/>
            <a:ext cx="6267320" cy="350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Unknown.png" descr="Unknown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62983" y="7021751"/>
            <a:ext cx="5966583" cy="3383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Unknown.png" descr="Unknow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854753" y="3721100"/>
            <a:ext cx="4637753" cy="3086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Unknown.png" descr="Unknown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684710" y="3721100"/>
            <a:ext cx="6368822" cy="2952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Unknown.png" descr="Unknown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405920" y="10590016"/>
            <a:ext cx="3581401" cy="227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Avenir Next Medium"/>
        <a:ea typeface="Avenir Next Medium"/>
        <a:cs typeface="Avenir Next Medium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Avenir Next Medium"/>
        <a:ea typeface="Avenir Next Medium"/>
        <a:cs typeface="Avenir Next Medium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