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097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257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447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8558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745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878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036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546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404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6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173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785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90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370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032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115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02D1B-A0CA-4DA6-A85F-3B91237628C2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F876A-24C9-4F97-8359-D0F9005AE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1263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eznam.cz/stitek/2.-svetova-valka-23377" TargetMode="External"/><Relationship Id="rId3" Type="http://schemas.openxmlformats.org/officeDocument/2006/relationships/hyperlink" Target="https://ct24.ceskatelevize.cz/specialy/2908958-zacatek-2-svetove-valky" TargetMode="External"/><Relationship Id="rId7" Type="http://schemas.openxmlformats.org/officeDocument/2006/relationships/hyperlink" Target="https://www.televizeseznam.cz/video/slavnedny" TargetMode="External"/><Relationship Id="rId2" Type="http://schemas.openxmlformats.org/officeDocument/2006/relationships/hyperlink" Target="https://www.stoplusjednicka.cz/pocatek-2-svetove-valky-pred-80-lety-vtrhla-nemecka-armada-do-pols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orymaps.arcgis.com/stories/b7f6ae59d3b745b58a2ae487a55bd52d" TargetMode="External"/><Relationship Id="rId5" Type="http://schemas.openxmlformats.org/officeDocument/2006/relationships/hyperlink" Target="https://cs.wikipedia.org/wiki/P%C5%99%C3%AD%C4%8Diny_druh%C3%A9_sv%C4%9Btov%C3%A9_v%C3%A1lky" TargetMode="External"/><Relationship Id="rId4" Type="http://schemas.openxmlformats.org/officeDocument/2006/relationships/hyperlink" Target="https://www.armyweb.cz/clanek/konec-2-svetove-valky-v-evrop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62254"/>
          </a:xfrm>
        </p:spPr>
        <p:txBody>
          <a:bodyPr>
            <a:normAutofit fontScale="90000"/>
          </a:bodyPr>
          <a:lstStyle/>
          <a:p>
            <a:r>
              <a:rPr lang="cs-CZ" sz="8000" dirty="0" smtClean="0">
                <a:solidFill>
                  <a:srgbClr val="FFFFFF"/>
                </a:solidFill>
              </a:rPr>
              <a:t>Druhá světová válka</a:t>
            </a:r>
            <a:endParaRPr lang="cs-CZ" sz="8000" dirty="0">
              <a:solidFill>
                <a:srgbClr val="FFFFFF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577840"/>
            <a:ext cx="10010503" cy="1071154"/>
          </a:xfrm>
        </p:spPr>
        <p:txBody>
          <a:bodyPr>
            <a:normAutofit lnSpcReduction="10000"/>
          </a:bodyPr>
          <a:lstStyle/>
          <a:p>
            <a:pPr algn="r"/>
            <a:r>
              <a:rPr lang="cs-CZ" dirty="0" smtClean="0"/>
              <a:t>Adéla Nouzová</a:t>
            </a:r>
          </a:p>
          <a:p>
            <a:pPr algn="r"/>
            <a:r>
              <a:rPr lang="cs-CZ" dirty="0" smtClean="0"/>
              <a:t>4.A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763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901337"/>
            <a:ext cx="10353762" cy="4889863"/>
          </a:xfrm>
        </p:spPr>
        <p:txBody>
          <a:bodyPr>
            <a:normAutofit/>
          </a:bodyPr>
          <a:lstStyle/>
          <a:p>
            <a:r>
              <a:rPr lang="cs-CZ" sz="2400" dirty="0"/>
              <a:t>Odhady o počtu obětí se liší, pohybují se v rozmezí  50 – 80 milionů lidí. </a:t>
            </a:r>
          </a:p>
          <a:p>
            <a:r>
              <a:rPr lang="cs-CZ" sz="2400" dirty="0"/>
              <a:t>Nejvyšší číslo zahrnuje ztráty na </a:t>
            </a:r>
            <a:r>
              <a:rPr lang="cs-CZ" sz="2400" dirty="0" smtClean="0"/>
              <a:t>životech </a:t>
            </a:r>
            <a:r>
              <a:rPr lang="cs-CZ" sz="2400" dirty="0"/>
              <a:t>způsobené hladem a nemocemi, i ty však s druhou světovou válkou úzce souvisí </a:t>
            </a:r>
          </a:p>
        </p:txBody>
      </p:sp>
    </p:spTree>
    <p:extLst>
      <p:ext uri="{BB962C8B-B14F-4D97-AF65-F5344CB8AC3E}">
        <p14:creationId xmlns:p14="http://schemas.microsoft.com/office/powerpoint/2010/main" val="1173464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901337"/>
            <a:ext cx="10353762" cy="48898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Zdroje: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www.stoplusjednicka.cz/pocatek-2-svetove-valky-pred-80-lety-vtrhla-nemecka-armada-do-polska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ct24.ceskatelevize.cz/specialy/2908958-zacatek-2-svetove-valky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www.armyweb.cz/clanek/konec-2-svetove-valky-v-evrope</a:t>
            </a:r>
            <a:endParaRPr lang="cs-CZ" dirty="0" smtClean="0"/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cs.wikipedia.org/wiki/P%C5%99%C3%AD%C4%8Diny_druh%C3%A9_sv%C4%9Btov%C3%A9_v%C3%A1lky</a:t>
            </a:r>
            <a:endParaRPr lang="cs-CZ" dirty="0" smtClean="0"/>
          </a:p>
          <a:p>
            <a:r>
              <a:rPr lang="cs-CZ" dirty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storymaps.arcgis.com/stories/b7f6ae59d3b745b58a2ae487a55bd52d</a:t>
            </a:r>
            <a:endParaRPr lang="cs-CZ" dirty="0" smtClean="0"/>
          </a:p>
          <a:p>
            <a:r>
              <a:rPr lang="cs-CZ" dirty="0">
                <a:hlinkClick r:id="rId7"/>
              </a:rPr>
              <a:t>https://</a:t>
            </a:r>
            <a:r>
              <a:rPr lang="cs-CZ" dirty="0" smtClean="0">
                <a:hlinkClick r:id="rId7"/>
              </a:rPr>
              <a:t>www.televizeseznam.cz/video/slavnedny</a:t>
            </a:r>
            <a:endParaRPr lang="cs-CZ" dirty="0" smtClean="0"/>
          </a:p>
          <a:p>
            <a:r>
              <a:rPr lang="cs-CZ" dirty="0">
                <a:hlinkClick r:id="rId8"/>
              </a:rPr>
              <a:t>https://www.seznam.cz/stitek/2.-svetova-valka-23377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614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901337"/>
            <a:ext cx="10353762" cy="4889863"/>
          </a:xfrm>
        </p:spPr>
        <p:txBody>
          <a:bodyPr>
            <a:normAutofit/>
          </a:bodyPr>
          <a:lstStyle/>
          <a:p>
            <a:r>
              <a:rPr lang="cs-CZ" sz="2400" dirty="0"/>
              <a:t>15.9.1935 - Přijaty Norimberské zákony - dva ústavní rasistické a antisemitské zákony přijaté Říšským sněmem v Norimberku</a:t>
            </a:r>
          </a:p>
          <a:p>
            <a:r>
              <a:rPr lang="cs-CZ" sz="2400" dirty="0"/>
              <a:t>Šlo o zákony omezující menšiny krom Němců v základních právech</a:t>
            </a:r>
          </a:p>
          <a:p>
            <a:r>
              <a:rPr lang="cs-CZ" sz="2400" dirty="0"/>
              <a:t>29.9 1938 </a:t>
            </a:r>
            <a:r>
              <a:rPr lang="cs-CZ" sz="2400" dirty="0" smtClean="0"/>
              <a:t>- Mnichovská </a:t>
            </a:r>
            <a:r>
              <a:rPr lang="cs-CZ" sz="2400" dirty="0"/>
              <a:t>dohoda </a:t>
            </a:r>
            <a:r>
              <a:rPr lang="cs-CZ" sz="2400" dirty="0" smtClean="0"/>
              <a:t>- dohoda </a:t>
            </a:r>
            <a:r>
              <a:rPr lang="cs-CZ" sz="2400" dirty="0"/>
              <a:t>o nás, bez nás</a:t>
            </a:r>
          </a:p>
          <a:p>
            <a:r>
              <a:rPr lang="cs-CZ" sz="2400" dirty="0"/>
              <a:t>23.8 1939 - v Moskvě podepsán </a:t>
            </a:r>
            <a:r>
              <a:rPr lang="cs-CZ" sz="2400" dirty="0" smtClean="0"/>
              <a:t>sovětsko-německý </a:t>
            </a:r>
            <a:r>
              <a:rPr lang="cs-CZ" sz="2400" dirty="0"/>
              <a:t>pakt o neútočení</a:t>
            </a:r>
          </a:p>
          <a:p>
            <a:r>
              <a:rPr lang="cs-CZ" sz="2400" dirty="0"/>
              <a:t>Lotyšsko, Estonsko, Finsko, Besarábie a východní část Polska přešly pod sféru vlivu SSSR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62061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901337"/>
            <a:ext cx="10353762" cy="4889863"/>
          </a:xfrm>
        </p:spPr>
        <p:txBody>
          <a:bodyPr>
            <a:normAutofit/>
          </a:bodyPr>
          <a:lstStyle/>
          <a:p>
            <a:r>
              <a:rPr lang="cs-CZ" sz="2400" dirty="0">
                <a:effectLst/>
              </a:rPr>
              <a:t>1.9 1939 – Německo bleskově zaútočilo na Polský </a:t>
            </a:r>
            <a:r>
              <a:rPr lang="cs-CZ" sz="2400" dirty="0" smtClean="0">
                <a:effectLst/>
              </a:rPr>
              <a:t>vysílač, </a:t>
            </a:r>
            <a:r>
              <a:rPr lang="cs-CZ" sz="2400" dirty="0">
                <a:effectLst/>
              </a:rPr>
              <a:t>z</a:t>
            </a:r>
            <a:r>
              <a:rPr lang="cs-CZ" sz="2400" dirty="0" smtClean="0">
                <a:effectLst/>
              </a:rPr>
              <a:t>a </a:t>
            </a:r>
            <a:r>
              <a:rPr lang="cs-CZ" sz="2400" dirty="0">
                <a:effectLst/>
              </a:rPr>
              <a:t>měsíc obsadila německá vojska Varšavu</a:t>
            </a:r>
            <a:br>
              <a:rPr lang="cs-CZ" sz="2400" dirty="0">
                <a:effectLst/>
              </a:rPr>
            </a:br>
            <a:r>
              <a:rPr lang="cs-CZ" sz="2400" dirty="0">
                <a:effectLst/>
              </a:rPr>
              <a:t>3.9 1939 - VB a Francie vyhlásila Německu válku – válka na moři, letecká a ponorková válka</a:t>
            </a:r>
          </a:p>
          <a:p>
            <a:r>
              <a:rPr lang="cs-CZ" sz="2400" dirty="0">
                <a:effectLst/>
              </a:rPr>
              <a:t>28. září uzavřel SSSR s Německem v Moskvě smlouvu o hranicích a přátelství</a:t>
            </a:r>
          </a:p>
          <a:p>
            <a:r>
              <a:rPr lang="cs-CZ" sz="2400" dirty="0">
                <a:effectLst/>
              </a:rPr>
              <a:t>30.11 1939 – 12.3 1940 – Rusko-finská válka – Požadavek SSSR o posunutí finských hranic vyústil v konflikt, který Finsko prohrálo</a:t>
            </a:r>
          </a:p>
        </p:txBody>
      </p:sp>
    </p:spTree>
    <p:extLst>
      <p:ext uri="{BB962C8B-B14F-4D97-AF65-F5344CB8AC3E}">
        <p14:creationId xmlns:p14="http://schemas.microsoft.com/office/powerpoint/2010/main" val="3376262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901337"/>
            <a:ext cx="10353762" cy="4889863"/>
          </a:xfrm>
        </p:spPr>
        <p:txBody>
          <a:bodyPr>
            <a:normAutofit/>
          </a:bodyPr>
          <a:lstStyle/>
          <a:p>
            <a:r>
              <a:rPr lang="cs-CZ" sz="2400" dirty="0" smtClean="0">
                <a:effectLst/>
              </a:rPr>
              <a:t>15.3 </a:t>
            </a:r>
            <a:r>
              <a:rPr lang="cs-CZ" sz="2400" dirty="0">
                <a:effectLst/>
              </a:rPr>
              <a:t>1939 - „Protektorát Čechy a Morava“ – Země v rukou Němců – včetně státní správy </a:t>
            </a:r>
            <a:r>
              <a:rPr lang="cs-CZ" sz="2400" dirty="0" smtClean="0">
                <a:effectLst/>
              </a:rPr>
              <a:t>a armády</a:t>
            </a:r>
          </a:p>
          <a:p>
            <a:r>
              <a:rPr lang="cs-CZ" sz="2400" dirty="0" smtClean="0">
                <a:effectLst/>
              </a:rPr>
              <a:t>Byl </a:t>
            </a:r>
            <a:r>
              <a:rPr lang="cs-CZ" sz="2400" dirty="0">
                <a:effectLst/>
              </a:rPr>
              <a:t>zřízen přídělový systém a pracovní tábory, nové instituce jako například Svaz pro spolupráci s Němci, Liga proti bolševismu nebo Kuratorium pro výchovu mládeže</a:t>
            </a:r>
          </a:p>
          <a:p>
            <a:r>
              <a:rPr lang="cs-CZ" sz="2400" dirty="0" smtClean="0">
                <a:effectLst/>
              </a:rPr>
              <a:t>Cíl - převychovat </a:t>
            </a:r>
            <a:r>
              <a:rPr lang="cs-CZ" sz="2400" dirty="0">
                <a:effectLst/>
              </a:rPr>
              <a:t>českou mládež k pozitivnímu vztahu k Říši</a:t>
            </a:r>
          </a:p>
        </p:txBody>
      </p:sp>
    </p:spTree>
    <p:extLst>
      <p:ext uri="{BB962C8B-B14F-4D97-AF65-F5344CB8AC3E}">
        <p14:creationId xmlns:p14="http://schemas.microsoft.com/office/powerpoint/2010/main" val="4224550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901337"/>
            <a:ext cx="10353762" cy="4889863"/>
          </a:xfrm>
        </p:spPr>
        <p:txBody>
          <a:bodyPr>
            <a:normAutofit/>
          </a:bodyPr>
          <a:lstStyle/>
          <a:p>
            <a:r>
              <a:rPr lang="cs-CZ" sz="2400" dirty="0">
                <a:effectLst/>
              </a:rPr>
              <a:t>10.5 1940 - Německo útočí přes Benelux na Francii – dobytí </a:t>
            </a:r>
            <a:r>
              <a:rPr lang="cs-CZ" sz="2400" dirty="0" smtClean="0">
                <a:effectLst/>
              </a:rPr>
              <a:t>Francie</a:t>
            </a:r>
          </a:p>
          <a:p>
            <a:r>
              <a:rPr lang="cs-CZ" sz="2400" dirty="0" smtClean="0">
                <a:effectLst/>
              </a:rPr>
              <a:t>Britové </a:t>
            </a:r>
            <a:r>
              <a:rPr lang="cs-CZ" sz="2400" dirty="0">
                <a:effectLst/>
              </a:rPr>
              <a:t>odmítli uzavřít po dobytí Francie mír s </a:t>
            </a:r>
            <a:r>
              <a:rPr lang="cs-CZ" sz="2400" dirty="0" smtClean="0">
                <a:effectLst/>
              </a:rPr>
              <a:t>Německem</a:t>
            </a:r>
            <a:endParaRPr lang="cs-CZ" sz="2400" dirty="0">
              <a:effectLst/>
            </a:endParaRPr>
          </a:p>
          <a:p>
            <a:r>
              <a:rPr lang="cs-CZ" sz="2400" dirty="0" smtClean="0">
                <a:effectLst/>
              </a:rPr>
              <a:t>Listopad </a:t>
            </a:r>
            <a:r>
              <a:rPr lang="cs-CZ" sz="2400" dirty="0">
                <a:effectLst/>
              </a:rPr>
              <a:t>1940 – letecká bitva o Anglii skončila neúspěchem </a:t>
            </a:r>
            <a:r>
              <a:rPr lang="cs-CZ" sz="2400" dirty="0" smtClean="0">
                <a:effectLst/>
              </a:rPr>
              <a:t>Německa </a:t>
            </a:r>
          </a:p>
          <a:p>
            <a:r>
              <a:rPr lang="cs-CZ" sz="2400" dirty="0" smtClean="0">
                <a:effectLst/>
              </a:rPr>
              <a:t>Hitler </a:t>
            </a:r>
            <a:r>
              <a:rPr lang="cs-CZ" sz="2400" dirty="0">
                <a:effectLst/>
              </a:rPr>
              <a:t>musel invazi do Anglie odložit.</a:t>
            </a:r>
          </a:p>
          <a:p>
            <a:r>
              <a:rPr lang="cs-CZ" sz="2400" dirty="0">
                <a:effectLst/>
              </a:rPr>
              <a:t>září 1941 - Hitler povolal do Prahy velitele nacistické bezpečnostní policie Reinharda </a:t>
            </a:r>
            <a:r>
              <a:rPr lang="cs-CZ" sz="2400" dirty="0" smtClean="0">
                <a:effectLst/>
              </a:rPr>
              <a:t>Heydricha</a:t>
            </a:r>
          </a:p>
          <a:p>
            <a:r>
              <a:rPr lang="cs-CZ" sz="2400" dirty="0" smtClean="0">
                <a:effectLst/>
              </a:rPr>
              <a:t>Zavedl </a:t>
            </a:r>
            <a:r>
              <a:rPr lang="cs-CZ" sz="2400" dirty="0">
                <a:effectLst/>
              </a:rPr>
              <a:t>stanné právo = občanská práva a svobody omezeny, trestné činy se trestají zrychlenými soudy, často smrtí</a:t>
            </a:r>
            <a:br>
              <a:rPr lang="cs-CZ" sz="2400" dirty="0">
                <a:effectLst/>
              </a:rPr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75982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901337"/>
            <a:ext cx="10353762" cy="4889863"/>
          </a:xfrm>
        </p:spPr>
        <p:txBody>
          <a:bodyPr>
            <a:normAutofit/>
          </a:bodyPr>
          <a:lstStyle/>
          <a:p>
            <a:r>
              <a:rPr lang="cs-CZ" sz="2400" dirty="0"/>
              <a:t>27.5 1942 - atentát na Reinharda Heydricha v Praze – Libni od parašutistické skupiny </a:t>
            </a:r>
            <a:r>
              <a:rPr lang="cs-CZ" sz="2400" dirty="0" err="1"/>
              <a:t>Anthropoid</a:t>
            </a:r>
            <a:r>
              <a:rPr lang="cs-CZ" sz="2400" dirty="0"/>
              <a:t> (Jozef Gabčík a Jan Kubiš)</a:t>
            </a:r>
          </a:p>
          <a:p>
            <a:r>
              <a:rPr lang="cs-CZ" sz="2400" dirty="0"/>
              <a:t>Jako reakci na atentát nechal Hitler vypálit Lidice a Ležáky - obyvatelé postříleni nebo odvezeni do koncentračních </a:t>
            </a:r>
            <a:r>
              <a:rPr lang="cs-CZ" sz="2400" dirty="0" smtClean="0"/>
              <a:t>táborů</a:t>
            </a:r>
            <a:endParaRPr lang="cs-CZ" sz="2400" dirty="0"/>
          </a:p>
          <a:p>
            <a:r>
              <a:rPr lang="cs-CZ" sz="2400" dirty="0"/>
              <a:t>Deportace Romů, Židů a nepřátel státu do koncentračních táborů (Terezín, </a:t>
            </a:r>
            <a:r>
              <a:rPr lang="cs-CZ" sz="2400" dirty="0" err="1"/>
              <a:t>Dachau</a:t>
            </a:r>
            <a:r>
              <a:rPr lang="cs-CZ" sz="2400" dirty="0"/>
              <a:t>, Osvětim,..)</a:t>
            </a:r>
          </a:p>
          <a:p>
            <a:r>
              <a:rPr lang="cs-CZ" sz="2400" dirty="0"/>
              <a:t>Miliony obětí genocidě (Holocaust), oběti nacistické genocidy: 6 milionů Evropanů židovského původu, 220-500 000 Romů</a:t>
            </a:r>
          </a:p>
        </p:txBody>
      </p:sp>
    </p:spTree>
    <p:extLst>
      <p:ext uri="{BB962C8B-B14F-4D97-AF65-F5344CB8AC3E}">
        <p14:creationId xmlns:p14="http://schemas.microsoft.com/office/powerpoint/2010/main" val="785139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901337"/>
            <a:ext cx="10353762" cy="5421086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/>
              <a:t>22.6 1941 - útok Německa na SSSR</a:t>
            </a:r>
          </a:p>
          <a:p>
            <a:r>
              <a:rPr lang="cs-CZ" sz="2600" dirty="0"/>
              <a:t>Litevci, Lotyši a Estonci v Pobaltí povstali proti sovětským úřadům a vítali Němce jako osvoboditele</a:t>
            </a:r>
          </a:p>
          <a:p>
            <a:r>
              <a:rPr lang="cs-CZ" sz="2600" dirty="0"/>
              <a:t>Září - říjen 1941 - </a:t>
            </a:r>
            <a:r>
              <a:rPr lang="cs-CZ" sz="2600" dirty="0" smtClean="0"/>
              <a:t>dobyto </a:t>
            </a:r>
            <a:r>
              <a:rPr lang="cs-CZ" sz="2600" dirty="0"/>
              <a:t>Bělorusko a Ukrajina</a:t>
            </a:r>
          </a:p>
          <a:p>
            <a:r>
              <a:rPr lang="cs-CZ" sz="2600" dirty="0" smtClean="0"/>
              <a:t>Prosinec </a:t>
            </a:r>
            <a:r>
              <a:rPr lang="cs-CZ" sz="2600" dirty="0"/>
              <a:t>1941 - německá vojska se probojovala 41 kilometrů před Moskvu</a:t>
            </a:r>
          </a:p>
          <a:p>
            <a:r>
              <a:rPr lang="cs-CZ" sz="2600" dirty="0" smtClean="0"/>
              <a:t>Boj </a:t>
            </a:r>
            <a:r>
              <a:rPr lang="cs-CZ" sz="2600" dirty="0"/>
              <a:t>o Stalingrad – významný přístav na Volze, Němci narazili na silný odpor</a:t>
            </a:r>
          </a:p>
          <a:p>
            <a:r>
              <a:rPr lang="cs-CZ" sz="2600" dirty="0"/>
              <a:t>Německé obklíčené jednotky se vzdaly Rudé armádě (130 000 vojáků, únor 1943) </a:t>
            </a:r>
          </a:p>
          <a:p>
            <a:r>
              <a:rPr lang="cs-CZ" sz="2600" dirty="0"/>
              <a:t>Němci poraženi =&gt; německá vojska v defenzivě a na trvalém ústupu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21599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901337"/>
            <a:ext cx="10353762" cy="5525589"/>
          </a:xfrm>
        </p:spPr>
        <p:txBody>
          <a:bodyPr>
            <a:noAutofit/>
          </a:bodyPr>
          <a:lstStyle/>
          <a:p>
            <a:r>
              <a:rPr lang="cs-CZ" sz="2400" dirty="0"/>
              <a:t>7. 12 1941 zaútočilo Japonsko za svých letadlových lodí na havajský přístav </a:t>
            </a:r>
            <a:r>
              <a:rPr lang="cs-CZ" sz="2400" dirty="0" err="1"/>
              <a:t>Pearl</a:t>
            </a:r>
            <a:r>
              <a:rPr lang="cs-CZ" sz="2400" dirty="0"/>
              <a:t> </a:t>
            </a:r>
            <a:r>
              <a:rPr lang="cs-CZ" sz="2400" dirty="0" err="1"/>
              <a:t>Harbor</a:t>
            </a:r>
            <a:r>
              <a:rPr lang="cs-CZ" sz="2400" dirty="0"/>
              <a:t>.</a:t>
            </a:r>
          </a:p>
          <a:p>
            <a:r>
              <a:rPr lang="cs-CZ" sz="2400" dirty="0"/>
              <a:t>Spojené státy americké byly vtaženy do války, zapojují se do bojů v Pacifiku</a:t>
            </a:r>
          </a:p>
          <a:p>
            <a:r>
              <a:rPr lang="cs-CZ" sz="2400" dirty="0"/>
              <a:t>6.6 1944 se Spojenci vyloďují ve Francii. Takzvaný Den-D odstartoval spojenecké dobývání Evropy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63663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95" y="901337"/>
            <a:ext cx="10353762" cy="4889863"/>
          </a:xfrm>
        </p:spPr>
        <p:txBody>
          <a:bodyPr>
            <a:normAutofit/>
          </a:bodyPr>
          <a:lstStyle/>
          <a:p>
            <a:r>
              <a:rPr lang="cs-CZ" sz="2400" dirty="0"/>
              <a:t>V srpnu roku 1944 je osvobozena Paříž, Spojenci a francouzští partyzáni jsou vítáni nadšenými davy</a:t>
            </a:r>
          </a:p>
          <a:p>
            <a:r>
              <a:rPr lang="cs-CZ" sz="2400" dirty="0"/>
              <a:t>V únoru 1945 Rudá armáda osvobozuje Budapešť, sovětská vojska míří dál na západ</a:t>
            </a:r>
          </a:p>
          <a:p>
            <a:r>
              <a:rPr lang="cs-CZ" sz="2400" dirty="0"/>
              <a:t>6.8 1945 svrhne americké letectvo atomovou bombu na Hirošimu, o tři dny poději i na Nagasaki. Japonský císař Hirohito vyhlašuje 15. </a:t>
            </a:r>
            <a:r>
              <a:rPr lang="cs-CZ" sz="2400" dirty="0" smtClean="0"/>
              <a:t>srpna kapitulaci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11980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Vlastní 6">
      <a:dk1>
        <a:srgbClr val="EE99A6"/>
      </a:dk1>
      <a:lt1>
        <a:srgbClr val="FFFFFF"/>
      </a:lt1>
      <a:dk2>
        <a:srgbClr val="E97387"/>
      </a:dk2>
      <a:lt2>
        <a:srgbClr val="EE91A0"/>
      </a:lt2>
      <a:accent1>
        <a:srgbClr val="DF3653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28</TotalTime>
  <Words>440</Words>
  <Application>Microsoft Office PowerPoint</Application>
  <PresentationFormat>Širokoúhlá obrazovka</PresentationFormat>
  <Paragraphs>47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Bookman Old Style</vt:lpstr>
      <vt:lpstr>Rockwell</vt:lpstr>
      <vt:lpstr>Damask</vt:lpstr>
      <vt:lpstr>Druhá světová válka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Loomis Czech Republic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Druhá světová válka</dc:title>
  <dc:creator>Adelka</dc:creator>
  <cp:lastModifiedBy>Adelka</cp:lastModifiedBy>
  <cp:revision>6</cp:revision>
  <dcterms:created xsi:type="dcterms:W3CDTF">2020-03-24T18:57:10Z</dcterms:created>
  <dcterms:modified xsi:type="dcterms:W3CDTF">2020-03-26T21:38:33Z</dcterms:modified>
</cp:coreProperties>
</file>