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Pacifico"/>
      <p:regular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font" Target="fonts/Pacifico-regular.fnt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2b924d886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2b924d886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 ni bacha, ona sice umřela po roce 2000, ale tyto všechny knihy vyšly daleko dříve. byla dost nemocná. vyšla jí akorát jedna kniha posmrtně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2b924d886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2b924d886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2b924d886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2b924d886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2b924d886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2b924d886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2b924d886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2b924d886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cs.wikipedia.org/wiki/Royal_Air_Force" TargetMode="External"/><Relationship Id="rId4" Type="http://schemas.openxmlformats.org/officeDocument/2006/relationships/hyperlink" Target="https://cs.wikipedia.org/wiki/Royal_Air_Force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78600"/>
            <a:ext cx="8520600" cy="94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Současná literatura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698725" y="4425550"/>
            <a:ext cx="4203000" cy="5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Výkrutíková Zuzana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36124">
            <a:off x="553709" y="1735201"/>
            <a:ext cx="3441508" cy="214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2319">
            <a:off x="5712359" y="1509550"/>
            <a:ext cx="2965175" cy="196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">
            <a:off x="4063789" y="2113358"/>
            <a:ext cx="1907747" cy="2145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35750"/>
            <a:ext cx="8520600" cy="6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Současná světová literatura</a:t>
            </a:r>
            <a:endParaRPr b="1"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4352775" y="878350"/>
            <a:ext cx="4415100" cy="4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Švédsko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knihy pro děti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knihy přeloženy do 70 jazyků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dostala Cenu H. Ch. Andersena (nejvyšší možné ocenění dětských knih)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FFFFFF"/>
                </a:solidFill>
              </a:rPr>
              <a:t>Díla: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Karkulín je nejlepší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Jižní Louka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Skřítek Nils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Pipi Dlouhá punčocha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 rot="-1572020">
            <a:off x="1562797" y="2265363"/>
            <a:ext cx="3351218" cy="15753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500">
                <a:solidFill>
                  <a:srgbClr val="93C47D"/>
                </a:solidFill>
                <a:latin typeface="Pacifico"/>
                <a:ea typeface="Pacifico"/>
                <a:cs typeface="Pacifico"/>
                <a:sym typeface="Pacifico"/>
              </a:rPr>
              <a:t>Astrid Lindgrenová</a:t>
            </a:r>
            <a:endParaRPr sz="4500">
              <a:solidFill>
                <a:srgbClr val="93C47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78350"/>
            <a:ext cx="2870850" cy="14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437125"/>
            <a:ext cx="1606400" cy="24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235750"/>
            <a:ext cx="8520600" cy="6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Současná světová literatura</a:t>
            </a:r>
            <a:endParaRPr b="1"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4352775" y="878350"/>
            <a:ext cx="4415100" cy="4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USA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moderní literatura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spisovatel, vloger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některé jeho romány byly vyhodnoceny jako bestsellery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několik knih bylo zpracováno do filmové podoby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spolu s bratrem si založil YouTube kanál VlogBrothers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FFFFFF"/>
                </a:solidFill>
              </a:rPr>
              <a:t>Díla: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Hvězdy nám nepřály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Papírová města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 rot="-986436">
            <a:off x="1892430" y="2694240"/>
            <a:ext cx="2507940" cy="1575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>
                <a:solidFill>
                  <a:srgbClr val="3C78D8"/>
                </a:solidFill>
                <a:latin typeface="Pacifico"/>
                <a:ea typeface="Pacifico"/>
                <a:cs typeface="Pacifico"/>
                <a:sym typeface="Pacifico"/>
              </a:rPr>
              <a:t>John Green</a:t>
            </a:r>
            <a:endParaRPr sz="4800">
              <a:solidFill>
                <a:srgbClr val="3C78D8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78350"/>
            <a:ext cx="3181661" cy="18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721423"/>
            <a:ext cx="1695450" cy="22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235750"/>
            <a:ext cx="8520600" cy="6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Současná světová literatura</a:t>
            </a:r>
            <a:endParaRPr b="1"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4352775" y="878350"/>
            <a:ext cx="4415100" cy="4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Velká Británie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pseudonym Robert Galbraith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řada ocenění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píše hlavně fantasy knihy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filantropka - podporuje Comic Relief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spolupráce s filmovou produkcí, zfilmovaní knih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FFFFFF"/>
                </a:solidFill>
              </a:rPr>
              <a:t>Díla: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Harry Potter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Fantastická zvířata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Smrtící Bílá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Ve službách zla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00" y="771525"/>
            <a:ext cx="33540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450" y="2657475"/>
            <a:ext cx="1325626" cy="21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 rot="-986233">
            <a:off x="1770113" y="2428886"/>
            <a:ext cx="3254824" cy="1575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4500">
                <a:solidFill>
                  <a:srgbClr val="CC4125"/>
                </a:solidFill>
                <a:latin typeface="Pacifico"/>
                <a:ea typeface="Pacifico"/>
                <a:cs typeface="Pacifico"/>
                <a:sym typeface="Pacifico"/>
              </a:rPr>
              <a:t>J. K. Rowlingová</a:t>
            </a:r>
            <a:endParaRPr sz="4500">
              <a:solidFill>
                <a:srgbClr val="CC4125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235750"/>
            <a:ext cx="8520600" cy="6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Současná světová literatura</a:t>
            </a:r>
            <a:endParaRPr b="1"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4352775" y="878350"/>
            <a:ext cx="4415100" cy="4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Velká Británie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1939 narukoval do </a:t>
            </a:r>
            <a:r>
              <a:rPr lang="cs">
                <a:solidFill>
                  <a:srgbClr val="FFFFFF"/>
                </a:solidFill>
                <a:uFill>
                  <a:noFill/>
                </a:uFill>
                <a:hlinkClick r:id="rId3"/>
              </a:rPr>
              <a:t>Královského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  <a:uFill>
                  <a:noFill/>
                </a:uFill>
                <a:hlinkClick r:id="rId4"/>
              </a:rPr>
              <a:t>letectva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profesionální žokej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přestal psát knihy po smrti své ženy, po několika letech se ke psaní vrátil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píše především detektivky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FFFFFF"/>
                </a:solidFill>
              </a:rPr>
              <a:t>Díla: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Střepy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Mrtvý dostih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Křížová palba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Divocí koně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 rot="-986436">
            <a:off x="2172655" y="2372790"/>
            <a:ext cx="2507940" cy="1575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>
                <a:solidFill>
                  <a:srgbClr val="FFD966"/>
                </a:solidFill>
                <a:latin typeface="Pacifico"/>
                <a:ea typeface="Pacifico"/>
                <a:cs typeface="Pacifico"/>
                <a:sym typeface="Pacifico"/>
              </a:rPr>
              <a:t>Dick Francis</a:t>
            </a:r>
            <a:endParaRPr sz="4800">
              <a:solidFill>
                <a:srgbClr val="FFD9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997" y="2571750"/>
            <a:ext cx="1586025" cy="2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000" y="750100"/>
            <a:ext cx="3485500" cy="17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235750"/>
            <a:ext cx="8520600" cy="6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Současná světová literatura</a:t>
            </a:r>
            <a:endParaRPr b="1"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4352775" y="878350"/>
            <a:ext cx="4415100" cy="4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Itálie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estetik, filozof, spisovatel, profesor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vnímání estetiky uměleckých děl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filosofická díla, literatura faktu, historické romány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FFFFFF"/>
                </a:solidFill>
              </a:rPr>
              <a:t>Díla: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Nulté číslo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Pražský hřbitov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cs">
                <a:solidFill>
                  <a:srgbClr val="FFFFFF"/>
                </a:solidFill>
              </a:rPr>
              <a:t>Baudolino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1" name="Google Shape;101;p18"/>
          <p:cNvSpPr txBox="1"/>
          <p:nvPr/>
        </p:nvSpPr>
        <p:spPr>
          <a:xfrm rot="-986475">
            <a:off x="2166755" y="2428554"/>
            <a:ext cx="2795090" cy="1575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>
                <a:solidFill>
                  <a:srgbClr val="EFEFEF"/>
                </a:solidFill>
                <a:latin typeface="Pacifico"/>
                <a:ea typeface="Pacifico"/>
                <a:cs typeface="Pacifico"/>
                <a:sym typeface="Pacifico"/>
              </a:rPr>
              <a:t>Umberto Eco</a:t>
            </a:r>
            <a:endParaRPr sz="4800">
              <a:solidFill>
                <a:srgbClr val="EFEFE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92975"/>
            <a:ext cx="3192300" cy="17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1750"/>
            <a:ext cx="1875225" cy="24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