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57E0-09E4-4986-B018-324AB2843495}" type="datetimeFigureOut">
              <a:rPr lang="cs-CZ" smtClean="0"/>
              <a:t>9. 1. 2020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DBA-6033-496A-B15D-66215E0A352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2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57E0-09E4-4986-B018-324AB2843495}" type="datetimeFigureOut">
              <a:rPr lang="cs-CZ" smtClean="0"/>
              <a:t>9. 1. 2020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DBA-6033-496A-B15D-66215E0A35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95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57E0-09E4-4986-B018-324AB2843495}" type="datetimeFigureOut">
              <a:rPr lang="cs-CZ" smtClean="0"/>
              <a:t>9. 1. 2020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DBA-6033-496A-B15D-66215E0A35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32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57E0-09E4-4986-B018-324AB2843495}" type="datetimeFigureOut">
              <a:rPr lang="cs-CZ" smtClean="0"/>
              <a:t>9. 1. 2020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DBA-6033-496A-B15D-66215E0A35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35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57E0-09E4-4986-B018-324AB2843495}" type="datetimeFigureOut">
              <a:rPr lang="cs-CZ" smtClean="0"/>
              <a:t>9. 1. 2020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DBA-6033-496A-B15D-66215E0A352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58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57E0-09E4-4986-B018-324AB2843495}" type="datetimeFigureOut">
              <a:rPr lang="cs-CZ" smtClean="0"/>
              <a:t>9. 1. 2020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DBA-6033-496A-B15D-66215E0A35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92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57E0-09E4-4986-B018-324AB2843495}" type="datetimeFigureOut">
              <a:rPr lang="cs-CZ" smtClean="0"/>
              <a:t>9. 1. 2020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DBA-6033-496A-B15D-66215E0A35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13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57E0-09E4-4986-B018-324AB2843495}" type="datetimeFigureOut">
              <a:rPr lang="cs-CZ" smtClean="0"/>
              <a:t>9. 1. 2020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DBA-6033-496A-B15D-66215E0A35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36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57E0-09E4-4986-B018-324AB2843495}" type="datetimeFigureOut">
              <a:rPr lang="cs-CZ" smtClean="0"/>
              <a:t>9. 1. 2020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DBA-6033-496A-B15D-66215E0A35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1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9457E0-09E4-4986-B018-324AB2843495}" type="datetimeFigureOut">
              <a:rPr lang="cs-CZ" smtClean="0"/>
              <a:t>9. 1. 2020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D44DBA-6033-496A-B15D-66215E0A35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70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57E0-09E4-4986-B018-324AB2843495}" type="datetimeFigureOut">
              <a:rPr lang="cs-CZ" smtClean="0"/>
              <a:t>9. 1. 2020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4DBA-6033-496A-B15D-66215E0A35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46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9457E0-09E4-4986-B018-324AB2843495}" type="datetimeFigureOut">
              <a:rPr lang="cs-CZ" smtClean="0"/>
              <a:t>9. 1. 2020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D44DBA-6033-496A-B15D-66215E0A352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ap%C3%ADr" TargetMode="External"/><Relationship Id="rId2" Type="http://schemas.openxmlformats.org/officeDocument/2006/relationships/hyperlink" Target="https://www.drevojecesta.cz/aktuality/jak-se-vyrabi-papi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uc.kr-olomoucky.cz/verejne/lekce/1775" TargetMode="External"/><Relationship Id="rId5" Type="http://schemas.openxmlformats.org/officeDocument/2006/relationships/hyperlink" Target="https://www.jaktridit.cz/cz/co-se-deje-s-odpadem/recyklace-a-vyuziti-papiru" TargetMode="External"/><Relationship Id="rId4" Type="http://schemas.openxmlformats.org/officeDocument/2006/relationships/hyperlink" Target="https://www.trideniodpadu.cz/jak-se-recykluje-papi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A692AD3-5BBF-4E86-8254-56FFD498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8" y="949889"/>
            <a:ext cx="3059977" cy="193942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41F738-FF86-4142-A642-5F9B8EBE1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PAPÍR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3697B2-C828-416C-807C-CA9B7D9F0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Vypracoval: Miroslav Poděl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9A73FD-2767-46E3-894B-A7CD72CA4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49" y="339968"/>
            <a:ext cx="4079631" cy="5759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97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6737D-C713-4AC0-8A87-D2108B32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Recyklace – obecné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4D38D-D6E3-4D14-AB4A-E3E8CD6F0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25892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Během recyklace se snižuje pružnost vláken a pevnost.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Na základě laboratorních testů je papír recyklovatelný maximálně 4—5x. (Někdy se uvádí až 7x)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Recyklovatelnost závisí na typu vláken buničiny, původnímu zpracování (kontaminace cizorodými látkami, impregnace, apod.) a na tom, jak byl papír využíván.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85 % papírových obalů je ročně v ČR recyklováno a znovu využito.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Nejběžnější formou recyklace papíru je jeho opětovná výroba v papírnách nebo výroba tepelných izolací a příměsí do stavebních hmot. Má také energetické využití. Lze ho použít i na výrobu kompostu a bioplynu.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3BFFC9-3420-4DC9-97C1-6005A0A3B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95" y="2172661"/>
            <a:ext cx="3482575" cy="336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3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8E680-0AC3-4896-95A7-D2F54D03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cs-CZ" dirty="0"/>
              <a:t>Jak probíhá recyklace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A0F7A9-FBC0-4390-BB82-E638D7DE6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Při recyklaci starého papíru jde hlavně o celulózová vlákna, díky kterým je možné snížit spotřebu primární suroviny pro její získání. 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Na začátku se papír vytřídí a sveze ke zpracovateli. Zde se dostává starý papír na pás. Někdy je ručně tříděn, aby se z hromad odstranil papír, který je pro recyklaci nevhodný, popřípadě je nerecyklovatelný(kopíráky, hygienické papíry, křídový papír, voskovaný papír a papír jinak chemicky ošetřený). Tyto odpady se využívají nejčastěji jako palivo.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cs-CZ" dirty="0"/>
              <a:t>Z pásu se papír dostává do </a:t>
            </a:r>
            <a:r>
              <a:rPr lang="cs-CZ" i="1" dirty="0"/>
              <a:t>rozvlákňovače</a:t>
            </a:r>
            <a:r>
              <a:rPr lang="cs-CZ" dirty="0"/>
              <a:t>. Zde se papír máčí a míchá zhruba čtvrt hodiny ve vlažné vodě. Máčením papíru vznikne jakási nevzhledná kaše. Z této kaše je třeba odstranit kovy. Tedy spony a svorky (využívá se magnet) Následně je třeba vzniklou kaši dekontaminovat (zbavit ji inkoustů a barev). To se provádí metodou, kdy se do kaše pumpuje vzduch. Ten vytvoří bubliny, na jejichž povrchu se barviva a inkousty zachytí. Bubliny se odstraní. Odstraněné pěně se říká kontaminovaný kal. Jedná se o odpad, který se nejčastěji spaluje.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14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89851-BD83-4309-9848-BBA13ADE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probíhá recyklace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75FE03-EB05-46A9-AACC-1DB9E4E80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 startAt="4"/>
            </a:pPr>
            <a:r>
              <a:rPr lang="cs-CZ" dirty="0"/>
              <a:t>Poté začíná proces výroby nového papíru. Získaná kaše se rozvrství mezi soustavu válců, které z ní vyždímají vodu. To je v podstatě polotovar pro výrobu dalšího papíru. Popřípadě je tento polotovar obohacen o nová vlákna.</a:t>
            </a:r>
          </a:p>
          <a:p>
            <a:pPr marL="457200" indent="-457200" fontAlgn="base">
              <a:buFont typeface="+mj-lt"/>
              <a:buAutoNum type="arabicPeriod" startAt="5"/>
            </a:pPr>
            <a:r>
              <a:rPr lang="cs-CZ" dirty="0"/>
              <a:t>Ve většině případů výroby papíru přichází na řadu bělení. Kaše se mnohdy bělí barvivy na bázi chlóru nebo peroxidu vodíku. </a:t>
            </a:r>
          </a:p>
          <a:p>
            <a:pPr marL="457200" indent="-457200" fontAlgn="base">
              <a:buFont typeface="+mj-lt"/>
              <a:buAutoNum type="arabicPeriod" startAt="5"/>
            </a:pPr>
            <a:r>
              <a:rPr lang="cs-CZ" dirty="0"/>
              <a:t>Pak následuje finální fáze výroby papíru. Mimo barvení se používají další chemikálie, které zlepšují povrchové vlastnosti papíru.</a:t>
            </a:r>
          </a:p>
          <a:p>
            <a:pPr fontAlgn="base"/>
            <a:r>
              <a:rPr lang="cs-CZ" dirty="0"/>
              <a:t>​</a:t>
            </a:r>
          </a:p>
          <a:p>
            <a:pPr marL="457200" indent="-457200" fontAlgn="base">
              <a:buFont typeface="+mj-lt"/>
              <a:buAutoNum type="arabicPeriod" startAt="4"/>
            </a:pPr>
            <a:endParaRPr lang="cs-CZ" dirty="0"/>
          </a:p>
          <a:p>
            <a:pPr fontAlgn="base"/>
            <a:r>
              <a:rPr lang="cs-CZ" dirty="0"/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DCD9B5-C2FF-4D1A-81DD-9BFF65CF3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" b="30568"/>
          <a:stretch/>
        </p:blipFill>
        <p:spPr>
          <a:xfrm>
            <a:off x="2098431" y="4345614"/>
            <a:ext cx="7629378" cy="1631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02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F730F20-B276-438B-B264-9E13B1367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88" y="2046849"/>
            <a:ext cx="2253992" cy="22539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8ADDF09-D79A-4C05-AF09-70EC7D43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Výrobky z recyklovaného papíru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82FE5-2A50-4F5B-937C-AC892A8E4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cs-CZ" dirty="0"/>
              <a:t>Lepenkové krabice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dirty="0"/>
              <a:t>Toaletní papír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dirty="0"/>
              <a:t>Výroba nového papíru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dirty="0"/>
              <a:t>Izolačních výplně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dirty="0"/>
              <a:t>Plata na vejce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dirty="0"/>
              <a:t>Návinové ruličky a podobné výrobky 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dirty="0"/>
              <a:t>Výroba umělého sněhu pro filmařské použití. 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cs-CZ" dirty="0"/>
              <a:t>Dále se používá do svařovacích elektrod a může být přidáván do asfaltových směsí</a:t>
            </a:r>
          </a:p>
          <a:p>
            <a:pPr fontAlgn="base"/>
            <a:r>
              <a:rPr lang="cs-CZ" dirty="0"/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A4C783-7143-44D1-890B-DFB85612D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10" y="2015783"/>
            <a:ext cx="4232723" cy="2826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62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EC4B3-1AFE-457B-B3A3-31E02E77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ED881A-E887-40EC-91F6-CB35BB11C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28" y="1892104"/>
            <a:ext cx="4283613" cy="4283613"/>
          </a:xfrm>
        </p:spPr>
      </p:pic>
    </p:spTree>
    <p:extLst>
      <p:ext uri="{BB962C8B-B14F-4D97-AF65-F5344CB8AC3E}">
        <p14:creationId xmlns:p14="http://schemas.microsoft.com/office/powerpoint/2010/main" val="1718229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0B026-6C1F-43A9-AC7D-61F3C53B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CED425-FA25-4926-A6A9-C1A99BD5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01848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9600" dirty="0"/>
              <a:t> PANÁČKOVÁ, Pavla. Jak se vyrábí papír? </a:t>
            </a:r>
            <a:r>
              <a:rPr lang="cs-CZ" sz="9600" i="1" dirty="0"/>
              <a:t>Dřevo je cesta</a:t>
            </a:r>
            <a:r>
              <a:rPr lang="cs-CZ" sz="9600" dirty="0"/>
              <a:t> [online]. Praha: Nadace dřevo pro život, c2020 [cit. 2020-01-09]. Dostupné z: </a:t>
            </a:r>
            <a:r>
              <a:rPr lang="cs-CZ" sz="9600" dirty="0">
                <a:hlinkClick r:id="rId2"/>
              </a:rPr>
              <a:t>https://www.drevojecesta.cz/aktuality/jak-se-vyrabi-papir</a:t>
            </a:r>
            <a:endParaRPr lang="cs-CZ" sz="9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9600" dirty="0"/>
              <a:t> </a:t>
            </a:r>
            <a:r>
              <a:rPr lang="en-US" sz="9600" dirty="0" err="1"/>
              <a:t>Papír</a:t>
            </a:r>
            <a:r>
              <a:rPr lang="en-US" sz="9600" dirty="0"/>
              <a:t>. In: </a:t>
            </a:r>
            <a:r>
              <a:rPr lang="en-US" sz="9600" i="1" dirty="0"/>
              <a:t>Wikipedia: the free encyclopedia</a:t>
            </a:r>
            <a:r>
              <a:rPr lang="en-US" sz="9600" dirty="0"/>
              <a:t> [online]. San Francisco (CA): Wikimedia Foundation, 2001- [cit. 2020-01-09]. </a:t>
            </a:r>
            <a:r>
              <a:rPr lang="en-US" sz="9600" dirty="0" err="1"/>
              <a:t>Dostupné</a:t>
            </a:r>
            <a:r>
              <a:rPr lang="en-US" sz="9600" dirty="0"/>
              <a:t> z: </a:t>
            </a:r>
            <a:r>
              <a:rPr lang="en-US" sz="9600" dirty="0">
                <a:hlinkClick r:id="rId3"/>
              </a:rPr>
              <a:t>https://cs.wikipedia.org/wiki/Pap%C3%ADr</a:t>
            </a:r>
            <a:endParaRPr lang="cs-CZ" sz="9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9600" dirty="0"/>
              <a:t>Jak se recykluje papír. </a:t>
            </a:r>
            <a:r>
              <a:rPr lang="cs-CZ" sz="9600" i="1" dirty="0"/>
              <a:t>Třídění odpadu</a:t>
            </a:r>
            <a:r>
              <a:rPr lang="cs-CZ" sz="9600" dirty="0"/>
              <a:t> [online]. Praha: -, c2020 [cit. 2020-01-09]. Dostupné z: </a:t>
            </a:r>
            <a:r>
              <a:rPr lang="cs-CZ" sz="9600" dirty="0">
                <a:hlinkClick r:id="rId4"/>
              </a:rPr>
              <a:t>https://www.trideniodpadu.cz/jak-se-recykluje-papir</a:t>
            </a:r>
            <a:endParaRPr lang="cs-CZ" sz="9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9600" dirty="0"/>
              <a:t>Recyklace a využití papíru. </a:t>
            </a:r>
            <a:r>
              <a:rPr lang="cs-CZ" sz="9600" i="1" dirty="0"/>
              <a:t>Jaktridit.cz</a:t>
            </a:r>
            <a:r>
              <a:rPr lang="cs-CZ" sz="9600" dirty="0"/>
              <a:t> [online]. Praha: EKO-KOM, c2020 [cit. 2020-01-09]. Dostupné z: </a:t>
            </a:r>
            <a:r>
              <a:rPr lang="cs-CZ" sz="9600" dirty="0">
                <a:hlinkClick r:id="rId5"/>
              </a:rPr>
              <a:t>https://www.jaktridit.cz/cz/co-se-deje-s-odpadem/recyklace-a-vyuziti-papiru</a:t>
            </a:r>
            <a:endParaRPr lang="cs-CZ" sz="9600" dirty="0"/>
          </a:p>
          <a:p>
            <a:r>
              <a:rPr lang="cs-CZ" sz="9600" dirty="0"/>
              <a:t>Dělení papírů. </a:t>
            </a:r>
            <a:r>
              <a:rPr lang="cs-CZ" sz="9600" i="1" dirty="0"/>
              <a:t>ELUC</a:t>
            </a:r>
            <a:r>
              <a:rPr lang="cs-CZ" sz="9600" dirty="0"/>
              <a:t> [online]. Praha: -, c2020 [cit. 2020-01-09]. Dostupné z: </a:t>
            </a:r>
            <a:r>
              <a:rPr lang="cs-CZ" sz="9600" dirty="0">
                <a:hlinkClick r:id="rId6"/>
              </a:rPr>
              <a:t>https://eluc.kr-olomoucky.cz/verejne/lekce/1775</a:t>
            </a:r>
            <a:endParaRPr lang="cs-CZ" sz="9600" dirty="0"/>
          </a:p>
          <a:p>
            <a:endParaRPr lang="cs-CZ" sz="8000" dirty="0"/>
          </a:p>
          <a:p>
            <a:br>
              <a:rPr lang="cs-CZ" u="sng" dirty="0"/>
            </a:br>
            <a:endParaRPr lang="cs-CZ" sz="5000" dirty="0"/>
          </a:p>
          <a:p>
            <a:br>
              <a:rPr lang="cs-CZ" u="sng" dirty="0"/>
            </a:br>
            <a:endParaRPr lang="cs-CZ" dirty="0"/>
          </a:p>
          <a:p>
            <a:br>
              <a:rPr lang="cs-CZ" u="sng" dirty="0"/>
            </a:br>
            <a:endParaRPr lang="en-US" dirty="0"/>
          </a:p>
          <a:p>
            <a:br>
              <a:rPr lang="en-US" u="sng" dirty="0"/>
            </a:br>
            <a:endParaRPr lang="cs-CZ" dirty="0"/>
          </a:p>
          <a:p>
            <a:br>
              <a:rPr lang="cs-CZ" u="sng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73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384EED8-ACAB-4C07-944B-37B0B6E51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33" y="874105"/>
            <a:ext cx="4398752" cy="172651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FEC228-764F-4063-A066-1969267B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papír?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562D4-3045-44A5-ADE0-225520B2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Pojmenování papíru pochází ze staroegyptského slova Papyrus.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Tenký, hladký materiál.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Vyrábí se pomocí zhutnění vlákna. Tyto vlákna bývají nejčastěji přírodního původu a jsou založena na celulóze.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Nejčastější materiál je buničina, která se vyrábí obvykle ze smrkového dřeva. Lze ji vyrobit i ze sekundárních vláken (sběrový papír), také lze použít bavlnu, konopí nebo třeba vlákna Bource morušového.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Byl vynalezen v Číně ve 3.tis. př. n. l., vyráběl se z konopí.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Papír, jaký známe dnes, byl vynalezen opět v Číně asi roku 105 n. l.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28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65ECC-43EA-4E7F-ACBD-01C69D78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/>
          <a:lstStyle/>
          <a:p>
            <a:r>
              <a:rPr lang="cs-CZ" dirty="0"/>
              <a:t>Výroba papíru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826E2-A94A-4771-BC12-73A01885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2276583"/>
            <a:ext cx="11127544" cy="429481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dirty="0"/>
              <a:t>Výroba vlákniny (dřevo z jehličnatých nebo listnatých stromů + příměs z tříděného sběrového papíru)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Získaná vláknina se pomocí mletím, plněním, klížením a barvením zpracovává do podoby papíroviny. (Papírovina je z 99 % voda a 1 % vláknina, plnidla, klížidla a barviva).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Papírovina se rozlévá na ubíhající kovové síto papírenských strojů.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Z papíroviny se natřásáním odstraňuje voda a celulózová vlákna se vzájemně propojují (plstnatí).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Další voda se odčerpává pomocí vývěv.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Vzniklý vlhký papírový pás dále prochází ždímacím lisem a soustavou sušících válců.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Následuje již jen ochlazení, hlazení a případná povrchová úprava. Takto vyrobený papír se navíjí do kotoučů, nebo následně rozřezává na archy.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28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924AF-976B-4D7A-ACB8-15436138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DE63CBE-3544-489D-8301-05533E72F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36" y="1016390"/>
            <a:ext cx="10321327" cy="4825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256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80C18-4666-4F20-92B7-54DF0EB1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Energetická náročnost výroby papíru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6BDF3-0747-492F-9A1E-24A105079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1161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Výroba založena na využívání obnovitelných zdrojů a druhotných surovin. (Dřevo, sběrový papír)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Papírenský průmysl má výrazný pokles spotřeby nové a čisté vody. Ta nyní převážně probíhá v rámci uzavřených cyklů používané vody. Odpadní voda je důkladně čištěna.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Spotřebovaná energie, která celou výrobu zajišťuje, z velké části pochází z obnovitelných a nízkouhlíkových zdrojů a z odpadního tepla z vlastní výroby.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Více než polovina energie použité na výrobu papíru v celé Evropě pochází z obnovitelných zdrojů.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Využívá odpadní materiál z výroby celulózy jako palivo. (Spalování biomasy produkuje mnohem méně skleníkových plynů, než fosilní paliva).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Na výrobu 200 kg papíru je průměrně spotřebováno 500 kWh. Pro bližší představu, 1 kWh spotřebuje 100W žárovka za 10 hodin svícení.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31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637843-318D-451F-95B4-73597D26B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9" b="13593"/>
          <a:stretch/>
        </p:blipFill>
        <p:spPr>
          <a:xfrm>
            <a:off x="6126480" y="1896025"/>
            <a:ext cx="2117188" cy="161749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153E3D-E9B5-4963-AAC4-A96FA9B0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papíru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64F5EC-FF6D-4F1E-889C-FBB090DA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 Základní na skupiny: 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Papír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Karton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Lepenky </a:t>
            </a:r>
          </a:p>
          <a:p>
            <a:pPr marL="292608" lvl="1" indent="0">
              <a:buNone/>
            </a:pP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Dělení dle plošné hmotnosti: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/>
              <a:t>papír (do 150 g/m²)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/>
              <a:t>karton (od 160 g/m² do 350 g/m²)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/>
              <a:t>lepenka (nad 350 g/m²)</a:t>
            </a:r>
          </a:p>
          <a:p>
            <a:pPr lvl="1"/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D16996-68EB-4CE9-9D4C-5E9B81268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513519"/>
            <a:ext cx="4816941" cy="28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7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4B43DFE-3C04-4BC7-A7BB-6969B10A8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82" y="4853352"/>
            <a:ext cx="3412362" cy="14417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76ABD2D-8BE9-49EA-A0F9-B1727287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papíru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32A73-4CC9-49C2-8D25-6B5F53669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cs-CZ" b="1" dirty="0"/>
              <a:t>Dělení dle způsobu výroby: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ruční papír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strojní výroba</a:t>
            </a:r>
          </a:p>
          <a:p>
            <a:pPr marL="365760" indent="-457200">
              <a:buFont typeface="+mj-lt"/>
              <a:buAutoNum type="arabicPeriod" startAt="4"/>
            </a:pPr>
            <a:r>
              <a:rPr lang="cs-CZ" b="1" dirty="0"/>
              <a:t>Dělení dle finálního zpracování: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archové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Kotoučové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cs-CZ" b="1" dirty="0"/>
              <a:t>Dělení dle materiálového složení: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bezdřevé (max. 5 % dřevitých vláken)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středně jemné (max. 50 % dřevitých vláken)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dřevité (min. 50 % dřevitých vláken)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bělené a nebělené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opticky bělené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plněné a neplněné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b="1" dirty="0"/>
          </a:p>
          <a:p>
            <a:pPr marL="457200" indent="-457200">
              <a:buFont typeface="+mj-lt"/>
              <a:buAutoNum type="arabicPeriod" startAt="5"/>
            </a:pPr>
            <a:endParaRPr lang="cs-CZ" b="1" dirty="0"/>
          </a:p>
          <a:p>
            <a:pPr marL="251460" indent="-342900">
              <a:buFont typeface="+mj-lt"/>
              <a:buAutoNum type="arabicPeriod" startAt="4"/>
            </a:pPr>
            <a:endParaRPr lang="cs-CZ" b="1" dirty="0"/>
          </a:p>
          <a:p>
            <a:pPr marL="365760" indent="-457200">
              <a:buFont typeface="+mj-lt"/>
              <a:buAutoNum type="arabicPeriod" startAt="4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+mj-lt"/>
              <a:buAutoNum type="arabicPeriod" startAt="3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02C9F1-3A33-44AB-85BC-351B14C80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40" y="1845733"/>
            <a:ext cx="5788194" cy="21414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2FF2630-909C-48D2-B39E-1FDD82A76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44" y="4554100"/>
            <a:ext cx="3473267" cy="17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A8582-3E7C-4536-BF6D-394E6CD8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papíru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D4AC2-4741-4F1E-BD2B-01A5D1A99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b="1" dirty="0"/>
              <a:t>Dělení dle typu povrchu: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nehlazené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hlazené (jednostranně nebo oboustranně)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vysoce hlazené (super </a:t>
            </a:r>
            <a:r>
              <a:rPr lang="cs-CZ" dirty="0" err="1"/>
              <a:t>calander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povrchově zušlechtěné</a:t>
            </a:r>
          </a:p>
          <a:p>
            <a:pPr marL="365760" indent="-457200">
              <a:buFont typeface="+mj-lt"/>
              <a:buAutoNum type="arabicPeriod" startAt="7"/>
            </a:pPr>
            <a:r>
              <a:rPr lang="cs-CZ" b="1" dirty="0"/>
              <a:t>Dělení dle použití: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Balicí (kartony, vyslovované papíry, hedvábný papír,…)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Grafické (papíry pro knihtisk, noviny, katalogy, 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Technické (cigaretový papír, nábojnicový,…)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pro další papírenské zpracování (vlnité lepenky, kelímkové kartony, 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speciální</a:t>
            </a:r>
          </a:p>
          <a:p>
            <a:pPr marL="658368" lvl="1" indent="-4572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65760" indent="-457200">
              <a:buFont typeface="+mj-lt"/>
              <a:buAutoNum type="arabicPeriod" startAt="7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b="1" dirty="0"/>
          </a:p>
          <a:p>
            <a:pPr marL="457200" indent="-457200">
              <a:buFont typeface="+mj-lt"/>
              <a:buAutoNum type="arabicPeriod" startAt="6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A734D6-A8C5-4C8E-A4B3-D97ADA9C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44" y="643299"/>
            <a:ext cx="4595136" cy="24309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0BF4BC4-1217-48D6-91B0-12CF20C50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81" y="3404864"/>
            <a:ext cx="2430976" cy="24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9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B4294-79CF-4783-A888-B06DFB0E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59B67-FFA8-498D-99DD-C2ED0DDA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090117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49kg vytřídí průměrná česká domácnost za jeden rok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Třídí se do modrých kontejnerů. (Noviny, časopisy, krabice, cokoliv z lepenky nebo knihy, papírové obálky i kancelářský papír)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Netřídí se mastný papír, nasáklý vodou nebo jinak znečištěný, dětské pleny ani jiné hygienické potřeby.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Papír z modrých kontejnerů je svážen na </a:t>
            </a:r>
            <a:r>
              <a:rPr lang="cs-CZ" dirty="0" err="1"/>
              <a:t>dotřiďovací</a:t>
            </a:r>
            <a:r>
              <a:rPr lang="cs-CZ" dirty="0"/>
              <a:t> linku, kde se dotřídí podle druhů papíru a slisuje se do velkých balíků.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Před samotným zpracováním je nutné papír ručně dotřídit podle požadavků odběratelů na jednotlivé druhy (noviny, časopisy, karton-lepenka a ostatní papír) a také odstranit nežádoucí příměsi (špatně vytříděné odpadky). Takto dotříděný papír se pak odváží slisovaný v balících k recyklaci do papíren a dalších zařízení.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0495A4-A329-4B39-9D02-F961AB47C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18073" r="12814" b="17886"/>
          <a:stretch/>
        </p:blipFill>
        <p:spPr>
          <a:xfrm>
            <a:off x="8609428" y="581132"/>
            <a:ext cx="2897944" cy="2039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F6015D2-9657-4EB7-9D63-5AA1A0AB6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28" y="3172051"/>
            <a:ext cx="2873729" cy="2975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8221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Retrospektiva</Template>
  <TotalTime>168</TotalTime>
  <Words>1316</Words>
  <Application>Microsoft Office PowerPoint</Application>
  <PresentationFormat>Širokoúhlá obrazovka</PresentationFormat>
  <Paragraphs>116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Retrospektiva</vt:lpstr>
      <vt:lpstr>PAPÍR</vt:lpstr>
      <vt:lpstr>Co je to papír? </vt:lpstr>
      <vt:lpstr>Výroba papíru </vt:lpstr>
      <vt:lpstr>Prezentace aplikace PowerPoint</vt:lpstr>
      <vt:lpstr>Energetická náročnost výroby papíru</vt:lpstr>
      <vt:lpstr>Dělení papíru</vt:lpstr>
      <vt:lpstr>Dělení papíru</vt:lpstr>
      <vt:lpstr>Dělení papíru</vt:lpstr>
      <vt:lpstr>Třídění</vt:lpstr>
      <vt:lpstr>Recyklace – obecné informace</vt:lpstr>
      <vt:lpstr>Jak probíhá recyklace</vt:lpstr>
      <vt:lpstr>Jak probíhá recyklace</vt:lpstr>
      <vt:lpstr> Výrobky z recyklovaného papíru</vt:lpstr>
      <vt:lpstr>Děkuji za pozornost!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PAPÍR</dc:title>
  <dc:creator>Ája</dc:creator>
  <cp:lastModifiedBy>Ája</cp:lastModifiedBy>
  <cp:revision>20</cp:revision>
  <dcterms:created xsi:type="dcterms:W3CDTF">2020-01-09T13:29:43Z</dcterms:created>
  <dcterms:modified xsi:type="dcterms:W3CDTF">2020-01-09T16:20:36Z</dcterms:modified>
</cp:coreProperties>
</file>