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2375-AF3A-46EA-938F-E4FE3690D9C4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8DA17-6CBA-4C1D-9B50-404CF59E56B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4A8326-6D5C-4B3F-BB6C-2C63450C5C9B}" type="datetimeFigureOut">
              <a:rPr lang="cs-CZ" smtClean="0"/>
              <a:pPr/>
              <a:t>07.04.2020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D0ABB0-6804-4510-880D-86288085842C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Miříkovité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4338" name="Picture 2" descr="http://botany.cz/foto2/seselannher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00438"/>
            <a:ext cx="3617369" cy="270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/>
              <a:t>Kořenová zelenina (mrkev, bulva celeru..)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/>
              <a:t>Naťová zelenina (listy petržele..)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/>
              <a:t>Koření (kmín, anýz, koriandr..)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/>
              <a:t>Léčivky (anýz, petržel..)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/>
              <a:t>Okrasa (máčka, bolševník)</a:t>
            </a:r>
          </a:p>
        </p:txBody>
      </p:sp>
      <p:sp>
        <p:nvSpPr>
          <p:cNvPr id="1026" name="AutoShape 2" descr="data:image/jpeg;base64,/9j/4AAQSkZJRgABAQAAAQABAAD/2wCEAAkGBxQTEhUUExMWFhUWGBgaGBgYGBgaGhoeGBgXGBweHhocHyggGBslHBwXITEhJSkuLi4uGB8zODMsNygtLiwBCgoKDg0OGxAQGy8kICQsLCwsNCwsLDQ0LCwsLCwsLCwsLCwsLCwsLCwsLCwsLCwsLCwsLCwsLCwsLCwsLCwsLP/AABEIAKgBKwMBIgACEQEDEQH/xAAcAAACAwEBAQEAAAAAAAAAAAAFBgMEBwACAQj/xABAEAABAgQEAgcHAQYGAwEBAAABAhEAAwQhBRIxQVFhBhMicYGRoTJCUrHB0fBiFCNyguHxBxUWM0OSorLC0jT/xAAaAQACAwEBAAAAAAAAAAAAAAACAwABBAUG/8QALBEAAgICAQMDAwQDAQEAAAAAAQIAAxEhMQQSQRMiURRhoTJCcZEjgbHBFf/aAAwDAQACEQMRAD8AW5+OpkTzlCgkpS6T7qiy7MGBBtZ/SIKfER1y1pRNmZ3YNZLknsqPs8AwGsVqevmpZKES3Z7lOYgmzuzmJqfEKlSklYAQ92KbgXO8csg/H5giSBU0spMqchSksoJZKSz3ZehIY2P1iSjplBb5Ck69pSDe26bgaBn0DCKypU5a1p/aAi/YzD2rsxI9lQF9GLbRwwSeWHX5s2gQUqdu4v3wJ+5H5hiGAFpUpSSiWSdULKFHvKQ/PXveLi6+YZAzVA7S1C5UqyAhhdWjqJ8uELM3AUyz++nrcXMtLrmeSSQjvME5CUGmloEtSEKMwh5ZWoAqAuoJJS+V7CFlMjOfxCUE5kc6cj3qjyCR83ijUVkof80w9xH0Ee1YQU3TSqXzJB88ygR4iPBmTk2EmWjvmyU/JUWE+P8AyDKJqT7omq8/rHhU5fwkd6jF5appDrnyUccvWTW/6pZ/GKFXPQARmqJh4hCZafUqVDlT7CSeFLVupu4mIqWatyLqG2unfEBqWDJdHNQUo+ZtFdXWEuJmY8lMYctWpYMIy1uTF6lqCnQwsqnTElyD4/eLCMVgH6cnidfperRVAbUbv8xJU76s58GiWXWHMFA3ELNJVrXZCCo8hBeTgdYtmQlL8VD7xlajHJxOol6kZG4Qn1rk7O0VjUpGpiGf0MrydUHlnAilU9C69P8AxFX8K0q9HeItFZ/eILdYV4Qy7MxVA96IBiyYXaujmyS02WtB/Ukj56xAmoO0aB0a4iP/AKW9jEbUV6TFhM9J4Qu0NPNmEBCQTwzJfyJi3PkVMo9uUpPeCB5wpumHgzWnVgjYP9Q4lQiRGWKOGyusIHWy0qJAAJO5bXyg3hWGBS0oW/adspFm4uNIyvX2zWtikZlew0Dx4XUN7sNX+mUFLomKDcQD9op1HRid7q5axwKSk+bm8KAHmQXVwRhFTLMwdcklDsWLGNAnYJSBAT1KC5uVdq2oLnbTSM8qQadQTNlFJ2fQ9xGvhFiR0gdT5uTE7Qe14EVZSbSGDYEeE4RKYJljKNgnQbWETIo1JsO03gbQsyMcTtmH8wI+UX6LpAQfa8+cK7x+6LNFuNfmdNq1S5t5agmxunjz0ideJ5VjKwS5I8b/AFgp/naFlJUkW4R8n0FJUBljK+9wfNMEFBOFaKZyu7EMWOkXSYrmZkrPZGWxtxJ/OED1dIVJT2SXIu5Kh/1LjWCuK/4flKSqRNCmOiyPmkfSAX+RrlKAqELSnR0sR53HnDGTt2Y6n0GXCy3I6UOGVKHejsHy9k+UQzK0zT+7nEH4JoCXu9ljs+eURfk0VIAPaU/FR+jR4mYTSK1VMHdMVAqy53CKD9oMErxSZJUUzOyczlJsdLW103jldLpjlipuUE/8rpVIEpa1qCSQgqUMyBeySE2SfhLjgBrHuVgFMAAJy/NP/wCYYDXAOfIiQaWZmyIBJmB81hqxOZWvZ7QbYAWirTGXlC1TSSQQSp1C+3ZvoX8Y+SpzFzZJzDMSSQkpy34XILam0ejOkoS0ogqUs5TMDBOjqYAkWy/OOng8Tx0syEyJKgtc0rLPlKC+nvAksDzDx8X0gXMUlAmiVKzCyBkSxNyQDfm7wErFqSEnskqKnIuLZd+N38RFf9pm/pHgIv0c7MgjLPxeWpIZKMzM+RKXfiRduRgliNXJCJHViYlGQ5SFBJBzqCh7Lc2f3ucK2IyFycgVOQSpAUQGdLgEBQIsSCCO+KS8SWwDuA5Hiz2DasPKJ6GeIQbRjgJEmanKCw1AMtLA8XlHXmREQ6P2OVlfwdoeKbKHkYXKScpakpCAVHRjlPnBr9omSi0yYAR7q8q1eBBdI5kiFNW68GBueRQzEXCAeOUknxSQ7d4iJMsL9gqSr4XUx/hffkfXSCkvHszBaCz2Pthv/YecXFIlTtAhXiQr6K+cKNrKfcJIrKnLBa/8yf6R865/aQg+BH0g9iuGpEs9tSVj2C7n+EuASO+/OFRXXhYQ6iolgG1vbURprIcZBhgS6oJOgb+a3rFGbRknQAQ94T0QdAM6aomz5crB9tCTBCq/w6TrKnKHJaQR5hj6Qv6hFOMzanR2HBIgXo5MSgNpyt3w20dakqJ5hiN2F/pCvV4FOkK7aC3xJunz28WiaknsDGC05OZ36qtDEb/29JU76kNBmnmpJJfUhhwt/fzjPpM++v47wQlYgQQHu+vBoSDgw3qJEb5s9KnFlC9jcFuW8U6/onRzWK6eW6rukZC3ehuUL+HYgXL6f0gnPxt5hOwQkD5/ndFrYQTg4ibOnOpGroHRpZgtL2sst6xck9GlSx+5nqA+FYC0+VorUmPZpoB0Slh3kufkPKCuH4wFr1Zybch/T5xZctyYOLEGotdIeipUgKTTgTRqZWh8PXSAmGqVJJF3DgghlDbSNJTiwWVcArLrzaJp9HJmjLMCSdn18DqIvvJ1CW5kHuETKfF31tdzb85wXpcVBBBLHUd8EKnozJWlgkhtC5fz38YX6vo1PlkmWQscND62PnC+0iaBdRYMcQtV1SJiQFhKgwNwCOG/5eIpQlJAASgcgkfaFSbNWiyrHcbjkRxj7LxE8YmTGCgY1G2pw6RMN5aHJF0jKe9wxioOjcnZUxPLMD8w/rAM4wQqxt+f1iY4+beP584mTBFTr+kwgej7NknnxT9jEicKnpumag33cfeA0zHiSOX5+d8X6bpFa8TtHmQ+r8y6urqUhjLJD3KWNh3QTk9JNErTrqFD6mBkrH0AAHewPfFhGLoUQkm5B10a8QZGwcRLoG/Us9V+BU9Q5lHq1m43S/dw7oCDopPcjMhxtd4baNMpQ1G3I+kXUUy0nMJjgaApBPmzwxV7hv8AESeoev2g/wBzPJ2DqQrJMUEq4F/wiLiMDS3/APQP+p+8GOmUwqWhRkKWoJIJGYNfTs68YXP21v8Ag/8AeAZe04E112NYgJ0f9TNKbEMpQkqVkSoqWBcqL8+QGvGCeJ4vKMkS5NKesZ+umKKl3ALhiwJHgOEBZFEtyrq3ykKIUCxD6dxg9jU1c2WjKlQSkAJUodopLBid2I34mO8xUETxWYsy53YUDdyFDiCHSfMH0EQpWIYp2FZmQClCbXIcq8QbNpeKtR0emIBOoa3Pl3xYtQ+ZMwaHJfUDiYi6oA+19xFhNLO6v2F5M2uUs7EWLX1j7KwuftImEfwKv6QzIHmXC9FQGSUTJoAunq30UVAq1Got4EiBVWoLUVrmupXFJ+kHsTwqaJCULlrBT+8SAkm8xKcyWFmDDndTwrzklJZSSDwUCPnAIQTnMglqWiYi4UG8R9IvSMQXuAeYIivS0iwlCusShKiQf0nYKGozauzR5mZSAVpHegh7W0djFMobkSQqiuJIdRLaBQdt4mnYgpa0k2AuBsO7hC4pB9xTjgLHyixQTS5CiX5wl6QBkR9BHeMzS8NxApCdC/1AP1huoMRzC7fgjJaGtI52aDmF4qQRewv+egjl21kHU9JUAV3NPUpOV3udoGVPR6TNclASTumx9LecLlNjjqYmw/DByTjQbWE5+YXpMv6TBOIdFlpBMtQUzsGZR5cD6QtTZ5QppiSlXBQIMajTVqFDWOqaSVN7K0JWOCgD84IEHmWt7r+oTMpVUAbR6XP5wexvoGhSnp5hlHdJBUnwu6YWq3oxXyn7CZqRoUHb+E3hgpVuGh/Ur5EllTCC41ieVVKTcG7EeYgAtc5NlIKSNi4PrEScUU7ENF/Tt4hmxTGyhxApIzaA3P5rE1NjqlFZUXzLGXkNPICFSbiOQgK0IcHY/hceEWqarDAgwJpIGxKyrHRmlyekQQlO7ny4n84wTw/FkTXNhGVLnkvfa0X6KvUCkE2tC8kRbdMrZ1NExnAEVCXUNrKFlee/dGf4t0RqpTmUROSNhZflofA+EO2H9Ik5EpJskbwaRlmpKkm8ORlPEzCy6jniYTMrVgspBBGoIII8DHwV54RseKYVJnsJ0pJUNCRcdxher+gkh3QVp7i4/wDIGCLV/E1p1YbmIlPUZiA4HMloIqopuvVkjillD0gjV9BCPYnBj8Sb+hivS9GKyUcyFIccFn5ENFHsPBjvWBg2YFDUKA5gj5x7lVdw5cAEeDGL9ThtZMbrAojYJUAPIGIUdG1ukLSb/qB9H1gfbIXGJNRYksmyrJBUe5If5sO8iGel6Q8FnQAvu7l/IiA5wZEr90lSVBRBWS59k9lOzga669wghLwxmyrli2nV+W/KFtgfpiWKvsiGv9QJWkBwSDd2sGI172iVFalQdGQJOllbW2LQGq8PmolEmVKmpBdWVDkahwkNYD6wIGKZbBSEge7kNvWLy0QKVOe2J9BU3YKk5i+ilk2c7ABgHPhBIYiEkpUsAjUBExx6xSXKlzl50HOGcBfZWkj3czb6h3f0gfMmlJUkJBDkkZiWLFJGo0c8LvHSNStPLYjKnHJIspWZ9AUqY3b3id4MUtbT5FrWhBSlmIAZRbQAXLBnHnGbVNapQbNmsAc2zWDEm+8GcHxCnMrJPS/VgqALqClHdgxIZrG1ttxbpFAzuWIx1SpU+Z2p5QWDZpacqRsnMmye6JZUqSj2qhFtHSm7bgpzZhs4eFmXh6Z2abJY6tLdghgcpyj20luOru8QYkEvmK1GakhBRYiwcm3kw0ZmtAt0+fMon5jauqkFTKVKA2VLXMlm+p7Ib0iHEZUqYChFYQLe281PgSoEf9YU01HG3eFCPQqAfhP80AtTrwZUtVGDTE+yqVMs4KSG21FiLAbbQGr8NWRnVKmZt2ST3HS/fBaWh75R5iLclRGks+ClD5Khy3MsuJSqMi57HDNby3i/SYPUrDpRmTsp2HgTDh+3hu1LmEcyVj/ySYvU3SiWmzkcigfRoturfGljauzPuz/qJa6Kpk+3JWBxYt56RLIrhvYxo+H49JNnS3A2A7rW7tIsT+jtHVOcozH4GBHlaMv1AY4dcTs0dSmMBv7mfU1SNjF6VVK2Mdj3QbqCDLntmLJSoFzvZuAvFmn6LrABE++7ot6GKdayMgzcnUbwRLlNi5GrwTpsaZi/E+X56QJndHKlFwETB+ksryU3zijOdByrCkK4KBHz18IzlPiagUbzHWRjmY3OusE04qgiM3lTuBi2KtVrwBBEpunUzQ5hlzAxCVDdw/zgVifRikmMTJAVxQ6T45WeFuVi6h5+kEabHHDE348DpFhyvEUenI4keI9A6eYEnNNQwYMoEM5O4PExVH+HclI7E+ck88pHkwgpMx12+h+kdNxyzAvcbd/9IYOosAxnUD6fecbgw9B5nu1CSP1IIPoqPo6KVA0VLVycj5iC/wDqBmbn6RPN6REJSbXEA1uef+Q8WjiLxw2pRrKV/L2v/WLlFjkyTY5knRiCD6wRl9KiHcAs0T/6gkLS05CVjgQH74D2mWzPjDLmfKbpUlQGZoLUmKomBkqAbYwo12GUau1KqDK/QoZx4FwfMmByqZCf9uqSS4Oihr4GGdpHmJ7Kn41NEWhKtfMetxFDFKFam6pQsT4wmSVTAwlzCSN0rc+A1MTyK8uAuZNYC4cDTk1oE4MJaXXanMISV1GcoKD/APIub5tBEWI4ulClCW5WpLKV8LJysn5lUTUWMIBcOH4knwvB+X1E9JMwJI56iIuBoQrCcguuvtM365TgvoAB4RLJxGYlTg7W9YYMd6JLyGbTLKgHJlliWHwnjyPnCNnUfeMNCZE0Vslg1G+T0qmJSQLE77/1inV4siYsrVTSypWpch7M7C0LplR7COZiwuPMh6es+ICpa6bIbIsoMxJswuk8XdwRxtA2oqSq6xd3cWd+63i0Vwnn9Hj4V7HWO6FAM8PJk1HI+bxLJrADuPxogly+/kweGTFcLyDPKHaCUqXKSXIBYEj3rKBB14vtAtjiTMpUZGbMkn+QsTyPLui3TSnlrSlaSst7TvY/PXziHDFJnzEpOUkg3LImBkkjtCyxtcGOqyELMtTukkEKGVSW9T3jXhCmB4EqelrXLLLC0PoQWfztFmXVLIYLQsHZaR8zYx4pq5WVgoLRulTKHrp6R5l0qFlQH7tRSSm/ZcXa/EOO9oUfvLn2fLYOqmSn9SXSPNNoqqrkI1lzU8wu3m8XKSdMlX6wJ/hU7/yhxBKRiVOsgTED9SkgIf8Akdj32iiccjP+5eIFkYzL2M4fzD7QSk44jfOf4in7RNhRppdSpcuUMvu5+1lPEPYRoFNXSpgIWlK0tfMAXfvhF1lY8GdTpuhLr3GIcmvQVAiU/gk/WCs3F0pSCmnUhQYhSUsPNJgtX9DaeYSqSTJUdkXSe9J02sCIBYlgVbJS6QJqQdUXVYfCb+TwsBGOvzNP0NfnIg44wqdUGbMUVEhgTDRhdeCQ5hAp5ocg2UHcaGCdJVFJ1iX15jqKwuhNPpqsHhFxcpExOVaUqSRcKAIPhCDRYmRDDQ4qG1jDkqZuNWRIcT6ESyHkrVKVwfMjyNx4GFbEMFrZF1IC0fEi48tR5RoP7eTlYhnu4ctyvaL6ZqTDRefO4ALpzMdRiShqjyMexjQHuq8o1DE+jkicHKQlXxJYHx2PjC/UdFES7qch9RYNztYwzvrPKw1uz5igcdRqxj0nGhsgw1o6OUihdJLW9rX8+sTf6MpFJ7OdJ2IU/oYnfR8QjY4id/nB+GPNbXLVLCkTGI1QQPNJ8rFvGGGp6BzQl5cxKzwIynwLkQGqcBnS/bllL72bzFoYprGxK7+7WYEGJTN1GLUjECfePnFqdgiwCoiwZ99dPzmIHGhDw3NbSgXH3l9Kydy0GMOrkJsqWDoPBnJbeAtHhs8/7X7z9LjN4A2PhE8uapKsqk5VDUKSxHgbwp01qOBU6MbZ2BSqiWTSq6ucE5hL1Qptr+yTfSEqj6RTlA5pSlpR7RylQTxdwcvpDamkmrpwaKaEVBJCgVAdltUnYv8AOFLFJdahJTU9cpSg26kBIIcgjskktcba6wyhVdffg/8AZzrbHWzCk4+4lhONy1fp/l+0XKbFkHs9Yz/FmA89BCzIoJqrplTCOSFH6ROmiWNUt3kD5mI/T1zYlhImmYdj8ynlutBXL+KWyw3MpcDxhSrZ9PMmrmSljKpRVlU4KXuRo2pO8D6KdNkHMmZ1Z5K18A7xbmVkif8A70sZj/ySgUK8QRlV5QsVBRjcoDtfuEmlI3y24jtfJ49Ny9IEzMNKf9ubnB4DKod6T/8AJMcKeo+F/Bf2gTSDw00C442IqzJAS5JFm9lixLtfTaLyaFYBUtKMwuUKsoBiQToUj9Nj2hsYYpODpAXNmJKjMQSlRICZZUQAog2UpsxFjlsWOwlUsJAGVaZisyiVEE3Nne5L5r7uY63qgjU8ITB1FXZCmwyuMwHtK5FWoTyDBng5ji1SpgnSl+0tRSwAYq1vs7jiOMC5WCKmFkuknQNYnw8dII/6eqMoQta2S+UJlzCztuwf1aBZ0JzmTEY5mESKzNMlpQggEpnS9pkp86VgahQGdKmOhd7CAHSGSpakiaxKEsCG0F7EDtC7hzuIu4NhFVJJUie36ZiSkKcbkEkeIj3X4YorllUpSgE5ewtLpy6EAkApIOgbQ+CfUHdppMRPWgC6Sc4Ovski1jdo9S63ZXmPqND4QbX0cqVzTklhZIveWEtxVmLJCd3gbN6P1SSUqlO1nCkEFuBdiOcaA6MNmXIjNOouOKbHyNjH1M/x8L+KTElDgs4nKUFL6HMhh3s5buixiWCzpbPKUXLaOH4pWOyoHwPKKPZxmEBmV5dWM2o+XptB3DsUUnePVH0GUtOaZNCeQTmI8XHpE1Z0KnykZpUwTQNmyq8LlzGSz0m1md3pDai4YahahxzZ4Y8OxgEByHMZWirKSUrBSobGxgnS1xFwYyWdOV2J0g6vqaHiuFSKsdtCQvZTMofzAgkciWhOxronOkdtDTJY1KAXS3EDbmA3FoI4ZjmxMM1HiwUIULnTTbEBqcHKzNaSsSdDBKVObQw3Yz0WpqntZermfGixPeNFd+vOEvFej9TTuR+8lj3gNubaQzFdnBjUu8MIUk15teCNNi7d0JUvESPaSRF+nrUnQwpqCPE0DtM0SkxWwvBaWtKh+NGayqwiDuH4q28KyViLemzxCeJ4A95Rb9L2PcdvlABVXNlnKoEEbH8v3w20+Jg2sYszcORUpIUMx24jm+0WFD8RS3tVqwaivR442sFMLxhE5apawMuVJNhuS+uo/N4AYlga5KwC6kEsFAX7jzi3LwQhyiZlUzAlIPHmItfacR1qVOuQeZTx9PUVJT7UuykvuDt52hdNPmO1/CGM4LUD/mQpzfMHv4gxAvDahJ9iWvuTL+oBhvdjiWoAGMyLDcKVqFAHa5PyhwRRJmgJmlK/4kg/N4WZcqYLqkrTzQCoeT/WLEvElIL/AEII7wdIX3EHMp1L6Bhir6Nyn7KlJ0sC6fL7RQXg8+WXllCxuFf1f5iKa8aLG+sXJHSDS8V3A7g+lao2cwRiGBS5jmoTUSeaF5pfkrMB4GPf+gJJSeqnLSrYqyqB7wAPnDNOxxDITZ1XJ5D7lvKL0uXKmhkFphGo/LxoW5uAZnbK+4jEy7EeilTKBzy86BfNLL6fp9r0ilJCToY0KsxObTTMk0cwRoocQfptFeooaWr7ZTlUbZ0HKdHvse8iC9XOjqaK3xsjI+RFahrDK0Snyv5wbl9Ji13eI6zodMCc9PM61PwlgrwayvSFxTgkGxBYg2II1BGxge3McGrfiS4pXJIEu2RSjm1JZRBBAG7X1uXgZOnJz5ikBe6iHU/08oHU5mzZiE5ikgAOXYZXOYtwG/KPFdSrlkdYCM4CgdcwVdwd46QrxrM8LjEIft0sPmGcvqc2UdzGJ6fGJarBJB5BXpmMA0qT/dMT01blsSlSPhIPoXse6IagRLh3/MJSPaQv+YH+0TycVlqISmUokkABIuSYBh2JkTW3KFajuPvD1glQ1ExMvr2l5grIgue0WdRCWAGUEcbqhBpXmWBGeorUSB1eUqUps+U6nYEk+yDoBqz6NAWqxWnC1JWntAkFwDd+OkUZtWpZJK5ktTuSkIY+SQT5xfpJ+Z3m5ieJUl/B+z3g+EL9NRsyE5kUvEqV3ASeWVvlEf8AmBUtIfsg2F7cNdTArEcHnBRKCQ5sFEMe5eh8WiHC1LQoomgpWC/asf7Q70l7SynM1dJg2jM0WhxBix22g1SVJOh84QpNSdbO7wbw2uZIL3LuPJvrHOdZ6VCMQr0j6MS6pDsEzNlceR4xl1fQzqZZSoG232O4jV6fEM6wHAABHlqfzhFLpFRColKOUZkM3jZodTcV9p4i3qzuZ3R14VyPCDlFXlJsXELlTRXjpFSpFjcQ+ypXGVl1Oy6aaRh+OAMCeD+O0H5GKA2teMsp6wK3grTVyk7xgekiaewPuNmJ9GZE4EoAQo7j2T3j7QlYp0YnSe1lLfEm4/O+GGmx4gc4MUWNpVZ9Rd4pLXSV2sv3mcSKhSbGCUit8DDtXdG5E+4GRR3Qw9NIV8S6Kz5JLJ6xPEfbWHdyWCMS9ScHmSUleQRvDjheL5SCDGY9apCmKSOR1ghTYidjpCWqZdrLsRbBgzVTOEwX1O0C6+gV/wAam5F2hcoMcIaC8jGsx1u4HnAMc88zIKHrPt4laZ+0ofsv/CyvTX0irMxgg5S3Nwx+cMsqsST5x7XTy5llJSrvAPziwPEP1sfqWAabFWDnTl/eL0uulTAAsAvxHj9PSIcT6OII/dqyPdtR83EUFYFPQHSoKbRiQfXfxisEcQs1OM5xCVb0VlzQTImBKvhUeyR8xC1MwCeizILcJiPqQYIJrZyCy5a0jc5SB6RPiVHIrZYlKACvdULEHj3QxWGQGGIP+ZBkNkQQnCqh3CCo/pUhXoFGLdGZ8mYFzJU1IG+RQDMeUIWOdE5klTAE6tzA3Sdx6wNpcRmySQFzJZ4BSh5sXEb16RGGUMyP1linFijB/mbZjOJyaunUggdYljL1fM+g3vwhInZpaer97MoqbZ8oCXGvsudtIHyukE2XaZOmGaQDkUtRCQfjBN1fpOm/CJJVY+8JsR15mrpEU57TqMeA46qWoZ7gGGybJpJx6yZTjOq5eUlR4a7xnUmcxeCaMZLb+cZgxXiNv6P1DkHEzSmM9HsLUCQQb7Ha/KGKUalVOFAy5yUlpktSQVoygAEN7QytpwhKSuCFFiK5KFZCQV2J4MX+8egdCfieJhWTVZ3T1WRWjJO4vorTujzWTgkpdgCkFL6EOR8wYFJq3upkhw7OSfxovHGgJYlqlhbHsKIBIHC7hvCFmvfEIASxKlhZDS0qJdspD2Dnno8GupkTQmWEsZSLMojMVdtbEFsznxYQryqsklaQEXFkvb3d773748IqQssVEObA6X5jSBapjwcQvEYhSyxupP8AEp/Sxi3KppBHamnwR9zCfVylouFKI3e5H3HOJKSqUd4U1BIz3S0TuOBHICXLSTKqn/QtBAPqRH1NfJmgS56ARspJ9nmD7vhC2ipU2x74mlnN7j914T6WN5jvprRsCGKvCZktJmSSZ0oXce2kc0jUDiPSKUmtcOkwR6PYt+zzE5XF7glg3c1oY8UlUNXNSUycqwQVrQSkK5FIse+AOP3/ANzo9L1Fvd2EZipS4qpBgzR40CGPlDSjBqZQYSZZH8I+esAsf6HZR1lMFc0O7/wk3B5Qj2MfidYOODFmsAKiwsYoTZAj3KqhodRqN4nSsGHe5ZfYrbEGrp+EW8OmEHtEtE6pUR9W0EX7hgy1BUxkkYIZqc0pYVyNj56RTNNMlliCCIl6O4kZSxw3EP02klz0jMHcWfUd3CMLFgcGHY/Yc+Io4ZjipZvDhJ6RyZiAFOFcQklu+FrEOj8yWSU9tI8x94oSqki3DbSKB7eIL0JdsGNlWKaegJWA5d8ySCODW9YXMQ6LC/VLSv8AiLLHIK37lDyi1S4qRrBqnxJJ4cLwa2mKNT18biCvDpyD7JLbMyvI+1/KTHmXUMWLpPA2PrGjoTKNsoF+G/HvjxW4Xm0ZXJSQoeMESG3iEOowcNEuXiCgQd94J0uOl7xZmYdK0XKyHiklP9I+Suj0tfsTFA82P2hWPAjSykZI1PMzGwVO7Rbl4+6QHG8C63o1MTdKgschfy38IW5tSEqKVBSTzBB8tYJUPiCFrfiahR1MuYAF76veI8XwKWlJUgiWrUL27lNGd0eNmX/yOObxbn/4imWoslSk2DMGPHX7QxK3bXbmZbq2r9ytqGgtwEzwmYlWmVQJB5bgwHqKRKJyZa0BTMpBOXMkF2vftDycQpSekYM1SwkIBUSEHtAA7PwhiNSJ5ExBaYyQUE65QACgnWw9k374YanqjqmS3zkef5lTHegE1J6yQTOSb6jrB3/H3jyhakFaFZVOCLEEEEeB0jQMMxtSGuWgviGESMQQTZE8DsLG5GgVxHy2g06ru9rwGoag9w4iPQyZiw6BmbYa+W/hHrreNoipxNp5mRYUhaSxBtpuOI5xplHNkTUJmLQgqULkpSS4twhVmAdzSbj2hgMz87CPqjYR9074+BTXj0E8RJxILMLngPzviSXKtsT6f1iOmqFJCgNVjKTuz3AOwO/Fm4wQElkgcIU7ds09PX3mfJVOVoWwLIZROu4Dk/msUaYArY+D/KLcyrUlJSCwOsUQSpbjWKXJzmDYpUxt6NmWo9XNv8CzqP0q5R86T9GTTgTpYIllWVQ+BRDhuKTtASW6TmGu/CNJwLEEVEgSVAqQfiDtsz7tGSxjW3dnXmPqpfuGBM+kzHEXqSblLiGnF/8AD9CJJXTrmKWkOymYtrs4MI8tZBY2MCe2we2depynMaJ2NIWAJssLyhhsf+wvHjBqwoU3EvC6svFyknv3iFNUAupoDBmzialhFTlAc3P5rDEmYFC0ZdQYwQwOw8rwz4Zi7nWMRyuvEN6u/fmUOm3QsTs0+QGnaqSNJn2Vz3jNEdYgkXBFiDt3g6R+gaWeFi+sLvTDokmoGdDJnDfZXJX3jXVfgYbYmUDtbB1Mrk1qh7Q8ouyatKt4gm0ikqKFpKVJLEHYxDNotxBkIftNoZgPmGqRQCgYcMOxoaE3EZiirXLN7iCNDjKSblieMJs6duRC9VG0dTXabEwQBrEWK4NLnh02XsofUbiESgxQpNzDZhGL3AdgdYzbGmi7KSp7qzFirSuSvq5oyqGnA8wdxHCeRoYf8WwuVVyilVle4oM6Ty+28ZjiuG1NKoiYglINlj2T9jyMH6QPBjKupD6bmHaXFyku8MNDjAYX0HrGcyqwHWLkqrI0MCVZYx6leakoS5qWIFw54QErMGmyryjmHwnVuR+8BcMxxj2i3HuhqoMYC9VWN9b90TTczH221H27EGUGLgnKrssWL684uT0yajsrQlQ2caeOoMXq/ApdQnPZKtlA3/rCjUJm0sxl3Gytj9jyimVl/iFWa7uNNJsS6DJPalKbik38j94WelOBS5YQlD5m7b+G23CHTDsdc3PnFyrTIqk/vAAdiGdPjDEtxwZZ9RDhxkTGZ2GDhHilw+YFNLU/I2flw84d8a6PLk9r2kH3gPmNoqYZh4KgTYbmNA6o43uH9PW3uXX8QDT4koHLMDEcbQdw7EGIIMRdKZKFzSUjVn7/AMaASFqQbORAsiWDI0Y9HIGH3NPT1dUlppCw1iQy0niFDfwvFeVhE9AypJKRoWZx3QsYdiJBBBhnkdJTlGkZSSNGA1TKf8Z1MNJufKPSRxjm3jzn4x6WeIk1EjNMH5pBqYi0UMHlOoq4D5wSqEukxkub3gTrdJXirugeqMeqGUQXO8eFS+0A5gj1VoYzALiKCF334kypcMvRerCWTsIXZa3EWMPnFCwRGGxe5SJ1qQFIM2TDKoLDHT8/HjNf8Q8BMmb1qB2F3tsdx9YaMExCwL8Hhgq5aamSUKSCCN9fKMlVvYY2yvz4MxGnLiPqgQXFomqqFcicqUsMQbcxsQeETrlWjczAH7GUqZE809YDY2MF6asKGF3f0/PlC/NksX3jqetILKv84W1QYZEar+DNJw/FvZv/AE4fndDPSVgWwLFtDGTUlTdwYa8FxK2t7f1jC6lOIx0VxGLpL0bTUJzBhMT7KuI4HiPlCpQpZRlrSykllAjSH7D69KgxMU8cwETe2ggTALHY8j99os+5dTPXZ2Hssi1jXRiXPS8lISsDTZTegP8AaM0xHDlIJcEcRoRGpUdapCjLmApULEH8uIt12FyaodoMrZY1/qIOnqihwY2ykEb4mO0OIqlllOUw1YbiNnQXEQ9JOhc2SSUjOgXdO3eNRCvJmrlKsWjayJeMrzM9dr0nDbWaxRY9YB2Nh4NB+RiyJiSlTKDM3HjGR0eNA2WGPEfaDFFiQPsL8DYxgel0mspXZsRrxPodJmgqkqyK4ap8tR4QszOjs+STnHZ+JPaHjuBBWjx5SVX0g9SY2le/nA+swGDIFdD8iJU2gmJTnyuj4k3Hi2njH2kriki9oeqrDFFBmUrAkF0e6riOAMJVVJQoHI0uYlwpBJCXGwd8p5GCHuEJbQ8ZqDpI4Sl7CGuWZU+VkWAXF/DcbxjKZxSti6VJ1BsQYN4fjSks5/tBYZDuIt6cOMroxor+heUnq51uCg/qIHzMBqEOQpKu4m/nBzC+lksgJnEEF/zvgnNnIDFJdCtD9DzgWVSMxa9Reh7W3FGV0nRJPVVgABDEK3B/NYF1FCXKqeYmZLJ7LLTmANwCCR5iHXFMKk1KMs2WFA6PqOYOoPdGWdJeg06mJXKebKFz8Se8bjmPSG1V1sME4MoXsrdwEILw2YXzZE/xLQPrEacCmKIyZF8kTEE/9Xc+AhUpaxixtBujnDUhxBvWa5src2DIMJEpQhUspIUdXDENpY6RTfmYY6KbKnIyTiS1kqJdae5RuR+klu6OPRFRumalQ2OVvTNaEAgwvV7dPqY7oOZiNEdHR6ITw8eehNIjIpcwBt3D8oixbICrI+V7PHyOjkEk3HM9JSoFIx8Rcbt+P0gntHR0a7fEzUAEt/MhC8quRi8kbx0dCrOAZrq5hjDK0gjh9+MaHgVWLR8jo5t2mm0DuTcodO8C66X1iA65YzBtSN0/Ud3OEOhIWmOjoapyh+0Cg51PNRIgdUSI6OhlbGXYAJ7w6aAplWB34Hj3QbMtcoh99FD2T4/SPkdF3AZH3h1nIh7Dca0BhwwvEnAjo6ML+1tS7EDLuesawdM9Liyx7KhtyPEQo09auSvq5gyqH5Y7jnHR0E6giI6VySUPEZaKuCgx0OsAek/QZE8GZJAStvZsAru+E/OOjoCixlbRk6kBePMy+fIVLWUKBBSSC4I074npjHR0dhjlcyqOcQ5hU24CrpfT+uwhwxfCQJXXU4UWDlLk25bkjhHR0c2zHqYmq8lVDCUcI6SLCeyX8YsYpVy6yakLl9XMZkzQQxVsFhrjZ9Q8dHRRHpsQJb0qV9TgykMHE9apU0KlTZQbNlfuSq9xuGMUMQwCokDMpOZHxouPEaj5c46OhgOG7PEzrc2j8yrJqDxgzh2NKRZ7FnBuk34bd4jo6AdRmbSoYYIjJS4qJjFBdhdD3HMH3h68eMFZVclTCzteOjoX5mJqxkr8QbjXQ2lqrqQUray0WV5MyvEQkVnQOqkqPUrTNSNB7Ku5jZ+4x0dGoXMox4mNdNkShLqFyy01C5av1JKfmILS8WLax8joqypTgzp02ll3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xQTEhUUExMWFhUWGBgaGBgYGBgaGhoeGBgXGBweHhocHyggGBslHBwXITEhJSkuLi4uGB8zODMsNygtLiwBCgoKDg0OGxAQGy8kICQsLCwsNCwsLDQ0LCwsLCwsLCwsLCwsLCwsLCwsLCwsLCwsLCwsLCwsLCwsLCwsLCwsLP/AABEIAKgBKwMBIgACEQEDEQH/xAAcAAACAwEBAQEAAAAAAAAAAAAFBgMEBwACAQj/xABAEAABAgQEAgcHAQYGAwEBAAABAhEAAwQhBRIxQVFhBhMicYGRoTJCUrHB0fBiFCNyguHxBxUWM0OSorLC0jT/xAAaAQACAwEBAAAAAAAAAAAAAAACAwABBAUG/8QALBEAAgICAQMDAwQDAQEAAAAAAQIAAxEhMQQSQRMiURRhoTJCcZEjgbHBFf/aAAwDAQACEQMRAD8AW5+OpkTzlCgkpS6T7qiy7MGBBtZ/SIKfER1y1pRNmZ3YNZLknsqPs8AwGsVqevmpZKES3Z7lOYgmzuzmJqfEKlSklYAQ92KbgXO8csg/H5giSBU0spMqchSksoJZKSz3ZehIY2P1iSjplBb5Ck69pSDe26bgaBn0DCKypU5a1p/aAi/YzD2rsxI9lQF9GLbRwwSeWHX5s2gQUqdu4v3wJ+5H5hiGAFpUpSSiWSdULKFHvKQ/PXveLi6+YZAzVA7S1C5UqyAhhdWjqJ8uELM3AUyz++nrcXMtLrmeSSQjvME5CUGmloEtSEKMwh5ZWoAqAuoJJS+V7CFlMjOfxCUE5kc6cj3qjyCR83ijUVkof80w9xH0Ee1YQU3TSqXzJB88ygR4iPBmTk2EmWjvmyU/JUWE+P8AyDKJqT7omq8/rHhU5fwkd6jF5appDrnyUccvWTW/6pZ/GKFXPQARmqJh4hCZafUqVDlT7CSeFLVupu4mIqWatyLqG2unfEBqWDJdHNQUo+ZtFdXWEuJmY8lMYctWpYMIy1uTF6lqCnQwsqnTElyD4/eLCMVgH6cnidfperRVAbUbv8xJU76s58GiWXWHMFA3ELNJVrXZCCo8hBeTgdYtmQlL8VD7xlajHJxOol6kZG4Qn1rk7O0VjUpGpiGf0MrydUHlnAilU9C69P8AxFX8K0q9HeItFZ/eILdYV4Qy7MxVA96IBiyYXaujmyS02WtB/Ukj56xAmoO0aB0a4iP/AKW9jEbUV6TFhM9J4Qu0NPNmEBCQTwzJfyJi3PkVMo9uUpPeCB5wpumHgzWnVgjYP9Q4lQiRGWKOGyusIHWy0qJAAJO5bXyg3hWGBS0oW/adspFm4uNIyvX2zWtikZlew0Dx4XUN7sNX+mUFLomKDcQD9op1HRid7q5axwKSk+bm8KAHmQXVwRhFTLMwdcklDsWLGNAnYJSBAT1KC5uVdq2oLnbTSM8qQadQTNlFJ2fQ9xGvhFiR0gdT5uTE7Qe14EVZSbSGDYEeE4RKYJljKNgnQbWETIo1JsO03gbQsyMcTtmH8wI+UX6LpAQfa8+cK7x+6LNFuNfmdNq1S5t5agmxunjz0ideJ5VjKwS5I8b/AFgp/naFlJUkW4R8n0FJUBljK+9wfNMEFBOFaKZyu7EMWOkXSYrmZkrPZGWxtxJ/OED1dIVJT2SXIu5Kh/1LjWCuK/4flKSqRNCmOiyPmkfSAX+RrlKAqELSnR0sR53HnDGTt2Y6n0GXCy3I6UOGVKHejsHy9k+UQzK0zT+7nEH4JoCXu9ljs+eURfk0VIAPaU/FR+jR4mYTSK1VMHdMVAqy53CKD9oMErxSZJUUzOyczlJsdLW103jldLpjlipuUE/8rpVIEpa1qCSQgqUMyBeySE2SfhLjgBrHuVgFMAAJy/NP/wCYYDXAOfIiQaWZmyIBJmB81hqxOZWvZ7QbYAWirTGXlC1TSSQQSp1C+3ZvoX8Y+SpzFzZJzDMSSQkpy34XILam0ejOkoS0ogqUs5TMDBOjqYAkWy/OOng8Tx0syEyJKgtc0rLPlKC+nvAksDzDx8X0gXMUlAmiVKzCyBkSxNyQDfm7wErFqSEnskqKnIuLZd+N38RFf9pm/pHgIv0c7MgjLPxeWpIZKMzM+RKXfiRduRgliNXJCJHViYlGQ5SFBJBzqCh7Lc2f3ucK2IyFycgVOQSpAUQGdLgEBQIsSCCO+KS8SWwDuA5Hiz2DasPKJ6GeIQbRjgJEmanKCw1AMtLA8XlHXmREQ6P2OVlfwdoeKbKHkYXKScpakpCAVHRjlPnBr9omSi0yYAR7q8q1eBBdI5kiFNW68GBueRQzEXCAeOUknxSQ7d4iJMsL9gqSr4XUx/hffkfXSCkvHszBaCz2Pthv/YecXFIlTtAhXiQr6K+cKNrKfcJIrKnLBa/8yf6R865/aQg+BH0g9iuGpEs9tSVj2C7n+EuASO+/OFRXXhYQ6iolgG1vbURprIcZBhgS6oJOgb+a3rFGbRknQAQ94T0QdAM6aomz5crB9tCTBCq/w6TrKnKHJaQR5hj6Qv6hFOMzanR2HBIgXo5MSgNpyt3w20dakqJ5hiN2F/pCvV4FOkK7aC3xJunz28WiaknsDGC05OZ36qtDEb/29JU76kNBmnmpJJfUhhwt/fzjPpM++v47wQlYgQQHu+vBoSDgw3qJEb5s9KnFlC9jcFuW8U6/onRzWK6eW6rukZC3ehuUL+HYgXL6f0gnPxt5hOwQkD5/ndFrYQTg4ibOnOpGroHRpZgtL2sst6xck9GlSx+5nqA+FYC0+VorUmPZpoB0Slh3kufkPKCuH4wFr1Zybch/T5xZctyYOLEGotdIeipUgKTTgTRqZWh8PXSAmGqVJJF3DgghlDbSNJTiwWVcArLrzaJp9HJmjLMCSdn18DqIvvJ1CW5kHuETKfF31tdzb85wXpcVBBBLHUd8EKnozJWlgkhtC5fz38YX6vo1PlkmWQscND62PnC+0iaBdRYMcQtV1SJiQFhKgwNwCOG/5eIpQlJAASgcgkfaFSbNWiyrHcbjkRxj7LxE8YmTGCgY1G2pw6RMN5aHJF0jKe9wxioOjcnZUxPLMD8w/rAM4wQqxt+f1iY4+beP584mTBFTr+kwgej7NknnxT9jEicKnpumag33cfeA0zHiSOX5+d8X6bpFa8TtHmQ+r8y6urqUhjLJD3KWNh3QTk9JNErTrqFD6mBkrH0AAHewPfFhGLoUQkm5B10a8QZGwcRLoG/Us9V+BU9Q5lHq1m43S/dw7oCDopPcjMhxtd4baNMpQ1G3I+kXUUy0nMJjgaApBPmzwxV7hv8AESeoev2g/wBzPJ2DqQrJMUEq4F/wiLiMDS3/APQP+p+8GOmUwqWhRkKWoJIJGYNfTs68YXP21v8Ag/8AeAZe04E112NYgJ0f9TNKbEMpQkqVkSoqWBcqL8+QGvGCeJ4vKMkS5NKesZ+umKKl3ALhiwJHgOEBZFEtyrq3ykKIUCxD6dxg9jU1c2WjKlQSkAJUodopLBid2I34mO8xUETxWYsy53YUDdyFDiCHSfMH0EQpWIYp2FZmQClCbXIcq8QbNpeKtR0emIBOoa3Pl3xYtQ+ZMwaHJfUDiYi6oA+19xFhNLO6v2F5M2uUs7EWLX1j7KwuftImEfwKv6QzIHmXC9FQGSUTJoAunq30UVAq1Got4EiBVWoLUVrmupXFJ+kHsTwqaJCULlrBT+8SAkm8xKcyWFmDDndTwrzklJZSSDwUCPnAIQTnMglqWiYi4UG8R9IvSMQXuAeYIivS0iwlCusShKiQf0nYKGozauzR5mZSAVpHegh7W0djFMobkSQqiuJIdRLaBQdt4mnYgpa0k2AuBsO7hC4pB9xTjgLHyixQTS5CiX5wl6QBkR9BHeMzS8NxApCdC/1AP1huoMRzC7fgjJaGtI52aDmF4qQRewv+egjl21kHU9JUAV3NPUpOV3udoGVPR6TNclASTumx9LecLlNjjqYmw/DByTjQbWE5+YXpMv6TBOIdFlpBMtQUzsGZR5cD6QtTZ5QppiSlXBQIMajTVqFDWOqaSVN7K0JWOCgD84IEHmWt7r+oTMpVUAbR6XP5wexvoGhSnp5hlHdJBUnwu6YWq3oxXyn7CZqRoUHb+E3hgpVuGh/Ur5EllTCC41ieVVKTcG7EeYgAtc5NlIKSNi4PrEScUU7ENF/Tt4hmxTGyhxApIzaA3P5rE1NjqlFZUXzLGXkNPICFSbiOQgK0IcHY/hceEWqarDAgwJpIGxKyrHRmlyekQQlO7ny4n84wTw/FkTXNhGVLnkvfa0X6KvUCkE2tC8kRbdMrZ1NExnAEVCXUNrKFlee/dGf4t0RqpTmUROSNhZflofA+EO2H9Ik5EpJskbwaRlmpKkm8ORlPEzCy6jniYTMrVgspBBGoIII8DHwV54RseKYVJnsJ0pJUNCRcdxher+gkh3QVp7i4/wDIGCLV/E1p1YbmIlPUZiA4HMloIqopuvVkjillD0gjV9BCPYnBj8Sb+hivS9GKyUcyFIccFn5ENFHsPBjvWBg2YFDUKA5gj5x7lVdw5cAEeDGL9ThtZMbrAojYJUAPIGIUdG1ukLSb/qB9H1gfbIXGJNRYksmyrJBUe5If5sO8iGel6Q8FnQAvu7l/IiA5wZEr90lSVBRBWS59k9lOzga669wghLwxmyrli2nV+W/KFtgfpiWKvsiGv9QJWkBwSDd2sGI172iVFalQdGQJOllbW2LQGq8PmolEmVKmpBdWVDkahwkNYD6wIGKZbBSEge7kNvWLy0QKVOe2J9BU3YKk5i+ilk2c7ABgHPhBIYiEkpUsAjUBExx6xSXKlzl50HOGcBfZWkj3czb6h3f0gfMmlJUkJBDkkZiWLFJGo0c8LvHSNStPLYjKnHJIspWZ9AUqY3b3id4MUtbT5FrWhBSlmIAZRbQAXLBnHnGbVNapQbNmsAc2zWDEm+8GcHxCnMrJPS/VgqALqClHdgxIZrG1ttxbpFAzuWIx1SpU+Z2p5QWDZpacqRsnMmye6JZUqSj2qhFtHSm7bgpzZhs4eFmXh6Z2abJY6tLdghgcpyj20luOru8QYkEvmK1GakhBRYiwcm3kw0ZmtAt0+fMon5jauqkFTKVKA2VLXMlm+p7Ib0iHEZUqYChFYQLe281PgSoEf9YU01HG3eFCPQqAfhP80AtTrwZUtVGDTE+yqVMs4KSG21FiLAbbQGr8NWRnVKmZt2ST3HS/fBaWh75R5iLclRGks+ClD5Khy3MsuJSqMi57HDNby3i/SYPUrDpRmTsp2HgTDh+3hu1LmEcyVj/ySYvU3SiWmzkcigfRoturfGljauzPuz/qJa6Kpk+3JWBxYt56RLIrhvYxo+H49JNnS3A2A7rW7tIsT+jtHVOcozH4GBHlaMv1AY4dcTs0dSmMBv7mfU1SNjF6VVK2Mdj3QbqCDLntmLJSoFzvZuAvFmn6LrABE++7ot6GKdayMgzcnUbwRLlNi5GrwTpsaZi/E+X56QJndHKlFwETB+ksryU3zijOdByrCkK4KBHz18IzlPiagUbzHWRjmY3OusE04qgiM3lTuBi2KtVrwBBEpunUzQ5hlzAxCVDdw/zgVifRikmMTJAVxQ6T45WeFuVi6h5+kEabHHDE348DpFhyvEUenI4keI9A6eYEnNNQwYMoEM5O4PExVH+HclI7E+ck88pHkwgpMx12+h+kdNxyzAvcbd/9IYOosAxnUD6fecbgw9B5nu1CSP1IIPoqPo6KVA0VLVycj5iC/wDqBmbn6RPN6REJSbXEA1uef+Q8WjiLxw2pRrKV/L2v/WLlFjkyTY5knRiCD6wRl9KiHcAs0T/6gkLS05CVjgQH74D2mWzPjDLmfKbpUlQGZoLUmKomBkqAbYwo12GUau1KqDK/QoZx4FwfMmByqZCf9uqSS4Oihr4GGdpHmJ7Kn41NEWhKtfMetxFDFKFam6pQsT4wmSVTAwlzCSN0rc+A1MTyK8uAuZNYC4cDTk1oE4MJaXXanMISV1GcoKD/APIub5tBEWI4ulClCW5WpLKV8LJysn5lUTUWMIBcOH4knwvB+X1E9JMwJI56iIuBoQrCcguuvtM365TgvoAB4RLJxGYlTg7W9YYMd6JLyGbTLKgHJlliWHwnjyPnCNnUfeMNCZE0Vslg1G+T0qmJSQLE77/1inV4siYsrVTSypWpch7M7C0LplR7COZiwuPMh6es+ICpa6bIbIsoMxJswuk8XdwRxtA2oqSq6xd3cWd+63i0Vwnn9Hj4V7HWO6FAM8PJk1HI+bxLJrADuPxogly+/kweGTFcLyDPKHaCUqXKSXIBYEj3rKBB14vtAtjiTMpUZGbMkn+QsTyPLui3TSnlrSlaSst7TvY/PXziHDFJnzEpOUkg3LImBkkjtCyxtcGOqyELMtTukkEKGVSW9T3jXhCmB4EqelrXLLLC0PoQWfztFmXVLIYLQsHZaR8zYx4pq5WVgoLRulTKHrp6R5l0qFlQH7tRSSm/ZcXa/EOO9oUfvLn2fLYOqmSn9SXSPNNoqqrkI1lzU8wu3m8XKSdMlX6wJ/hU7/yhxBKRiVOsgTED9SkgIf8Akdj32iiccjP+5eIFkYzL2M4fzD7QSk44jfOf4in7RNhRppdSpcuUMvu5+1lPEPYRoFNXSpgIWlK0tfMAXfvhF1lY8GdTpuhLr3GIcmvQVAiU/gk/WCs3F0pSCmnUhQYhSUsPNJgtX9DaeYSqSTJUdkXSe9J02sCIBYlgVbJS6QJqQdUXVYfCb+TwsBGOvzNP0NfnIg44wqdUGbMUVEhgTDRhdeCQ5hAp5ocg2UHcaGCdJVFJ1iX15jqKwuhNPpqsHhFxcpExOVaUqSRcKAIPhCDRYmRDDQ4qG1jDkqZuNWRIcT6ESyHkrVKVwfMjyNx4GFbEMFrZF1IC0fEi48tR5RoP7eTlYhnu4ctyvaL6ZqTDRefO4ALpzMdRiShqjyMexjQHuq8o1DE+jkicHKQlXxJYHx2PjC/UdFES7qch9RYNztYwzvrPKw1uz5igcdRqxj0nGhsgw1o6OUihdJLW9rX8+sTf6MpFJ7OdJ2IU/oYnfR8QjY4id/nB+GPNbXLVLCkTGI1QQPNJ8rFvGGGp6BzQl5cxKzwIynwLkQGqcBnS/bllL72bzFoYprGxK7+7WYEGJTN1GLUjECfePnFqdgiwCoiwZ99dPzmIHGhDw3NbSgXH3l9Kydy0GMOrkJsqWDoPBnJbeAtHhs8/7X7z9LjN4A2PhE8uapKsqk5VDUKSxHgbwp01qOBU6MbZ2BSqiWTSq6ucE5hL1Qptr+yTfSEqj6RTlA5pSlpR7RylQTxdwcvpDamkmrpwaKaEVBJCgVAdltUnYv8AOFLFJdahJTU9cpSg26kBIIcgjskktcba6wyhVdffg/8AZzrbHWzCk4+4lhONy1fp/l+0XKbFkHs9Yz/FmA89BCzIoJqrplTCOSFH6ROmiWNUt3kD5mI/T1zYlhImmYdj8ynlutBXL+KWyw3MpcDxhSrZ9PMmrmSljKpRVlU4KXuRo2pO8D6KdNkHMmZ1Z5K18A7xbmVkif8A70sZj/ySgUK8QRlV5QsVBRjcoDtfuEmlI3y24jtfJ49Ny9IEzMNKf9ubnB4DKod6T/8AJMcKeo+F/Bf2gTSDw00C442IqzJAS5JFm9lixLtfTaLyaFYBUtKMwuUKsoBiQToUj9Nj2hsYYpODpAXNmJKjMQSlRICZZUQAog2UpsxFjlsWOwlUsJAGVaZisyiVEE3Nne5L5r7uY63qgjU8ITB1FXZCmwyuMwHtK5FWoTyDBng5ji1SpgnSl+0tRSwAYq1vs7jiOMC5WCKmFkuknQNYnw8dII/6eqMoQta2S+UJlzCztuwf1aBZ0JzmTEY5mESKzNMlpQggEpnS9pkp86VgahQGdKmOhd7CAHSGSpakiaxKEsCG0F7EDtC7hzuIu4NhFVJJUie36ZiSkKcbkEkeIj3X4YorllUpSgE5ewtLpy6EAkApIOgbQ+CfUHdppMRPWgC6Sc4Ovski1jdo9S63ZXmPqND4QbX0cqVzTklhZIveWEtxVmLJCd3gbN6P1SSUqlO1nCkEFuBdiOcaA6MNmXIjNOouOKbHyNjH1M/x8L+KTElDgs4nKUFL6HMhh3s5buixiWCzpbPKUXLaOH4pWOyoHwPKKPZxmEBmV5dWM2o+XptB3DsUUnePVH0GUtOaZNCeQTmI8XHpE1Z0KnykZpUwTQNmyq8LlzGSz0m1md3pDai4YahahxzZ4Y8OxgEByHMZWirKSUrBSobGxgnS1xFwYyWdOV2J0g6vqaHiuFSKsdtCQvZTMofzAgkciWhOxronOkdtDTJY1KAXS3EDbmA3FoI4ZjmxMM1HiwUIULnTTbEBqcHKzNaSsSdDBKVObQw3Yz0WpqntZermfGixPeNFd+vOEvFej9TTuR+8lj3gNubaQzFdnBjUu8MIUk15teCNNi7d0JUvESPaSRF+nrUnQwpqCPE0DtM0SkxWwvBaWtKh+NGayqwiDuH4q28KyViLemzxCeJ4A95Rb9L2PcdvlABVXNlnKoEEbH8v3w20+Jg2sYszcORUpIUMx24jm+0WFD8RS3tVqwaivR442sFMLxhE5apawMuVJNhuS+uo/N4AYlga5KwC6kEsFAX7jzi3LwQhyiZlUzAlIPHmItfacR1qVOuQeZTx9PUVJT7UuykvuDt52hdNPmO1/CGM4LUD/mQpzfMHv4gxAvDahJ9iWvuTL+oBhvdjiWoAGMyLDcKVqFAHa5PyhwRRJmgJmlK/4kg/N4WZcqYLqkrTzQCoeT/WLEvElIL/AEII7wdIX3EHMp1L6Bhir6Nyn7KlJ0sC6fL7RQXg8+WXllCxuFf1f5iKa8aLG+sXJHSDS8V3A7g+lao2cwRiGBS5jmoTUSeaF5pfkrMB4GPf+gJJSeqnLSrYqyqB7wAPnDNOxxDITZ1XJ5D7lvKL0uXKmhkFphGo/LxoW5uAZnbK+4jEy7EeilTKBzy86BfNLL6fp9r0ilJCToY0KsxObTTMk0cwRoocQfptFeooaWr7ZTlUbZ0HKdHvse8iC9XOjqaK3xsjI+RFahrDK0Snyv5wbl9Ji13eI6zodMCc9PM61PwlgrwayvSFxTgkGxBYg2II1BGxge3McGrfiS4pXJIEu2RSjm1JZRBBAG7X1uXgZOnJz5ikBe6iHU/08oHU5mzZiE5ikgAOXYZXOYtwG/KPFdSrlkdYCM4CgdcwVdwd46QrxrM8LjEIft0sPmGcvqc2UdzGJ6fGJarBJB5BXpmMA0qT/dMT01blsSlSPhIPoXse6IagRLh3/MJSPaQv+YH+0TycVlqISmUokkABIuSYBh2JkTW3KFajuPvD1glQ1ExMvr2l5grIgue0WdRCWAGUEcbqhBpXmWBGeorUSB1eUqUps+U6nYEk+yDoBqz6NAWqxWnC1JWntAkFwDd+OkUZtWpZJK5ktTuSkIY+SQT5xfpJ+Z3m5ieJUl/B+z3g+EL9NRsyE5kUvEqV3ASeWVvlEf8AmBUtIfsg2F7cNdTArEcHnBRKCQ5sFEMe5eh8WiHC1LQoomgpWC/asf7Q70l7SynM1dJg2jM0WhxBix22g1SVJOh84QpNSdbO7wbw2uZIL3LuPJvrHOdZ6VCMQr0j6MS6pDsEzNlceR4xl1fQzqZZSoG232O4jV6fEM6wHAABHlqfzhFLpFRColKOUZkM3jZodTcV9p4i3qzuZ3R14VyPCDlFXlJsXELlTRXjpFSpFjcQ+ypXGVl1Oy6aaRh+OAMCeD+O0H5GKA2teMsp6wK3grTVyk7xgekiaewPuNmJ9GZE4EoAQo7j2T3j7QlYp0YnSe1lLfEm4/O+GGmx4gc4MUWNpVZ9Rd4pLXSV2sv3mcSKhSbGCUit8DDtXdG5E+4GRR3Qw9NIV8S6Kz5JLJ6xPEfbWHdyWCMS9ScHmSUleQRvDjheL5SCDGY9apCmKSOR1ghTYidjpCWqZdrLsRbBgzVTOEwX1O0C6+gV/wAam5F2hcoMcIaC8jGsx1u4HnAMc88zIKHrPt4laZ+0ofsv/CyvTX0irMxgg5S3Nwx+cMsqsST5x7XTy5llJSrvAPziwPEP1sfqWAabFWDnTl/eL0uulTAAsAvxHj9PSIcT6OII/dqyPdtR83EUFYFPQHSoKbRiQfXfxisEcQs1OM5xCVb0VlzQTImBKvhUeyR8xC1MwCeizILcJiPqQYIJrZyCy5a0jc5SB6RPiVHIrZYlKACvdULEHj3QxWGQGGIP+ZBkNkQQnCqh3CCo/pUhXoFGLdGZ8mYFzJU1IG+RQDMeUIWOdE5klTAE6tzA3Sdx6wNpcRmySQFzJZ4BSh5sXEb16RGGUMyP1linFijB/mbZjOJyaunUggdYljL1fM+g3vwhInZpaer97MoqbZ8oCXGvsudtIHyukE2XaZOmGaQDkUtRCQfjBN1fpOm/CJJVY+8JsR15mrpEU57TqMeA46qWoZ7gGGybJpJx6yZTjOq5eUlR4a7xnUmcxeCaMZLb+cZgxXiNv6P1DkHEzSmM9HsLUCQQb7Ha/KGKUalVOFAy5yUlpktSQVoygAEN7QytpwhKSuCFFiK5KFZCQV2J4MX+8egdCfieJhWTVZ3T1WRWjJO4vorTujzWTgkpdgCkFL6EOR8wYFJq3upkhw7OSfxovHGgJYlqlhbHsKIBIHC7hvCFmvfEIASxKlhZDS0qJdspD2Dnno8GupkTQmWEsZSLMojMVdtbEFsznxYQryqsklaQEXFkvb3d773748IqQssVEObA6X5jSBapjwcQvEYhSyxupP8AEp/Sxi3KppBHamnwR9zCfVylouFKI3e5H3HOJKSqUd4U1BIz3S0TuOBHICXLSTKqn/QtBAPqRH1NfJmgS56ARspJ9nmD7vhC2ipU2x74mlnN7j914T6WN5jvprRsCGKvCZktJmSSZ0oXce2kc0jUDiPSKUmtcOkwR6PYt+zzE5XF7glg3c1oY8UlUNXNSUycqwQVrQSkK5FIse+AOP3/ANzo9L1Fvd2EZipS4qpBgzR40CGPlDSjBqZQYSZZH8I+esAsf6HZR1lMFc0O7/wk3B5Qj2MfidYOODFmsAKiwsYoTZAj3KqhodRqN4nSsGHe5ZfYrbEGrp+EW8OmEHtEtE6pUR9W0EX7hgy1BUxkkYIZqc0pYVyNj56RTNNMlliCCIl6O4kZSxw3EP02klz0jMHcWfUd3CMLFgcGHY/Yc+Io4ZjipZvDhJ6RyZiAFOFcQklu+FrEOj8yWSU9tI8x94oSqki3DbSKB7eIL0JdsGNlWKaegJWA5d8ySCODW9YXMQ6LC/VLSv8AiLLHIK37lDyi1S4qRrBqnxJJ4cLwa2mKNT18biCvDpyD7JLbMyvI+1/KTHmXUMWLpPA2PrGjoTKNsoF+G/HvjxW4Xm0ZXJSQoeMESG3iEOowcNEuXiCgQd94J0uOl7xZmYdK0XKyHiklP9I+Suj0tfsTFA82P2hWPAjSykZI1PMzGwVO7Rbl4+6QHG8C63o1MTdKgschfy38IW5tSEqKVBSTzBB8tYJUPiCFrfiahR1MuYAF76veI8XwKWlJUgiWrUL27lNGd0eNmX/yOObxbn/4imWoslSk2DMGPHX7QxK3bXbmZbq2r9ytqGgtwEzwmYlWmVQJB5bgwHqKRKJyZa0BTMpBOXMkF2vftDycQpSekYM1SwkIBUSEHtAA7PwhiNSJ5ExBaYyQUE65QACgnWw9k374YanqjqmS3zkef5lTHegE1J6yQTOSb6jrB3/H3jyhakFaFZVOCLEEEEeB0jQMMxtSGuWgviGESMQQTZE8DsLG5GgVxHy2g06ru9rwGoag9w4iPQyZiw6BmbYa+W/hHrreNoipxNp5mRYUhaSxBtpuOI5xplHNkTUJmLQgqULkpSS4twhVmAdzSbj2hgMz87CPqjYR9074+BTXj0E8RJxILMLngPzviSXKtsT6f1iOmqFJCgNVjKTuz3AOwO/Fm4wQElkgcIU7ds09PX3mfJVOVoWwLIZROu4Dk/msUaYArY+D/KLcyrUlJSCwOsUQSpbjWKXJzmDYpUxt6NmWo9XNv8CzqP0q5R86T9GTTgTpYIllWVQ+BRDhuKTtASW6TmGu/CNJwLEEVEgSVAqQfiDtsz7tGSxjW3dnXmPqpfuGBM+kzHEXqSblLiGnF/8AD9CJJXTrmKWkOymYtrs4MI8tZBY2MCe2we2depynMaJ2NIWAJssLyhhsf+wvHjBqwoU3EvC6svFyknv3iFNUAupoDBmzialhFTlAc3P5rDEmYFC0ZdQYwQwOw8rwz4Zi7nWMRyuvEN6u/fmUOm3QsTs0+QGnaqSNJn2Vz3jNEdYgkXBFiDt3g6R+gaWeFi+sLvTDokmoGdDJnDfZXJX3jXVfgYbYmUDtbB1Mrk1qh7Q8ouyatKt4gm0ikqKFpKVJLEHYxDNotxBkIftNoZgPmGqRQCgYcMOxoaE3EZiirXLN7iCNDjKSblieMJs6duRC9VG0dTXabEwQBrEWK4NLnh02XsofUbiESgxQpNzDZhGL3AdgdYzbGmi7KSp7qzFirSuSvq5oyqGnA8wdxHCeRoYf8WwuVVyilVle4oM6Ty+28ZjiuG1NKoiYglINlj2T9jyMH6QPBjKupD6bmHaXFyku8MNDjAYX0HrGcyqwHWLkqrI0MCVZYx6leakoS5qWIFw54QErMGmyryjmHwnVuR+8BcMxxj2i3HuhqoMYC9VWN9b90TTczH221H27EGUGLgnKrssWL684uT0yajsrQlQ2caeOoMXq/ApdQnPZKtlA3/rCjUJm0sxl3Gytj9jyimVl/iFWa7uNNJsS6DJPalKbik38j94WelOBS5YQlD5m7b+G23CHTDsdc3PnFyrTIqk/vAAdiGdPjDEtxwZZ9RDhxkTGZ2GDhHilw+YFNLU/I2flw84d8a6PLk9r2kH3gPmNoqYZh4KgTYbmNA6o43uH9PW3uXX8QDT4koHLMDEcbQdw7EGIIMRdKZKFzSUjVn7/AMaASFqQbORAsiWDI0Y9HIGH3NPT1dUlppCw1iQy0niFDfwvFeVhE9AypJKRoWZx3QsYdiJBBBhnkdJTlGkZSSNGA1TKf8Z1MNJufKPSRxjm3jzn4x6WeIk1EjNMH5pBqYi0UMHlOoq4D5wSqEukxkub3gTrdJXirugeqMeqGUQXO8eFS+0A5gj1VoYzALiKCF334kypcMvRerCWTsIXZa3EWMPnFCwRGGxe5SJ1qQFIM2TDKoLDHT8/HjNf8Q8BMmb1qB2F3tsdx9YaMExCwL8Hhgq5aamSUKSCCN9fKMlVvYY2yvz4MxGnLiPqgQXFomqqFcicqUsMQbcxsQeETrlWjczAH7GUqZE809YDY2MF6asKGF3f0/PlC/NksX3jqetILKv84W1QYZEar+DNJw/FvZv/AE4fndDPSVgWwLFtDGTUlTdwYa8FxK2t7f1jC6lOIx0VxGLpL0bTUJzBhMT7KuI4HiPlCpQpZRlrSykllAjSH7D69KgxMU8cwETe2ggTALHY8j99os+5dTPXZ2Hssi1jXRiXPS8lISsDTZTegP8AaM0xHDlIJcEcRoRGpUdapCjLmApULEH8uIt12FyaodoMrZY1/qIOnqihwY2ykEb4mO0OIqlllOUw1YbiNnQXEQ9JOhc2SSUjOgXdO3eNRCvJmrlKsWjayJeMrzM9dr0nDbWaxRY9YB2Nh4NB+RiyJiSlTKDM3HjGR0eNA2WGPEfaDFFiQPsL8DYxgel0mspXZsRrxPodJmgqkqyK4ap8tR4QszOjs+STnHZ+JPaHjuBBWjx5SVX0g9SY2le/nA+swGDIFdD8iJU2gmJTnyuj4k3Hi2njH2kriki9oeqrDFFBmUrAkF0e6riOAMJVVJQoHI0uYlwpBJCXGwd8p5GCHuEJbQ8ZqDpI4Sl7CGuWZU+VkWAXF/DcbxjKZxSti6VJ1BsQYN4fjSks5/tBYZDuIt6cOMroxor+heUnq51uCg/qIHzMBqEOQpKu4m/nBzC+lksgJnEEF/zvgnNnIDFJdCtD9DzgWVSMxa9Reh7W3FGV0nRJPVVgABDEK3B/NYF1FCXKqeYmZLJ7LLTmANwCCR5iHXFMKk1KMs2WFA6PqOYOoPdGWdJeg06mJXKebKFz8Se8bjmPSG1V1sME4MoXsrdwEILw2YXzZE/xLQPrEacCmKIyZF8kTEE/9Xc+AhUpaxixtBujnDUhxBvWa5src2DIMJEpQhUspIUdXDENpY6RTfmYY6KbKnIyTiS1kqJdae5RuR+klu6OPRFRumalQ2OVvTNaEAgwvV7dPqY7oOZiNEdHR6ITw8eehNIjIpcwBt3D8oixbICrI+V7PHyOjkEk3HM9JSoFIx8Rcbt+P0gntHR0a7fEzUAEt/MhC8quRi8kbx0dCrOAZrq5hjDK0gjh9+MaHgVWLR8jo5t2mm0DuTcodO8C66X1iA65YzBtSN0/Ud3OEOhIWmOjoapyh+0Cg51PNRIgdUSI6OhlbGXYAJ7w6aAplWB34Hj3QbMtcoh99FD2T4/SPkdF3AZH3h1nIh7Dca0BhwwvEnAjo6ML+1tS7EDLuesawdM9Liyx7KhtyPEQo09auSvq5gyqH5Y7jnHR0E6giI6VySUPEZaKuCgx0OsAek/QZE8GZJAStvZsAru+E/OOjoCixlbRk6kBePMy+fIVLWUKBBSSC4I074npjHR0dhjlcyqOcQ5hU24CrpfT+uwhwxfCQJXXU4UWDlLk25bkjhHR0c2zHqYmq8lVDCUcI6SLCeyX8YsYpVy6yakLl9XMZkzQQxVsFhrjZ9Q8dHRRHpsQJb0qV9TgykMHE9apU0KlTZQbNlfuSq9xuGMUMQwCokDMpOZHxouPEaj5c46OhgOG7PEzrc2j8yrJqDxgzh2NKRZ7FnBuk34bd4jo6AdRmbSoYYIjJS4qJjFBdhdD3HMH3h68eMFZVclTCzteOjoX5mJqxkr8QbjXQ2lqrqQUray0WV5MyvEQkVnQOqkqPUrTNSNB7Ku5jZ+4x0dGoXMox4mNdNkShLqFyy01C5av1JKfmILS8WLax8joqypTgzp02ll3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media.novinky.cz/992/109920-top_foto1-eybbu.jpg?1325497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57430"/>
            <a:ext cx="2536259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i.idnes.cz/08/072/gal/LUD247c96_petrzelzahrad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143116"/>
            <a:ext cx="2576968" cy="193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www.koreni.cz/data/images/originals/jednodruhove-any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285992"/>
            <a:ext cx="2000250" cy="200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http://www.garten.cz/images_forum/gallery/10667/14585-p16003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285992"/>
            <a:ext cx="2129980" cy="283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cs-CZ" altLang="en-US" sz="2300" dirty="0" err="1"/>
              <a:t>Miříkovité</a:t>
            </a:r>
            <a:r>
              <a:rPr lang="cs-CZ" altLang="en-US" sz="2300" dirty="0"/>
              <a:t> jsou jednoleté nebo vytrvalé byliny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cs-CZ" altLang="en-US" sz="2300" dirty="0"/>
              <a:t>Stonek je občas </a:t>
            </a:r>
            <a:r>
              <a:rPr lang="cs-CZ" altLang="en-US" sz="2300" dirty="0" err="1"/>
              <a:t>dřevnatějící</a:t>
            </a:r>
            <a:endParaRPr lang="cs-CZ" altLang="en-US" sz="2300" dirty="0"/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cs-CZ" altLang="en-US" sz="2300" dirty="0"/>
              <a:t>Listy jsou střídavé nebo v přízemní růžici, jednoduché nebo složené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cs-CZ" altLang="en-US" sz="2300" dirty="0"/>
              <a:t>Tělo je prostoupeno </a:t>
            </a:r>
            <a:r>
              <a:rPr lang="cs-CZ" altLang="en-US" sz="2300" b="1" dirty="0"/>
              <a:t>silicemi</a:t>
            </a:r>
            <a:r>
              <a:rPr lang="cs-CZ" altLang="en-US" sz="2300" dirty="0"/>
              <a:t> ( kanálky s vonnými látkami ) 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cs-CZ" altLang="en-US" sz="2300" dirty="0"/>
              <a:t>Květy jsou zpravidla </a:t>
            </a:r>
            <a:r>
              <a:rPr lang="cs-CZ" altLang="en-US" sz="2300" dirty="0" err="1"/>
              <a:t>oboupohlavné</a:t>
            </a:r>
            <a:r>
              <a:rPr lang="cs-CZ" altLang="en-US" sz="2300" dirty="0"/>
              <a:t>, pravidelné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cs-CZ" altLang="en-US" sz="2300" dirty="0"/>
              <a:t>Květy jsou uspořádány v </a:t>
            </a:r>
            <a:r>
              <a:rPr lang="cs-CZ" altLang="en-US" sz="2300" b="1" dirty="0"/>
              <a:t>jednoduchých okolících </a:t>
            </a:r>
            <a:r>
              <a:rPr lang="cs-CZ" altLang="en-US" sz="2300" dirty="0"/>
              <a:t>nebo v </a:t>
            </a:r>
            <a:r>
              <a:rPr lang="cs-CZ" altLang="en-US" sz="2300" b="1" dirty="0"/>
              <a:t>složených okolících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cs-CZ" altLang="en-US" sz="2300" dirty="0"/>
              <a:t>Po opylení hmyzem a oplození se vyvinou plody-</a:t>
            </a:r>
            <a:r>
              <a:rPr lang="cs-CZ" altLang="en-US" sz="2300" b="1" dirty="0"/>
              <a:t>dvounažky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cs-CZ" altLang="en-US" sz="2300" dirty="0"/>
              <a:t>Květ má zpravidla 2 čnělky a 5 tyčinek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r>
              <a:rPr lang="cs-CZ" altLang="en-US" sz="2300" dirty="0"/>
              <a:t>Silné vytrvalé kořeny</a:t>
            </a:r>
          </a:p>
          <a:p>
            <a:pPr>
              <a:lnSpc>
                <a:spcPct val="80000"/>
              </a:lnSpc>
              <a:buClr>
                <a:schemeClr val="accent1">
                  <a:lumMod val="75000"/>
                </a:schemeClr>
              </a:buClr>
            </a:pPr>
            <a:endParaRPr lang="cs-CZ" altLang="en-US" sz="2400" dirty="0"/>
          </a:p>
          <a:p>
            <a:endParaRPr lang="cs-CZ" dirty="0"/>
          </a:p>
        </p:txBody>
      </p:sp>
      <p:pic>
        <p:nvPicPr>
          <p:cNvPr id="4" name="Picture 2" descr="Silice pod mikroskop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00612"/>
            <a:ext cx="247106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Stavba těla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en-US" dirty="0"/>
          </a:p>
          <a:p>
            <a:pPr>
              <a:buFontTx/>
              <a:buNone/>
            </a:pPr>
            <a:r>
              <a:rPr lang="cs-CZ" altLang="en-US" dirty="0">
                <a:solidFill>
                  <a:schemeClr val="tx1">
                    <a:lumMod val="50000"/>
                  </a:schemeClr>
                </a:solidFill>
              </a:rPr>
              <a:t>  květy</a:t>
            </a:r>
          </a:p>
          <a:p>
            <a:pPr>
              <a:buFontTx/>
              <a:buNone/>
            </a:pPr>
            <a:r>
              <a:rPr lang="cs-CZ" altLang="en-US" dirty="0"/>
              <a:t>                                                           </a:t>
            </a:r>
            <a:r>
              <a:rPr lang="cs-CZ" altLang="en-US" dirty="0">
                <a:solidFill>
                  <a:schemeClr val="tx1">
                    <a:lumMod val="50000"/>
                  </a:schemeClr>
                </a:solidFill>
              </a:rPr>
              <a:t> dvounažka</a:t>
            </a:r>
          </a:p>
          <a:p>
            <a:pPr>
              <a:buFontTx/>
              <a:buNone/>
            </a:pPr>
            <a:endParaRPr lang="cs-CZ" altLang="en-US" dirty="0"/>
          </a:p>
          <a:p>
            <a:pPr>
              <a:buFontTx/>
              <a:buNone/>
            </a:pPr>
            <a:r>
              <a:rPr lang="cs-CZ" altLang="en-US" dirty="0">
                <a:solidFill>
                  <a:schemeClr val="tx1">
                    <a:lumMod val="50000"/>
                  </a:schemeClr>
                </a:solidFill>
              </a:rPr>
              <a:t>plody</a:t>
            </a:r>
          </a:p>
          <a:p>
            <a:pPr>
              <a:buFontTx/>
              <a:buNone/>
            </a:pPr>
            <a:r>
              <a:rPr lang="cs-CZ" altLang="en-US" dirty="0"/>
              <a:t>                                                          </a:t>
            </a:r>
            <a:r>
              <a:rPr lang="cs-CZ" altLang="en-US" dirty="0">
                <a:solidFill>
                  <a:schemeClr val="tx1">
                    <a:lumMod val="50000"/>
                  </a:schemeClr>
                </a:solidFill>
              </a:rPr>
              <a:t>list</a:t>
            </a:r>
          </a:p>
        </p:txBody>
      </p:sp>
      <p:pic>
        <p:nvPicPr>
          <p:cNvPr id="5" name="Picture 4" descr="stavba těla miříkovit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2071678"/>
            <a:ext cx="2590800" cy="3533775"/>
          </a:xfrm>
          <a:prstGeom prst="rect">
            <a:avLst/>
          </a:prstGeom>
          <a:noFill/>
          <a:ln/>
        </p:spPr>
      </p:pic>
      <p:cxnSp>
        <p:nvCxnSpPr>
          <p:cNvPr id="7" name="Přímá spojovací čára 6"/>
          <p:cNvCxnSpPr/>
          <p:nvPr/>
        </p:nvCxnSpPr>
        <p:spPr>
          <a:xfrm flipV="1">
            <a:off x="1428728" y="2357430"/>
            <a:ext cx="107157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flipV="1">
            <a:off x="1357290" y="2643182"/>
            <a:ext cx="1714512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10800000" flipV="1">
            <a:off x="4214810" y="4572008"/>
            <a:ext cx="107157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0800000">
            <a:off x="4429124" y="3143248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Výskyt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 err="1"/>
              <a:t>Miříkovité</a:t>
            </a:r>
            <a:r>
              <a:rPr lang="cs-CZ" dirty="0"/>
              <a:t> jsou zastoupeny téměř </a:t>
            </a:r>
            <a:r>
              <a:rPr lang="cs-CZ" b="1" dirty="0"/>
              <a:t>všude</a:t>
            </a:r>
            <a:r>
              <a:rPr lang="cs-CZ" dirty="0"/>
              <a:t> na světě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/>
              <a:t>Jsou rozšířeny především v Eurasii, Severní Americe, ale taky v arktických oblastech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dirty="0"/>
              <a:t>V tropech rostou převážně </a:t>
            </a:r>
            <a:r>
              <a:rPr lang="cs-CZ" b="1" dirty="0"/>
              <a:t>v horách </a:t>
            </a:r>
            <a:r>
              <a:rPr lang="cs-CZ" dirty="0"/>
              <a:t>(</a:t>
            </a:r>
            <a:r>
              <a:rPr lang="cs-CZ" dirty="0" err="1"/>
              <a:t>myrrhidendron</a:t>
            </a:r>
            <a:r>
              <a:rPr lang="cs-CZ" dirty="0"/>
              <a:t>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b="1" dirty="0"/>
              <a:t>Vlhké prostředí</a:t>
            </a:r>
            <a:r>
              <a:rPr lang="cs-CZ" dirty="0"/>
              <a:t>-břehy potoků, paseky, příkopy,  světlé vlhké lesy, okraje cest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cs-CZ" b="1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cs-CZ" b="1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cs-CZ" dirty="0"/>
          </a:p>
        </p:txBody>
      </p:sp>
      <p:pic>
        <p:nvPicPr>
          <p:cNvPr id="9218" name="Picture 2" descr="http://upload.wikimedia.org/wikipedia/commons/thumb/6/63/Myrrhidendron_donnellsmithii.jpg/640px-Myrrhidendron_donnellsmith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186919"/>
            <a:ext cx="2089981" cy="267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Zástupci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cs-CZ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cs-CZ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cs-CZ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cs-CZ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cs-CZ" dirty="0"/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endParaRPr lang="cs-CZ" sz="2400" dirty="0"/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endParaRPr lang="cs-CZ" sz="2400" dirty="0"/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r>
              <a:rPr lang="cs-CZ" sz="2400" dirty="0"/>
              <a:t>Mrkev obecná</a:t>
            </a:r>
          </a:p>
        </p:txBody>
      </p:sp>
      <p:pic>
        <p:nvPicPr>
          <p:cNvPr id="1026" name="Picture 2" descr="http://abecedazahrady.dama.cz/getfile.aspx?id_file=112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273250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img.blesk.cz/img/1/gallery/678968_petrzel-zelenina-koreni-lecivka-zahrada-zdravi-hob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57488" y="1643050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571868" y="492919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Petržel zahradní</a:t>
            </a:r>
          </a:p>
        </p:txBody>
      </p:sp>
      <p:pic>
        <p:nvPicPr>
          <p:cNvPr id="1032" name="Picture 8" descr="http://im.atlasrostlin.cz/mirik-celer/168/1682-gallery_main-bnta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857232"/>
            <a:ext cx="2286016" cy="344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6500826" y="435769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Miřík celer</a:t>
            </a:r>
          </a:p>
        </p:txBody>
      </p:sp>
      <p:pic>
        <p:nvPicPr>
          <p:cNvPr id="1034" name="Picture 10" descr="http://mladazena.maminka.cz/assets/mlada-zena/dieta/prirodni-lekarna/celer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786322"/>
            <a:ext cx="2116011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Zástupci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http://www.spektrumzdravi.cz/w/spektrumzdravi/files/fenykl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655714" cy="259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642910" y="428625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Fenykl obecný</a:t>
            </a:r>
          </a:p>
        </p:txBody>
      </p:sp>
      <p:pic>
        <p:nvPicPr>
          <p:cNvPr id="17412" name="Picture 4" descr="http://nd03.jxs.cz/091/575/b83425d850_62503596_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68" y="2714620"/>
            <a:ext cx="343055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5143504" y="542926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Kopr  vonný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Zástupci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http://szestabor.cz/botanicka/photos/fscarum_carvi1_m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426791" cy="256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85786" y="392906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Kmín kořenný</a:t>
            </a:r>
          </a:p>
        </p:txBody>
      </p:sp>
      <p:pic>
        <p:nvPicPr>
          <p:cNvPr id="18436" name="Picture 4" descr="http://www.frumenta.cz/obrazky/semena/kmin-korenny-d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2089532" cy="185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botany.cz/foto/anthriscusher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66"/>
            <a:ext cx="3621602" cy="271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572000" y="314324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Kerblík lesní</a:t>
            </a:r>
          </a:p>
        </p:txBody>
      </p:sp>
      <p:pic>
        <p:nvPicPr>
          <p:cNvPr id="18440" name="Picture 8" descr="http://media0.huu.cz/images/media0:4c8f8cd78d013.jpg/br%C5%A1lice%20koz%C3%AD%20no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357562"/>
            <a:ext cx="2286016" cy="281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6429388" y="621508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Bršlice kozí noha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Zástupci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http://www.botanickafotogalerie.cz/highslide/images/large/104/Heracleum_mantegazzianum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267739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285720" y="450057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Bolševník velkolepý</a:t>
            </a:r>
          </a:p>
        </p:txBody>
      </p:sp>
      <p:pic>
        <p:nvPicPr>
          <p:cNvPr id="19460" name="Picture 4" descr="http://data6.superhry.cz/TSO_40e1f8z/800/018/18497-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7" y="571480"/>
            <a:ext cx="3571900" cy="267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000496" y="335756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Bedrník obecný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00794" y="63579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Bolehlav plamatý</a:t>
            </a:r>
          </a:p>
        </p:txBody>
      </p:sp>
      <p:pic>
        <p:nvPicPr>
          <p:cNvPr id="19464" name="Picture 8" descr="http://botany.cz/foto/bolehlavher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143380"/>
            <a:ext cx="295622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Zástupci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1506" name="Picture 2" descr="http://www.e-herbar.net/main.php?g2_view=core.DownloadItem&amp;g2_itemId=40496&amp;g2_serialNumb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4381488" cy="328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643042" y="457200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Bedrník anýz</a:t>
            </a:r>
          </a:p>
        </p:txBody>
      </p:sp>
      <p:pic>
        <p:nvPicPr>
          <p:cNvPr id="21508" name="Picture 4" descr="http://biovitas.cz/images/any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636"/>
            <a:ext cx="3071834" cy="159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botany.cz/foto2/coriandrumher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00108"/>
            <a:ext cx="362376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6000760" y="378619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Koriandr setý</a:t>
            </a:r>
          </a:p>
        </p:txBody>
      </p:sp>
      <p:pic>
        <p:nvPicPr>
          <p:cNvPr id="21516" name="Picture 12" descr="http://upload.wikimedia.org/wikipedia/commons/thumb/4/4a/Koriander-spice.jpg/1280px-Koriander-sp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86256"/>
            <a:ext cx="3023766" cy="226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Biologie">
      <a:dk1>
        <a:srgbClr val="527D55"/>
      </a:dk1>
      <a:lt1>
        <a:srgbClr val="AAC7AC"/>
      </a:lt1>
      <a:dk2>
        <a:srgbClr val="76A676"/>
      </a:dk2>
      <a:lt2>
        <a:srgbClr val="EAEBDE"/>
      </a:lt2>
      <a:accent1>
        <a:srgbClr val="72A376"/>
      </a:accent1>
      <a:accent2>
        <a:srgbClr val="BB2727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FF4EF"/>
      </a:hlink>
      <a:folHlink>
        <a:srgbClr val="EFF4E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</TotalTime>
  <Words>190</Words>
  <Application>Microsoft Office PowerPoint</Application>
  <PresentationFormat>Předvádění na obrazovce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Tok</vt:lpstr>
      <vt:lpstr>Miříkovité</vt:lpstr>
      <vt:lpstr>Základní informace</vt:lpstr>
      <vt:lpstr>Stavba těla</vt:lpstr>
      <vt:lpstr>Výskyt</vt:lpstr>
      <vt:lpstr>Zástupci</vt:lpstr>
      <vt:lpstr>Zástupci</vt:lpstr>
      <vt:lpstr>Zástupci</vt:lpstr>
      <vt:lpstr>Zástupci</vt:lpstr>
      <vt:lpstr>Zástupci</vt:lpstr>
      <vt:lpstr>Význam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Machano</dc:creator>
  <cp:lastModifiedBy>Matyáš Hansel</cp:lastModifiedBy>
  <cp:revision>32</cp:revision>
  <dcterms:created xsi:type="dcterms:W3CDTF">2014-05-05T09:14:59Z</dcterms:created>
  <dcterms:modified xsi:type="dcterms:W3CDTF">2020-04-07T11:15:20Z</dcterms:modified>
</cp:coreProperties>
</file>