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008A423-48F6-463D-B8D8-C359A2DCA642}" type="datetimeFigureOut">
              <a:rPr lang="cs-CZ" smtClean="0"/>
              <a:t>25. 9. 2018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E67E73F-1D6A-417B-9DE0-A716E3CF29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8A423-48F6-463D-B8D8-C359A2DCA642}" type="datetimeFigureOut">
              <a:rPr lang="cs-CZ" smtClean="0"/>
              <a:t>25. 9. 2018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E73F-1D6A-417B-9DE0-A716E3CF29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8A423-48F6-463D-B8D8-C359A2DCA642}" type="datetimeFigureOut">
              <a:rPr lang="cs-CZ" smtClean="0"/>
              <a:t>25. 9. 2018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E73F-1D6A-417B-9DE0-A716E3CF29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8A423-48F6-463D-B8D8-C359A2DCA642}" type="datetimeFigureOut">
              <a:rPr lang="cs-CZ" smtClean="0"/>
              <a:t>25. 9. 2018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E73F-1D6A-417B-9DE0-A716E3CF29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8A423-48F6-463D-B8D8-C359A2DCA642}" type="datetimeFigureOut">
              <a:rPr lang="cs-CZ" smtClean="0"/>
              <a:t>25. 9. 2018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E73F-1D6A-417B-9DE0-A716E3CF29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8A423-48F6-463D-B8D8-C359A2DCA642}" type="datetimeFigureOut">
              <a:rPr lang="cs-CZ" smtClean="0"/>
              <a:t>25. 9. 2018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E73F-1D6A-417B-9DE0-A716E3CF29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08A423-48F6-463D-B8D8-C359A2DCA642}" type="datetimeFigureOut">
              <a:rPr lang="cs-CZ" smtClean="0"/>
              <a:t>25. 9. 2018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67E73F-1D6A-417B-9DE0-A716E3CF2989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008A423-48F6-463D-B8D8-C359A2DCA642}" type="datetimeFigureOut">
              <a:rPr lang="cs-CZ" smtClean="0"/>
              <a:t>25. 9. 2018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E67E73F-1D6A-417B-9DE0-A716E3CF29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8A423-48F6-463D-B8D8-C359A2DCA642}" type="datetimeFigureOut">
              <a:rPr lang="cs-CZ" smtClean="0"/>
              <a:t>25. 9. 2018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E73F-1D6A-417B-9DE0-A716E3CF29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8A423-48F6-463D-B8D8-C359A2DCA642}" type="datetimeFigureOut">
              <a:rPr lang="cs-CZ" smtClean="0"/>
              <a:t>25. 9. 2018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E73F-1D6A-417B-9DE0-A716E3CF29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8A423-48F6-463D-B8D8-C359A2DCA642}" type="datetimeFigureOut">
              <a:rPr lang="cs-CZ" smtClean="0"/>
              <a:t>25. 9. 2018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E73F-1D6A-417B-9DE0-A716E3CF29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008A423-48F6-463D-B8D8-C359A2DCA642}" type="datetimeFigureOut">
              <a:rPr lang="cs-CZ" smtClean="0"/>
              <a:t>25. 9. 2018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E67E73F-1D6A-417B-9DE0-A716E3CF298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rojirenstvi.studentske.c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0"/>
            <a:ext cx="8458200" cy="3068960"/>
          </a:xfrm>
        </p:spPr>
        <p:txBody>
          <a:bodyPr>
            <a:normAutofit/>
          </a:bodyPr>
          <a:lstStyle/>
          <a:p>
            <a:pPr algn="ctr"/>
            <a:r>
              <a:rPr lang="cs-CZ" sz="6600" dirty="0" smtClean="0"/>
              <a:t>KOVATELNOST</a:t>
            </a:r>
            <a:br>
              <a:rPr lang="cs-CZ" sz="6600" dirty="0" smtClean="0"/>
            </a:br>
            <a:r>
              <a:rPr lang="cs-CZ" sz="6600" dirty="0" smtClean="0"/>
              <a:t>KOVACÍ TEPLOTY</a:t>
            </a:r>
            <a:endParaRPr lang="cs-CZ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8458200" cy="8493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KOVATELNOST, KOVACÍ TEPLOTY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4" y="3789040"/>
            <a:ext cx="8928992" cy="3068960"/>
          </a:xfrm>
        </p:spPr>
        <p:txBody>
          <a:bodyPr/>
          <a:lstStyle/>
          <a:p>
            <a:r>
              <a:rPr lang="cs-CZ" dirty="0" smtClean="0"/>
              <a:t>-</a:t>
            </a:r>
            <a:r>
              <a:rPr lang="cs-CZ" dirty="0" smtClean="0"/>
              <a:t>t</a:t>
            </a:r>
            <a:r>
              <a:rPr lang="cs-CZ" dirty="0" smtClean="0"/>
              <a:t>echnologická </a:t>
            </a:r>
            <a:r>
              <a:rPr lang="cs-CZ" b="1" dirty="0" smtClean="0"/>
              <a:t>vlastnost </a:t>
            </a:r>
            <a:r>
              <a:rPr lang="cs-CZ" dirty="0" smtClean="0"/>
              <a:t>kovů</a:t>
            </a:r>
          </a:p>
          <a:p>
            <a:r>
              <a:rPr lang="cs-CZ" dirty="0" smtClean="0"/>
              <a:t>-tj. jejich </a:t>
            </a:r>
            <a:r>
              <a:rPr lang="cs-CZ" b="1" dirty="0" smtClean="0"/>
              <a:t>způsobilost k tváření údery nebo tlakem </a:t>
            </a:r>
            <a:r>
              <a:rPr lang="cs-CZ" dirty="0" smtClean="0"/>
              <a:t>za </a:t>
            </a:r>
            <a:r>
              <a:rPr lang="cs-CZ" dirty="0" smtClean="0"/>
              <a:t>tepla</a:t>
            </a:r>
          </a:p>
          <a:p>
            <a:r>
              <a:rPr lang="cs-CZ" dirty="0" smtClean="0"/>
              <a:t>-Kovatelnost závisí na chemickém složení a strukturní stavbě kovů i na použité teplotě.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8856984" cy="612068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Zkoušky kovatelnosti</a:t>
            </a:r>
            <a:endParaRPr lang="cs-CZ" sz="2400" b="1" dirty="0" smtClean="0"/>
          </a:p>
          <a:p>
            <a:pPr>
              <a:buFontTx/>
              <a:buChar char="-"/>
            </a:pPr>
            <a:r>
              <a:rPr lang="pl-PL" sz="2400" dirty="0" smtClean="0"/>
              <a:t>z</a:t>
            </a:r>
            <a:r>
              <a:rPr lang="pl-PL" sz="2400" dirty="0" smtClean="0"/>
              <a:t>kouškou </a:t>
            </a:r>
            <a:r>
              <a:rPr lang="pl-PL" sz="2400" dirty="0" smtClean="0"/>
              <a:t>se zjišťuje </a:t>
            </a:r>
            <a:r>
              <a:rPr lang="pl-PL" sz="2400" b="1" dirty="0" smtClean="0"/>
              <a:t>kujnost</a:t>
            </a:r>
            <a:r>
              <a:rPr lang="pl-PL" sz="2400" dirty="0" smtClean="0"/>
              <a:t> oceli -&gt; </a:t>
            </a:r>
            <a:r>
              <a:rPr lang="pl-PL" sz="2400" b="1" dirty="0" smtClean="0"/>
              <a:t>zpracovatelnost oceli </a:t>
            </a:r>
            <a:r>
              <a:rPr lang="pl-PL" sz="2400" dirty="0" smtClean="0"/>
              <a:t>za </a:t>
            </a:r>
            <a:r>
              <a:rPr lang="pl-PL" sz="2400" dirty="0" smtClean="0"/>
              <a:t>tepla</a:t>
            </a:r>
            <a:endParaRPr lang="pl-PL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Na předkované ocelové tyči provedeme zkoušku: děrovací, rozšiřovací, rozštěpení a </a:t>
            </a:r>
            <a:r>
              <a:rPr lang="cs-CZ" sz="2400" dirty="0" smtClean="0"/>
              <a:t>rozkování</a:t>
            </a:r>
          </a:p>
          <a:p>
            <a:pPr>
              <a:buFontTx/>
              <a:buChar char="-"/>
            </a:pPr>
            <a:r>
              <a:rPr lang="cs-CZ" sz="2400" dirty="0" smtClean="0"/>
              <a:t>Rozsah kujnosti je větší tím, čím je větší deformace bez vzniku trhlin -&gt; na dobré kovatelné oceli </a:t>
            </a:r>
            <a:r>
              <a:rPr lang="cs-CZ" sz="2400" b="1" dirty="0" smtClean="0"/>
              <a:t>NESMÍ</a:t>
            </a:r>
            <a:r>
              <a:rPr lang="cs-CZ" sz="2400" dirty="0" smtClean="0"/>
              <a:t> po zkouškách vzniknout na hranách ani plochách </a:t>
            </a:r>
            <a:r>
              <a:rPr lang="cs-CZ" sz="2400" b="1" dirty="0" smtClean="0"/>
              <a:t>ŽÁDNÉ</a:t>
            </a:r>
            <a:r>
              <a:rPr lang="cs-CZ" sz="2400" dirty="0" smtClean="0"/>
              <a:t> </a:t>
            </a:r>
            <a:r>
              <a:rPr lang="cs-CZ" sz="2400" dirty="0" smtClean="0"/>
              <a:t>trhlinky</a:t>
            </a:r>
          </a:p>
          <a:p>
            <a:pPr>
              <a:buFontTx/>
              <a:buChar char="-"/>
            </a:pPr>
            <a:endParaRPr lang="pl-PL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79512" y="620688"/>
            <a:ext cx="8315201" cy="612068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Kovací teploty</a:t>
            </a:r>
          </a:p>
          <a:p>
            <a:r>
              <a:rPr lang="cs-CZ" sz="2800" dirty="0" smtClean="0"/>
              <a:t>-</a:t>
            </a:r>
            <a:r>
              <a:rPr lang="cs-CZ" sz="2400" dirty="0" smtClean="0"/>
              <a:t>Nejvyšší teplota ohřevu nesmí překročit určitou výši, aby se ocel </a:t>
            </a:r>
            <a:r>
              <a:rPr lang="cs-CZ" sz="2400" dirty="0" smtClean="0"/>
              <a:t>nepřehřála, </a:t>
            </a:r>
            <a:r>
              <a:rPr lang="cs-CZ" sz="2400" dirty="0" smtClean="0"/>
              <a:t>nebo </a:t>
            </a:r>
            <a:r>
              <a:rPr lang="cs-CZ" sz="2400" dirty="0" smtClean="0"/>
              <a:t>nespálila</a:t>
            </a:r>
          </a:p>
          <a:p>
            <a:r>
              <a:rPr lang="cs-CZ" sz="2400" dirty="0" smtClean="0"/>
              <a:t>-Kovací teploty volíme podle druhu oceli </a:t>
            </a:r>
            <a:endParaRPr lang="cs-CZ" sz="2400" dirty="0" smtClean="0"/>
          </a:p>
          <a:p>
            <a:r>
              <a:rPr lang="cs-CZ" sz="2400" dirty="0" smtClean="0"/>
              <a:t>-Teplotu pro kování volíme co nejvyšší, aby přetvárný odpor oceli byl co </a:t>
            </a:r>
            <a:r>
              <a:rPr lang="cs-CZ" sz="2400" dirty="0" smtClean="0"/>
              <a:t>nejmenší </a:t>
            </a:r>
          </a:p>
          <a:p>
            <a:r>
              <a:rPr lang="cs-CZ" sz="2400" dirty="0" smtClean="0"/>
              <a:t>-Na vysokou teplotu neohříváme ocel zbytečně dlouho, aby se nezvyšoval opal oceli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-Při kování za nízkých teplot dochází k jejímu </a:t>
            </a:r>
            <a:r>
              <a:rPr lang="cs-CZ" sz="2400" dirty="0" smtClean="0"/>
              <a:t>zpevňování</a:t>
            </a:r>
          </a:p>
          <a:p>
            <a:r>
              <a:rPr lang="cs-CZ" sz="2400" dirty="0" smtClean="0"/>
              <a:t>-Při zpevňování ale ocel křehne, proto kování za nízkých teplot nese s sebou i riziko </a:t>
            </a:r>
            <a:r>
              <a:rPr lang="cs-CZ" sz="2400" dirty="0" smtClean="0"/>
              <a:t>popraskání</a:t>
            </a:r>
            <a:r>
              <a:rPr lang="cs-CZ" sz="2400" dirty="0" smtClean="0"/>
              <a:t>,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7504" y="692696"/>
            <a:ext cx="9036496" cy="590465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-Horní mez kovací teploty u ocelí je </a:t>
            </a:r>
            <a:r>
              <a:rPr lang="pl-PL" sz="2400" b="1" dirty="0" smtClean="0"/>
              <a:t>200 až 300 °C </a:t>
            </a:r>
            <a:r>
              <a:rPr lang="pl-PL" sz="2400" dirty="0" smtClean="0"/>
              <a:t>pod </a:t>
            </a:r>
            <a:r>
              <a:rPr lang="pl-PL" sz="2400" dirty="0" smtClean="0"/>
              <a:t>solidem</a:t>
            </a:r>
          </a:p>
          <a:p>
            <a:r>
              <a:rPr lang="pl-PL" sz="2400" dirty="0" smtClean="0"/>
              <a:t>-</a:t>
            </a:r>
            <a:r>
              <a:rPr lang="cs-CZ" sz="2400" dirty="0" smtClean="0"/>
              <a:t>Prodleva na vysokých teplotách nemá být příliš dlouhá, aby nedošlo ke zhrubnutí zrna </a:t>
            </a:r>
            <a:endParaRPr lang="cs-CZ" sz="2400" dirty="0" smtClean="0"/>
          </a:p>
          <a:p>
            <a:r>
              <a:rPr lang="cs-CZ" sz="2400" dirty="0" smtClean="0"/>
              <a:t>-Kovací teploty musí být uzpůsobeny stupni deformace (hlavně teploty konečné, kdy je deformace již malá) </a:t>
            </a:r>
            <a:endParaRPr lang="cs-CZ" sz="2400" dirty="0" smtClean="0"/>
          </a:p>
          <a:p>
            <a:r>
              <a:rPr lang="cs-CZ" sz="2400" dirty="0" smtClean="0"/>
              <a:t>-Při vysoké teplotě v oxidační atmosféře vzniká opal nebo místní spáleniny                   </a:t>
            </a:r>
            <a:r>
              <a:rPr lang="cs-CZ" sz="2400" b="1" dirty="0" smtClean="0"/>
              <a:t>Spálený materiál- nelze regenerovat </a:t>
            </a:r>
            <a:br>
              <a:rPr lang="cs-CZ" sz="2400" b="1" dirty="0" smtClean="0"/>
            </a:br>
            <a:r>
              <a:rPr lang="cs-CZ" sz="2400" b="1" dirty="0" smtClean="0"/>
              <a:t> </a:t>
            </a:r>
            <a:r>
              <a:rPr lang="cs-CZ" sz="2400" b="1" dirty="0" smtClean="0"/>
              <a:t>                                    Opal </a:t>
            </a:r>
            <a:r>
              <a:rPr lang="cs-CZ" sz="2400" b="1" dirty="0" smtClean="0"/>
              <a:t>– ztráta </a:t>
            </a:r>
            <a:r>
              <a:rPr lang="cs-CZ" sz="2400" b="1" dirty="0" smtClean="0"/>
              <a:t>hmotnosti</a:t>
            </a:r>
          </a:p>
          <a:p>
            <a:endParaRPr lang="cs-CZ" sz="2400" b="1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7504" y="692696"/>
            <a:ext cx="8928992" cy="597666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Technologické </a:t>
            </a:r>
            <a:r>
              <a:rPr lang="cs-CZ" sz="2800" dirty="0" smtClean="0"/>
              <a:t>zásady </a:t>
            </a:r>
            <a:r>
              <a:rPr lang="cs-CZ" sz="2800" dirty="0" smtClean="0"/>
              <a:t>při </a:t>
            </a:r>
            <a:r>
              <a:rPr lang="cs-CZ" sz="2800" dirty="0" smtClean="0"/>
              <a:t>ohřevu</a:t>
            </a:r>
          </a:p>
          <a:p>
            <a:r>
              <a:rPr lang="cs-CZ" sz="2400" dirty="0" smtClean="0"/>
              <a:t>-konečná </a:t>
            </a:r>
            <a:r>
              <a:rPr lang="cs-CZ" sz="2400" dirty="0" smtClean="0"/>
              <a:t>ohřívací teplota záleží na složení </a:t>
            </a:r>
            <a:r>
              <a:rPr lang="cs-CZ" sz="2400" dirty="0" smtClean="0"/>
              <a:t>materiálu</a:t>
            </a:r>
          </a:p>
          <a:p>
            <a:r>
              <a:rPr lang="cs-CZ" sz="2400" dirty="0" smtClean="0"/>
              <a:t>-uhlíkové </a:t>
            </a:r>
            <a:r>
              <a:rPr lang="cs-CZ" sz="2400" dirty="0" smtClean="0"/>
              <a:t>oceli lze ohřívat rychleji </a:t>
            </a:r>
            <a:endParaRPr lang="cs-CZ" sz="2400" dirty="0" smtClean="0"/>
          </a:p>
          <a:p>
            <a:r>
              <a:rPr lang="cs-CZ" sz="2400" dirty="0" smtClean="0"/>
              <a:t>-rostoucí </a:t>
            </a:r>
            <a:r>
              <a:rPr lang="cs-CZ" sz="2400" dirty="0" smtClean="0"/>
              <a:t>obsah přísad (i uhlíku) se snižuje tepelná </a:t>
            </a:r>
            <a:r>
              <a:rPr lang="cs-CZ" sz="2400" dirty="0" smtClean="0"/>
              <a:t>vodivost</a:t>
            </a:r>
          </a:p>
          <a:p>
            <a:r>
              <a:rPr lang="cs-CZ" sz="2400" dirty="0" smtClean="0"/>
              <a:t>-Při překročení dovolené rychlosti ohřevu dochází k velkým teplotním rozdílům v předkovku -&gt; nebezpečné tepelné </a:t>
            </a:r>
            <a:r>
              <a:rPr lang="cs-CZ" sz="2400" dirty="0" smtClean="0"/>
              <a:t>pnutí</a:t>
            </a:r>
          </a:p>
          <a:p>
            <a:r>
              <a:rPr lang="cs-CZ" sz="2400" dirty="0" smtClean="0"/>
              <a:t> </a:t>
            </a:r>
            <a:r>
              <a:rPr lang="cs-CZ" sz="1800" b="1" dirty="0" smtClean="0"/>
              <a:t>Uhlíková ocel do 0,2% C 1280 až 800°C Uhlíková ocel do 0,4% C 1250 až 800°C Uhlíková ocel do 0,6% C 1190 až 800°C Uhlíková ocel do 1% C 1100 až 800°C Uhlíková ocel nad 1,2% C 1050 až 800°C Slitinová chromová nebo </a:t>
            </a:r>
            <a:r>
              <a:rPr lang="cs-CZ" sz="1800" b="1" dirty="0" err="1" smtClean="0"/>
              <a:t>chromnilková</a:t>
            </a:r>
            <a:r>
              <a:rPr lang="cs-CZ" sz="1800" b="1" dirty="0" smtClean="0"/>
              <a:t> ocel 1250 až 850°C Rychlořezná ocel 1200 až 900°C Ocel s vysokým obsahem chromu (14% </a:t>
            </a:r>
            <a:r>
              <a:rPr lang="cs-CZ" sz="1800" b="1" dirty="0" err="1" smtClean="0"/>
              <a:t>Cr</a:t>
            </a:r>
            <a:r>
              <a:rPr lang="cs-CZ" sz="1800" b="1" dirty="0" smtClean="0"/>
              <a:t>) 1110 až 750°C </a:t>
            </a:r>
            <a:r>
              <a:rPr lang="cs-CZ" sz="1800" b="1" dirty="0" err="1" smtClean="0"/>
              <a:t>Nerezevějící</a:t>
            </a:r>
            <a:r>
              <a:rPr lang="cs-CZ" sz="1800" b="1" dirty="0" smtClean="0"/>
              <a:t> ocel 18/8 1150 až 900°C Manganová ocel (12% </a:t>
            </a:r>
            <a:r>
              <a:rPr lang="cs-CZ" sz="1800" b="1" dirty="0" err="1" smtClean="0"/>
              <a:t>Mn</a:t>
            </a:r>
            <a:r>
              <a:rPr lang="cs-CZ" sz="1800" b="1" dirty="0" smtClean="0"/>
              <a:t>) 950 až 850°C</a:t>
            </a:r>
            <a:endParaRPr lang="cs-CZ" sz="1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7504" y="620688"/>
            <a:ext cx="5832648" cy="187220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Citace:</a:t>
            </a:r>
          </a:p>
          <a:p>
            <a:r>
              <a:rPr lang="cs-CZ" sz="1200" dirty="0" smtClean="0">
                <a:hlinkClick r:id="rId2"/>
              </a:rPr>
              <a:t>http://</a:t>
            </a:r>
            <a:r>
              <a:rPr lang="cs-CZ" sz="1200" dirty="0" smtClean="0">
                <a:hlinkClick r:id="rId2"/>
              </a:rPr>
              <a:t>strojirenstvi.studentske.c</a:t>
            </a:r>
            <a:endParaRPr lang="cs-CZ" sz="1200" dirty="0" smtClean="0"/>
          </a:p>
          <a:p>
            <a:r>
              <a:rPr lang="cs-CZ" sz="1200" dirty="0" smtClean="0"/>
              <a:t>z/2008/10/</a:t>
            </a:r>
            <a:r>
              <a:rPr lang="cs-CZ" sz="1200" dirty="0" err="1" smtClean="0"/>
              <a:t>kovac</a:t>
            </a:r>
            <a:r>
              <a:rPr lang="cs-CZ" sz="1200" dirty="0" smtClean="0"/>
              <a:t>-teploty.</a:t>
            </a:r>
            <a:r>
              <a:rPr lang="cs-CZ" sz="1200" dirty="0" err="1" smtClean="0"/>
              <a:t>html</a:t>
            </a:r>
            <a:endParaRPr lang="cs-CZ" sz="1200" dirty="0" smtClean="0"/>
          </a:p>
          <a:p>
            <a:r>
              <a:rPr lang="cs-CZ" sz="1200" dirty="0" smtClean="0"/>
              <a:t>http://kovarna.webzdarma.cz/stranky/zakladni_postupy/tabulky_teplot.htm</a:t>
            </a:r>
            <a:endParaRPr lang="cs-CZ" sz="1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24328" y="6381328"/>
            <a:ext cx="1476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©</a:t>
            </a:r>
            <a:r>
              <a:rPr lang="cs-CZ" dirty="0" err="1" smtClean="0"/>
              <a:t>PřibylOta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48</TotalTime>
  <Words>364</Words>
  <Application>Microsoft Office PowerPoint</Application>
  <PresentationFormat>Předvádění na obrazovce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Urbanistický</vt:lpstr>
      <vt:lpstr>KOVATELNOST KOVACÍ TEPLOTY</vt:lpstr>
      <vt:lpstr>KOVATELNOST, KOVACÍ TEPLOTY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KOVATELNOST KOVACÍ TEPLOTY</dc:title>
  <dc:creator>Otik Přibyl</dc:creator>
  <cp:lastModifiedBy>Otik Přibyl</cp:lastModifiedBy>
  <cp:revision>6</cp:revision>
  <dcterms:created xsi:type="dcterms:W3CDTF">2018-09-25T09:47:19Z</dcterms:created>
  <dcterms:modified xsi:type="dcterms:W3CDTF">2018-09-25T10:35:31Z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