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živatel" initials="U" lastIdx="2" clrIdx="0">
    <p:extLst>
      <p:ext uri="{19B8F6BF-5375-455C-9EA6-DF929625EA0E}">
        <p15:presenceInfo xmlns:p15="http://schemas.microsoft.com/office/powerpoint/2012/main" userId="Uživat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2-27T16:58:19.373" idx="2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654002" y="2555748"/>
            <a:ext cx="8791575" cy="887669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Jugoslávie po 2. světové válce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8625016" y="3888258"/>
            <a:ext cx="1400433" cy="378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Jan </a:t>
            </a:r>
            <a:r>
              <a:rPr lang="cs-CZ" dirty="0" err="1" smtClean="0"/>
              <a:t>Krainer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8500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7449" y="107772"/>
            <a:ext cx="10099962" cy="797392"/>
          </a:xfrm>
        </p:spPr>
        <p:txBody>
          <a:bodyPr/>
          <a:lstStyle/>
          <a:p>
            <a:r>
              <a:rPr lang="cs-CZ" dirty="0" smtClean="0"/>
              <a:t>Jugoslávie ZA II. Světové </a:t>
            </a:r>
            <a:r>
              <a:rPr lang="cs-CZ" dirty="0" err="1" smtClean="0"/>
              <a:t>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47448" y="905164"/>
            <a:ext cx="10468697" cy="4525818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Jugoslávie okupována Německem=&gt; rozdělena mezi Německo, Itálii a Bulharsko</a:t>
            </a:r>
          </a:p>
          <a:p>
            <a:r>
              <a:rPr lang="cs-CZ" sz="2000" dirty="0" smtClean="0"/>
              <a:t>Proněmečtí fašisté (=Ustašovci) Chorvatska masakrovali Srby a Muslimy=&gt;Odvetná partyzánská válka</a:t>
            </a:r>
          </a:p>
          <a:p>
            <a:r>
              <a:rPr lang="cs-CZ" sz="2000" dirty="0" smtClean="0"/>
              <a:t>V bratrovražedném boji postupně získali převahu komunističtí partyzáni vedeni Josipem </a:t>
            </a:r>
            <a:r>
              <a:rPr lang="cs-CZ" sz="2000" dirty="0" err="1" smtClean="0"/>
              <a:t>Brozem</a:t>
            </a:r>
            <a:r>
              <a:rPr lang="cs-CZ" sz="2000" dirty="0" smtClean="0"/>
              <a:t> Titem=&gt; Osvobodili více jak polovinu před příchodem Rudé armády</a:t>
            </a:r>
          </a:p>
          <a:p>
            <a:r>
              <a:rPr lang="cs-CZ" sz="2000" dirty="0" smtClean="0"/>
              <a:t>Získání podpory západních státu a SSSR</a:t>
            </a:r>
          </a:p>
          <a:p>
            <a:r>
              <a:rPr lang="cs-CZ" sz="2000" dirty="0" smtClean="0"/>
              <a:t>Druhá světová válka si vyžádala v Jugoslávii přes 1 milion obětí</a:t>
            </a:r>
          </a:p>
          <a:p>
            <a:r>
              <a:rPr lang="cs-CZ" sz="2000" dirty="0" smtClean="0"/>
              <a:t>Po </a:t>
            </a:r>
            <a:r>
              <a:rPr lang="cs-CZ" sz="2000" dirty="0"/>
              <a:t>ukončení války monarchie zrušena=&gt; sesazen Petr II. </a:t>
            </a:r>
            <a:r>
              <a:rPr lang="cs-CZ" sz="2000" dirty="0" smtClean="0"/>
              <a:t>z </a:t>
            </a:r>
            <a:r>
              <a:rPr lang="cs-CZ" sz="2000" dirty="0"/>
              <a:t>trůnu a vyhlášena Federativní lidová republika </a:t>
            </a:r>
            <a:r>
              <a:rPr lang="cs-CZ" sz="2000" dirty="0" smtClean="0"/>
              <a:t>Jugoslávie (FLJR) =&gt;Předsedou vlády Josip </a:t>
            </a:r>
            <a:r>
              <a:rPr lang="cs-CZ" sz="2000" dirty="0" err="1" smtClean="0"/>
              <a:t>Broz</a:t>
            </a:r>
            <a:r>
              <a:rPr lang="cs-CZ" sz="2000" dirty="0" smtClean="0"/>
              <a:t> Tiso</a:t>
            </a:r>
          </a:p>
        </p:txBody>
      </p:sp>
    </p:spTree>
    <p:extLst>
      <p:ext uri="{BB962C8B-B14F-4D97-AF65-F5344CB8AC3E}">
        <p14:creationId xmlns:p14="http://schemas.microsoft.com/office/powerpoint/2010/main" val="66000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249063"/>
            <a:ext cx="9905998" cy="923955"/>
          </a:xfrm>
        </p:spPr>
        <p:txBody>
          <a:bodyPr/>
          <a:lstStyle/>
          <a:p>
            <a:pPr algn="ctr"/>
            <a:r>
              <a:rPr lang="cs-CZ" dirty="0" err="1" smtClean="0"/>
              <a:t>Titova</a:t>
            </a:r>
            <a:r>
              <a:rPr lang="cs-CZ" dirty="0" smtClean="0"/>
              <a:t> vláda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40510" y="1062182"/>
            <a:ext cx="10483272" cy="5795818"/>
          </a:xfrm>
        </p:spPr>
        <p:txBody>
          <a:bodyPr/>
          <a:lstStyle/>
          <a:p>
            <a:r>
              <a:rPr lang="cs-CZ" sz="2000" dirty="0" smtClean="0"/>
              <a:t>Od počátku se Tito snažil vést politiku odlišnou od SSSR=&gt; Dbal na udržení nezávislosti vůči východní velmoci. 1943-1963 premiér Jugoslávie, 1953-80 prezident Jugoslávie</a:t>
            </a:r>
          </a:p>
          <a:p>
            <a:r>
              <a:rPr lang="cs-CZ" sz="2000" dirty="0"/>
              <a:t>1948- </a:t>
            </a:r>
            <a:r>
              <a:rPr lang="cs-CZ" sz="2000" dirty="0" smtClean="0"/>
              <a:t>roztržka Tito-Stalin=&gt; Jugoslávie </a:t>
            </a:r>
            <a:r>
              <a:rPr lang="cs-CZ" sz="2000" dirty="0"/>
              <a:t>se odtrhává od sovětského </a:t>
            </a:r>
            <a:r>
              <a:rPr lang="cs-CZ" sz="2000" dirty="0" smtClean="0"/>
              <a:t>bloku</a:t>
            </a:r>
          </a:p>
          <a:p>
            <a:r>
              <a:rPr lang="cs-CZ" sz="2000" dirty="0" smtClean="0"/>
              <a:t>Vůdčí </a:t>
            </a:r>
            <a:r>
              <a:rPr lang="cs-CZ" sz="2000" dirty="0"/>
              <a:t>role Jugoslávie v „Hnutí nezúčastněných států</a:t>
            </a:r>
            <a:r>
              <a:rPr lang="cs-CZ" sz="2000" dirty="0" smtClean="0"/>
              <a:t>“ (Více než sto státu, které nejsou zapojeny do mocenských bloků studené války), Silná </a:t>
            </a:r>
            <a:r>
              <a:rPr lang="cs-CZ" sz="2000" dirty="0"/>
              <a:t>role armády </a:t>
            </a:r>
            <a:r>
              <a:rPr lang="cs-CZ" sz="2000" dirty="0" smtClean="0"/>
              <a:t>(</a:t>
            </a:r>
            <a:r>
              <a:rPr lang="cs-CZ" sz="2000" dirty="0"/>
              <a:t>federální + republikové „teritoriální“), „Most“ mezi Východem a Západem (i pro Čechoslováky)</a:t>
            </a:r>
          </a:p>
          <a:p>
            <a:r>
              <a:rPr lang="cs-CZ" sz="2000" dirty="0" smtClean="0"/>
              <a:t>SSSR </a:t>
            </a:r>
            <a:r>
              <a:rPr lang="cs-CZ" sz="2000" dirty="0"/>
              <a:t>ve snaze získat rozhodující vliv na politiku Jugoslávie zastavilo poválečnou hospodářskou pomoc s cílem odstranit Tita z </a:t>
            </a:r>
            <a:r>
              <a:rPr lang="cs-CZ" sz="2000" dirty="0" smtClean="0"/>
              <a:t>vedení=&gt; nepodařilo se</a:t>
            </a:r>
          </a:p>
          <a:p>
            <a:r>
              <a:rPr lang="cs-CZ" sz="2000" dirty="0" smtClean="0"/>
              <a:t>Tito </a:t>
            </a:r>
            <a:r>
              <a:rPr lang="cs-CZ" sz="2000" dirty="0"/>
              <a:t>chtěl v zemi vybudovat socialismus a v 60. letech ji v duchu této myšlenky přejmenoval na Socialistickou federativní republiku </a:t>
            </a:r>
            <a:r>
              <a:rPr lang="cs-CZ" sz="2000" dirty="0" smtClean="0"/>
              <a:t>Jugoslávii (SFRJ)</a:t>
            </a:r>
          </a:p>
          <a:p>
            <a:r>
              <a:rPr lang="cs-CZ" sz="2000" dirty="0" smtClean="0"/>
              <a:t>Idea se nepodařila a v důsledku zahraničních půjček se země dostala do hospodářské krize</a:t>
            </a:r>
          </a:p>
          <a:p>
            <a:r>
              <a:rPr lang="cs-CZ" sz="2000" dirty="0"/>
              <a:t>I přesto však Tito svou autoritou dokázal v zemi udržet klid a veškeré etnické, náboženské i politické rozpory byly utlumeny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17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382" y="0"/>
            <a:ext cx="10360057" cy="1140643"/>
          </a:xfrm>
        </p:spPr>
        <p:txBody>
          <a:bodyPr/>
          <a:lstStyle/>
          <a:p>
            <a:r>
              <a:rPr lang="cs-CZ" dirty="0" smtClean="0"/>
              <a:t>Socialistická FEDERATIVNÍ REPUBLIKA JUGOSLÁVIE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382" y="1140642"/>
            <a:ext cx="10454344" cy="5717357"/>
          </a:xfrm>
        </p:spPr>
        <p:txBody>
          <a:bodyPr>
            <a:normAutofit/>
          </a:bodyPr>
          <a:lstStyle/>
          <a:p>
            <a:r>
              <a:rPr lang="cs-CZ" sz="2000" dirty="0"/>
              <a:t>Nově budovaná poválečná Jugoslávie se stávala postupně krok za krokem socialistickou zemí, podobně jako ostatní státy bývalého východního </a:t>
            </a:r>
            <a:r>
              <a:rPr lang="cs-CZ" sz="2000" dirty="0" smtClean="0"/>
              <a:t>bloku</a:t>
            </a:r>
          </a:p>
          <a:p>
            <a:r>
              <a:rPr lang="cs-CZ" sz="2000" dirty="0" smtClean="0"/>
              <a:t>Vládu tvořil Svaz komunistů Jugoslávie (před r. 1952 známá jako Komunistická strana Jugoslávie)</a:t>
            </a:r>
          </a:p>
          <a:p>
            <a:r>
              <a:rPr lang="cs-CZ" sz="2000" dirty="0" smtClean="0"/>
              <a:t>Prezidentem Josip </a:t>
            </a:r>
            <a:r>
              <a:rPr lang="cs-CZ" sz="2000" dirty="0" err="1" smtClean="0"/>
              <a:t>Broz</a:t>
            </a:r>
            <a:r>
              <a:rPr lang="cs-CZ" sz="2000" dirty="0" smtClean="0"/>
              <a:t> Tito, hlavním městem Bělehrad</a:t>
            </a:r>
          </a:p>
          <a:p>
            <a:r>
              <a:rPr lang="cs-CZ" sz="2000" dirty="0"/>
              <a:t>Zprvu tuhý režim s mocnými tajnými službami postupem času prošel liberalizací a umožnil kritické myšlení i jiné postupy, v socialistických zemích zprvu </a:t>
            </a:r>
            <a:r>
              <a:rPr lang="cs-CZ" sz="2000" dirty="0" smtClean="0"/>
              <a:t>nemyslitelné</a:t>
            </a:r>
          </a:p>
          <a:p>
            <a:r>
              <a:rPr lang="cs-CZ" sz="2000" dirty="0" smtClean="0"/>
              <a:t>Přetrvávající </a:t>
            </a:r>
            <a:r>
              <a:rPr lang="cs-CZ" sz="2000" dirty="0"/>
              <a:t>soukromé zemědělství, </a:t>
            </a:r>
            <a:r>
              <a:rPr lang="cs-CZ" sz="2000" dirty="0" smtClean="0"/>
              <a:t>částečně </a:t>
            </a:r>
            <a:r>
              <a:rPr lang="cs-CZ" sz="2000" dirty="0"/>
              <a:t>volný trh – „Tržní socialismus“, Volný pohyb lidí za prací na Západ (Západní Německo, Rakousko)</a:t>
            </a:r>
            <a:endParaRPr lang="cs-CZ" sz="2000" dirty="0" smtClean="0"/>
          </a:p>
          <a:p>
            <a:r>
              <a:rPr lang="cs-CZ" sz="2000" dirty="0"/>
              <a:t>K závěru </a:t>
            </a:r>
            <a:r>
              <a:rPr lang="cs-CZ" sz="2000" dirty="0" err="1"/>
              <a:t>Titova</a:t>
            </a:r>
            <a:r>
              <a:rPr lang="cs-CZ" sz="2000" dirty="0"/>
              <a:t> života se Jugoslávie začala rychle </a:t>
            </a:r>
            <a:r>
              <a:rPr lang="cs-CZ" sz="2000" dirty="0" smtClean="0"/>
              <a:t>měnit</a:t>
            </a:r>
          </a:p>
          <a:p>
            <a:r>
              <a:rPr lang="cs-CZ" sz="2000" dirty="0" smtClean="0"/>
              <a:t>Pozice </a:t>
            </a:r>
            <a:r>
              <a:rPr lang="cs-CZ" sz="2000" dirty="0"/>
              <a:t>Komunistické strany, za jejíž vlády doznala země četných změn, začala </a:t>
            </a:r>
            <a:r>
              <a:rPr lang="cs-CZ" sz="2000" dirty="0" smtClean="0"/>
              <a:t>slábnout</a:t>
            </a:r>
          </a:p>
          <a:p>
            <a:r>
              <a:rPr lang="cs-CZ" sz="2000" dirty="0"/>
              <a:t> 70. a 80. léta: hospodářská krize, </a:t>
            </a:r>
            <a:r>
              <a:rPr lang="cs-CZ" sz="2000" dirty="0" smtClean="0"/>
              <a:t>nezaměstnanost=&gt;pokusy </a:t>
            </a:r>
            <a:r>
              <a:rPr lang="cs-CZ" sz="2000" dirty="0"/>
              <a:t>o </a:t>
            </a:r>
            <a:r>
              <a:rPr lang="cs-CZ" sz="2000" dirty="0" smtClean="0"/>
              <a:t>další hospodářské </a:t>
            </a:r>
            <a:r>
              <a:rPr lang="cs-CZ" sz="2000" dirty="0"/>
              <a:t>reformy</a:t>
            </a:r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91654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0"/>
            <a:ext cx="9905998" cy="1168924"/>
          </a:xfrm>
        </p:spPr>
        <p:txBody>
          <a:bodyPr/>
          <a:lstStyle/>
          <a:p>
            <a:pPr algn="ctr"/>
            <a:r>
              <a:rPr lang="cs-CZ" dirty="0" smtClean="0"/>
              <a:t>Jugoslávie v rozpadu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3" y="1036949"/>
            <a:ext cx="10303496" cy="5821052"/>
          </a:xfrm>
        </p:spPr>
        <p:txBody>
          <a:bodyPr>
            <a:normAutofit/>
          </a:bodyPr>
          <a:lstStyle/>
          <a:p>
            <a:r>
              <a:rPr lang="cs-CZ" sz="2000" dirty="0"/>
              <a:t>Rozpad Jugoslávie předznamenal 14. sjezd Komunistické strany, který opustily slovinská a chorvatská </a:t>
            </a:r>
            <a:r>
              <a:rPr lang="cs-CZ" sz="2000" dirty="0" smtClean="0"/>
              <a:t>delegace</a:t>
            </a:r>
          </a:p>
          <a:p>
            <a:r>
              <a:rPr lang="cs-CZ" sz="2000" dirty="0" smtClean="0"/>
              <a:t>Zbytek </a:t>
            </a:r>
            <a:r>
              <a:rPr lang="cs-CZ" sz="2000" dirty="0"/>
              <a:t>federace se na druhou stranu dostával do stále většího područí Slobodana </a:t>
            </a:r>
            <a:r>
              <a:rPr lang="cs-CZ" sz="2000" dirty="0" err="1" smtClean="0"/>
              <a:t>Miloševiće</a:t>
            </a:r>
            <a:r>
              <a:rPr lang="cs-CZ" sz="2000" dirty="0" smtClean="0"/>
              <a:t> </a:t>
            </a:r>
          </a:p>
          <a:p>
            <a:r>
              <a:rPr lang="cs-CZ" sz="2000" dirty="0" smtClean="0"/>
              <a:t>Neustálé </a:t>
            </a:r>
            <a:r>
              <a:rPr lang="cs-CZ" sz="2000" dirty="0"/>
              <a:t>diskuze o reformě soustátí skončily krachem, stejně jako hospodářství </a:t>
            </a:r>
            <a:r>
              <a:rPr lang="cs-CZ" sz="2000" dirty="0" smtClean="0"/>
              <a:t>státu</a:t>
            </a:r>
          </a:p>
          <a:p>
            <a:r>
              <a:rPr lang="cs-CZ" sz="2000" dirty="0" smtClean="0"/>
              <a:t>Měna </a:t>
            </a:r>
            <a:r>
              <a:rPr lang="cs-CZ" sz="2000" dirty="0"/>
              <a:t>se zhroutila a navzdory všem snahám o reformu se nepodařilo zabránit vyhlášení nezávislosti jednotlivých republik v polovině roku 1991 (Slovinsko a Chorvatsko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Odtržení </a:t>
            </a:r>
            <a:r>
              <a:rPr lang="cs-CZ" sz="2000" dirty="0"/>
              <a:t>těchto dvou republik přerostlo v ozbrojený konflikt, první na území Evropy po druhé světové </a:t>
            </a:r>
            <a:r>
              <a:rPr lang="cs-CZ" sz="2000" dirty="0" smtClean="0"/>
              <a:t>válce</a:t>
            </a:r>
          </a:p>
          <a:p>
            <a:r>
              <a:rPr lang="cs-CZ" sz="2000" dirty="0" smtClean="0"/>
              <a:t>V </a:t>
            </a:r>
            <a:r>
              <a:rPr lang="cs-CZ" sz="2000" dirty="0"/>
              <a:t>národních plebiscitech dalších svazových republik zvítězily hlasy pro odtržení také, takže na konci roku 1992 zbyly ve svazku jen Srbsko a Černá </a:t>
            </a:r>
            <a:r>
              <a:rPr lang="cs-CZ" sz="2000" dirty="0" smtClean="0"/>
              <a:t>Hora</a:t>
            </a:r>
          </a:p>
          <a:p>
            <a:r>
              <a:rPr lang="cs-CZ" sz="2000" dirty="0"/>
              <a:t>Celá Jugoslávie i každá republika má vlastní parlament, vládu a prezidenta</a:t>
            </a:r>
            <a:endParaRPr lang="cs-CZ" sz="2000" dirty="0" smtClean="0"/>
          </a:p>
          <a:p>
            <a:r>
              <a:rPr lang="cs-CZ" sz="2000" dirty="0" smtClean="0"/>
              <a:t>Výsledek: 6 republik a </a:t>
            </a:r>
            <a:r>
              <a:rPr lang="cs-CZ" sz="2000" dirty="0"/>
              <a:t>2 autonomní území v rámci Srbska, r</a:t>
            </a:r>
            <a:r>
              <a:rPr lang="cs-CZ" sz="2000" dirty="0" smtClean="0"/>
              <a:t>ovnoprávnost </a:t>
            </a:r>
            <a:r>
              <a:rPr lang="cs-CZ" sz="2000" dirty="0"/>
              <a:t>národů</a:t>
            </a:r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1225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7"/>
            <a:ext cx="9905999" cy="9367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4800" dirty="0" smtClean="0"/>
              <a:t>DĚKUJI ZA POZORNOST. </a:t>
            </a:r>
            <a:endParaRPr lang="cs-CZ" sz="4800" dirty="0"/>
          </a:p>
        </p:txBody>
      </p:sp>
    </p:spTree>
    <p:extLst>
      <p:ext uri="{BB962C8B-B14F-4D97-AF65-F5344CB8AC3E}">
        <p14:creationId xmlns:p14="http://schemas.microsoft.com/office/powerpoint/2010/main" val="113659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398</TotalTime>
  <Words>548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Tw Cen MT</vt:lpstr>
      <vt:lpstr>Obvod</vt:lpstr>
      <vt:lpstr>Jugoslávie po 2. světové válce</vt:lpstr>
      <vt:lpstr>Jugoslávie ZA II. Světové válKY</vt:lpstr>
      <vt:lpstr>Titova vláda</vt:lpstr>
      <vt:lpstr>Socialistická FEDERATIVNÍ REPUBLIKA JUGOSLÁVIE</vt:lpstr>
      <vt:lpstr>Jugoslávie v rozpadu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Jugoslávie po 2. světové válce</dc:title>
  <dc:creator>Uživatel</dc:creator>
  <cp:lastModifiedBy>Uživatel</cp:lastModifiedBy>
  <cp:revision>12</cp:revision>
  <dcterms:created xsi:type="dcterms:W3CDTF">2020-02-27T15:43:27Z</dcterms:created>
  <dcterms:modified xsi:type="dcterms:W3CDTF">2020-02-27T22:22:23Z</dcterms:modified>
</cp:coreProperties>
</file>