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8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86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6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6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97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3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7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9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B87ACC-F7E7-461C-9057-82E61E611082}" type="datetimeFigureOut">
              <a:rPr lang="cs-CZ" smtClean="0"/>
              <a:t>23.12.2019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6DEAA6-7257-4B4F-A91B-8E5E2C5A5F4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8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393AE-77DD-4F4A-82CF-87C2B877C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✡</a:t>
            </a:r>
            <a:r>
              <a:rPr lang="cs-CZ" sz="9600" cap="none" dirty="0"/>
              <a:t>Judaismus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CF38C3-23C0-4BA4-804D-CABBC9EDA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Pavel Nádvorník</a:t>
            </a:r>
          </a:p>
        </p:txBody>
      </p:sp>
    </p:spTree>
    <p:extLst>
      <p:ext uri="{BB962C8B-B14F-4D97-AF65-F5344CB8AC3E}">
        <p14:creationId xmlns:p14="http://schemas.microsoft.com/office/powerpoint/2010/main" val="169666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judaismus">
            <a:extLst>
              <a:ext uri="{FF2B5EF4-FFF2-40B4-BE49-F238E27FC236}">
                <a16:creationId xmlns:a16="http://schemas.microsoft.com/office/drawing/2014/main" id="{7202E248-C9F4-4633-AA28-C12E717E5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99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113C98-1E20-4297-8907-0821CAEC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cap="none">
                <a:solidFill>
                  <a:srgbClr val="FFFFFF"/>
                </a:solidFill>
              </a:rPr>
              <a:t>Zdroje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41CB2-0A03-4B21-B88A-111496194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FFFFFF"/>
                </a:solidFill>
              </a:rPr>
              <a:t>cs.wikipedia.org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FFFFFF"/>
                </a:solidFill>
              </a:rPr>
              <a:t>http://www.svetova-nabozenstvi.cz/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FFFFFF"/>
                </a:solidFill>
              </a:rPr>
              <a:t>https://www.google.cz/imghp?hl=cs&amp;tab=wi&amp;ogbl</a:t>
            </a:r>
          </a:p>
        </p:txBody>
      </p:sp>
    </p:spTree>
    <p:extLst>
      <p:ext uri="{BB962C8B-B14F-4D97-AF65-F5344CB8AC3E}">
        <p14:creationId xmlns:p14="http://schemas.microsoft.com/office/powerpoint/2010/main" val="31286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izrael">
            <a:extLst>
              <a:ext uri="{FF2B5EF4-FFF2-40B4-BE49-F238E27FC236}">
                <a16:creationId xmlns:a16="http://schemas.microsoft.com/office/drawing/2014/main" id="{865D50CB-AEA2-4C6F-B392-F783A3C3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44" y="4037169"/>
            <a:ext cx="4802155" cy="27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CAD13E-B11D-4C89-97BF-53B72243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84" y="580901"/>
            <a:ext cx="9720072" cy="1499616"/>
          </a:xfrm>
        </p:spPr>
        <p:txBody>
          <a:bodyPr/>
          <a:lstStyle/>
          <a:p>
            <a:r>
              <a:rPr lang="cs-CZ" cap="none" dirty="0"/>
              <a:t>Judaismus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8681-EE94-4B22-B383-A695194B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84" y="1801555"/>
            <a:ext cx="9720073" cy="447122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 Nova" panose="020B0604020202020204" pitchFamily="34" charset="0"/>
              </a:rPr>
              <a:t>= Termín, který označuje náboženství židovského národa – Izraele.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 </a:t>
            </a:r>
            <a:r>
              <a:rPr lang="cs-CZ" sz="2000" dirty="0">
                <a:latin typeface="Arial Nova" panose="020B0504020202020204" pitchFamily="34" charset="0"/>
              </a:rPr>
              <a:t>Rozlišujeme: 	</a:t>
            </a:r>
            <a:r>
              <a:rPr lang="cs-CZ" sz="2000" b="1" dirty="0">
                <a:latin typeface="Arial Nova" panose="020B0504020202020204" pitchFamily="34" charset="0"/>
              </a:rPr>
              <a:t>judaismus </a:t>
            </a:r>
            <a:r>
              <a:rPr lang="cs-CZ" sz="2000" dirty="0">
                <a:latin typeface="Arial Nova" panose="020B0504020202020204" pitchFamily="34" charset="0"/>
              </a:rPr>
              <a:t>- jako náboženství  </a:t>
            </a:r>
          </a:p>
          <a:p>
            <a:pPr marL="0" indent="0">
              <a:buNone/>
            </a:pPr>
            <a:r>
              <a:rPr lang="cs-CZ" sz="2000" b="1" dirty="0">
                <a:latin typeface="Arial Nova" panose="020B0504020202020204" pitchFamily="34" charset="0"/>
              </a:rPr>
              <a:t>		židovství</a:t>
            </a:r>
            <a:r>
              <a:rPr lang="cs-CZ" sz="2000" dirty="0">
                <a:latin typeface="Arial Nova" panose="020B0504020202020204" pitchFamily="34" charset="0"/>
              </a:rPr>
              <a:t> - jako kulturně-nábožensko-nacionálním celek (společná 			historie, jazyk, země, filozofii, umění, etické zásady, 				náboženské praktiky atd.)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Arial Nova" panose="020B0504020202020204" pitchFamily="34" charset="0"/>
              </a:rPr>
              <a:t>Judaismus je základem mnoha dalších náboženství včetně křesťanství nebo islámu.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Arial Nova" panose="020B0504020202020204" pitchFamily="34" charset="0"/>
              </a:rPr>
              <a:t>Vznikal přibližně ve 2. tisíciletí př. n. l..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Arial Nova" panose="020B0504020202020204" pitchFamily="34" charset="0"/>
              </a:rPr>
              <a:t>Původně byl kmenovým náboženství hebrejských kmenů.</a:t>
            </a:r>
          </a:p>
        </p:txBody>
      </p:sp>
    </p:spTree>
    <p:extLst>
      <p:ext uri="{BB962C8B-B14F-4D97-AF65-F5344CB8AC3E}">
        <p14:creationId xmlns:p14="http://schemas.microsoft.com/office/powerpoint/2010/main" val="97787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D46A6F-8A53-4B15-AD40-6E98BD98F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884236"/>
            <a:ext cx="4754880" cy="822960"/>
          </a:xfrm>
        </p:spPr>
        <p:txBody>
          <a:bodyPr/>
          <a:lstStyle/>
          <a:p>
            <a:r>
              <a:rPr lang="cs-CZ" dirty="0"/>
              <a:t>Žid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8DE5CE-1A9C-4DFC-B539-1B3E6BE03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1462838"/>
            <a:ext cx="4754880" cy="48026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 Nova" panose="020B0504020202020204" pitchFamily="34" charset="0"/>
              </a:rPr>
              <a:t>= příslušník etnika či národa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8C792F-B47D-4036-9B20-8E11A4813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0888" y="884236"/>
            <a:ext cx="4754880" cy="822960"/>
          </a:xfrm>
        </p:spPr>
        <p:txBody>
          <a:bodyPr/>
          <a:lstStyle/>
          <a:p>
            <a:r>
              <a:rPr lang="cs-CZ" dirty="0"/>
              <a:t>žid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EC3531-B008-4DB6-862C-C02D99786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88" y="1462838"/>
            <a:ext cx="4754880" cy="48026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 Nova" panose="020B0504020202020204" pitchFamily="34" charset="0"/>
              </a:rPr>
              <a:t>= vyznavač judaismu - náboženství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CC1564-7A04-414B-A1D2-DC6C77AD8257}"/>
              </a:ext>
            </a:extLst>
          </p:cNvPr>
          <p:cNvSpPr txBox="1"/>
          <p:nvPr/>
        </p:nvSpPr>
        <p:spPr>
          <a:xfrm>
            <a:off x="829986" y="2101132"/>
            <a:ext cx="9898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 Nova" panose="020B0504020202020204" pitchFamily="34" charset="0"/>
              </a:rPr>
              <a:t>Judaismus je od svého vzniku silně spojen s Izraelem, původně izraelskými kmeny.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 Nova" panose="020B0504020202020204" pitchFamily="34" charset="0"/>
              </a:rPr>
              <a:t>Židem je ten, kdo se narodil židovské matce, nebo předepsaným způsobem konvertoval k judaismu.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Arial Nova" panose="020B0504020202020204" pitchFamily="34" charset="0"/>
            </a:endParaRPr>
          </a:p>
        </p:txBody>
      </p:sp>
      <p:pic>
        <p:nvPicPr>
          <p:cNvPr id="2050" name="Picture 2" descr="Výsledek obrázku pro židé">
            <a:extLst>
              <a:ext uri="{FF2B5EF4-FFF2-40B4-BE49-F238E27FC236}">
                <a16:creationId xmlns:a16="http://schemas.microsoft.com/office/drawing/2014/main" id="{15E63CF6-8AD5-4756-803A-B4E56AE4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92" y="2920483"/>
            <a:ext cx="5842437" cy="39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8A2A7-5C4C-4B2A-9946-907D7CC2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cap="none" dirty="0"/>
              <a:t>Principy judaismu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6D5947-D8F0-4FE5-87EB-1A4B37AB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752600"/>
            <a:ext cx="6600825" cy="45567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 Nova" panose="020B0504020202020204" pitchFamily="34" charset="0"/>
              </a:rPr>
              <a:t>Víra v jediného boha – monoteistické náboženství – Uctívání jiného boha, předmětů, přírodních úkazů atd. je zapovězeno.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 Nova" panose="020B0504020202020204" pitchFamily="34" charset="0"/>
              </a:rPr>
              <a:t>Židé se řídí dle Tóry (prvních pět knih Mojžíšových), která je součástí </a:t>
            </a:r>
            <a:r>
              <a:rPr lang="cs-CZ" sz="1800" dirty="0" err="1">
                <a:latin typeface="Arial Nova" panose="020B0504020202020204" pitchFamily="34" charset="0"/>
              </a:rPr>
              <a:t>Tanachu</a:t>
            </a:r>
            <a:r>
              <a:rPr lang="cs-CZ" sz="1800" dirty="0">
                <a:latin typeface="Arial Nova" panose="020B0504020202020204" pitchFamily="34" charset="0"/>
              </a:rPr>
              <a:t> (starý zákon), který na rozdíl od Nového zákona uznávají.</a:t>
            </a:r>
          </a:p>
          <a:p>
            <a:pPr marL="0" indent="0">
              <a:buNone/>
            </a:pPr>
            <a:endParaRPr lang="cs-CZ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Přišel jeden pohan k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Šamajovi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a řekl mu: Stanu se židem, pokud mě naučíš celému učení Tóry po dobu, co vydržím stát na jedné noze.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Šamaj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se rozlítil, neboť to považoval za drzost a pohana vyhnal. Tentýž pohan přišel k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Hilelovi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a učinil mu tentýž návrh.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Hilel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řekl: </a:t>
            </a:r>
            <a:r>
              <a:rPr lang="cs-CZ" sz="1800" b="1" i="1" dirty="0">
                <a:latin typeface="Arial Nova" panose="020B0504020202020204" pitchFamily="34" charset="0"/>
              </a:rPr>
              <a:t>Co nechceš, aby druzí činili tobě, nečiň ty jim. 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To je podstatou Tóry, vše ostatní je jen komentář. Nyní jdi a uč se.“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3074" name="Picture 2" descr="Výsledek obrázku pro tóra">
            <a:extLst>
              <a:ext uri="{FF2B5EF4-FFF2-40B4-BE49-F238E27FC236}">
                <a16:creationId xmlns:a16="http://schemas.microsoft.com/office/drawing/2014/main" id="{B6CF13E1-7693-43C6-B521-8FA5988F1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3516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6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F0E8F-5E3F-400E-9A09-2D862648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cap="none" dirty="0"/>
              <a:t>Zvyky a tradice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AE372-5E2A-4014-A261-3E2E8494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638300"/>
            <a:ext cx="6262271" cy="52197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Obřízka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je znamením smlouvy s bohem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provádí se osmý den po narození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/>
              <a:t>Pidjon</a:t>
            </a:r>
            <a:r>
              <a:rPr lang="cs-CZ" sz="2000" dirty="0"/>
              <a:t> ha-ben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obřad, při kterém otec vykoupí prvorozeného syna předáním peněz </a:t>
            </a:r>
            <a:r>
              <a:rPr lang="cs-CZ" sz="2000" dirty="0" err="1"/>
              <a:t>Kohenovi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Bar </a:t>
            </a:r>
            <a:r>
              <a:rPr lang="cs-CZ" sz="2000" dirty="0" err="1"/>
              <a:t>micva</a:t>
            </a:r>
            <a:r>
              <a:rPr lang="cs-CZ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chlapec je ve 13 letech považován za dostatečně zodpovědného, aby nesl odpovědnost za plnění přikázání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stává se dospělým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Kuchyně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židé jedí pouze “košer“ potraviny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maso nesmí přijít do styku s mlékem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jedí maso ze zvířat, která mají rozdělená kopyta a přežvykují, ryby, které mají ploutve a šupiny, ptáky kromě dravců a mrchožroutů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zvířata musí být zabíjena správným způsobem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700" dirty="0">
              <a:latin typeface="Arial Nova" panose="020B05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7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cs-CZ" sz="700" dirty="0">
                <a:latin typeface="Arial Nova" panose="020B0504020202020204" pitchFamily="34" charset="0"/>
              </a:rPr>
              <a:t>	         </a:t>
            </a:r>
          </a:p>
        </p:txBody>
      </p:sp>
      <p:pic>
        <p:nvPicPr>
          <p:cNvPr id="4098" name="Picture 2" descr="Výsledek obrázku pro bar micva">
            <a:extLst>
              <a:ext uri="{FF2B5EF4-FFF2-40B4-BE49-F238E27FC236}">
                <a16:creationId xmlns:a16="http://schemas.microsoft.com/office/drawing/2014/main" id="{55779DB0-AFBB-4D78-8C2B-6B35B16B1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r="37544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0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66F6B9-D2E1-4B90-AAC4-424C8303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s-CZ" cap="none" dirty="0">
                <a:solidFill>
                  <a:srgbClr val="FFFFFF"/>
                </a:solidFill>
              </a:rPr>
              <a:t>Židovské svátky</a:t>
            </a:r>
          </a:p>
        </p:txBody>
      </p:sp>
      <p:cxnSp>
        <p:nvCxnSpPr>
          <p:cNvPr id="5125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D2699-9B7C-4131-BAF8-22C7E2A1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084832"/>
            <a:ext cx="4053840" cy="41330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FFFFFF"/>
                </a:solidFill>
              </a:rPr>
              <a:t>Šabat - den odpočinku - svatý den, sedmý den týdne – sobota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FFFFFF"/>
                </a:solidFill>
              </a:rPr>
              <a:t>Pesach - svátek nekvašených chlebů, Velikonoce – připomíná vyjití z otroctví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FFFFFF"/>
                </a:solidFill>
              </a:rPr>
              <a:t>Šavu‘ot</a:t>
            </a:r>
            <a:r>
              <a:rPr lang="cs-CZ" sz="1700" dirty="0">
                <a:solidFill>
                  <a:srgbClr val="FFFFFF"/>
                </a:solidFill>
              </a:rPr>
              <a:t> – </a:t>
            </a:r>
            <a:r>
              <a:rPr lang="cs-CZ" sz="1700" dirty="0" err="1">
                <a:solidFill>
                  <a:srgbClr val="FFFFFF"/>
                </a:solidFill>
              </a:rPr>
              <a:t>připomína</a:t>
            </a:r>
            <a:r>
              <a:rPr lang="cs-CZ" sz="1700" dirty="0">
                <a:solidFill>
                  <a:srgbClr val="FFFFFF"/>
                </a:solidFill>
              </a:rPr>
              <a:t> den, kdy bůh daroval Mojžíšovi Tóru na hoře Sinaj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FFFFFF"/>
                </a:solidFill>
              </a:rPr>
              <a:t>Roš</a:t>
            </a:r>
            <a:r>
              <a:rPr lang="cs-CZ" sz="1700" dirty="0">
                <a:solidFill>
                  <a:srgbClr val="FFFFFF"/>
                </a:solidFill>
              </a:rPr>
              <a:t> ha-</a:t>
            </a:r>
            <a:r>
              <a:rPr lang="cs-CZ" sz="1700" dirty="0" err="1">
                <a:solidFill>
                  <a:srgbClr val="FFFFFF"/>
                </a:solidFill>
              </a:rPr>
              <a:t>šana</a:t>
            </a:r>
            <a:r>
              <a:rPr lang="cs-CZ" sz="1700" dirty="0">
                <a:solidFill>
                  <a:srgbClr val="FFFFFF"/>
                </a:solidFill>
              </a:rPr>
              <a:t> - židovský Nový rok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FFFFFF"/>
                </a:solidFill>
              </a:rPr>
              <a:t>Jom</a:t>
            </a:r>
            <a:r>
              <a:rPr lang="cs-CZ" sz="1700" b="1" dirty="0">
                <a:solidFill>
                  <a:srgbClr val="FFFFFF"/>
                </a:solidFill>
              </a:rPr>
              <a:t> </a:t>
            </a:r>
            <a:r>
              <a:rPr lang="cs-CZ" sz="1700" dirty="0" err="1">
                <a:solidFill>
                  <a:srgbClr val="FFFFFF"/>
                </a:solidFill>
              </a:rPr>
              <a:t>kipur</a:t>
            </a:r>
            <a:r>
              <a:rPr lang="cs-CZ" sz="1700" dirty="0">
                <a:solidFill>
                  <a:srgbClr val="FFFFFF"/>
                </a:solidFill>
              </a:rPr>
              <a:t> – den smíření - nejsvětější den v roce, odpuštění zhotovení zlatého telete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FFFFFF"/>
                </a:solidFill>
              </a:rPr>
              <a:t>Sukot</a:t>
            </a:r>
            <a:r>
              <a:rPr lang="cs-CZ" sz="1700" dirty="0">
                <a:solidFill>
                  <a:srgbClr val="FFFFFF"/>
                </a:solidFill>
              </a:rPr>
              <a:t> – svátek stanů – </a:t>
            </a:r>
            <a:r>
              <a:rPr lang="cs-CZ" sz="1700" dirty="0"/>
              <a:t>připomíná</a:t>
            </a:r>
            <a:r>
              <a:rPr lang="cs-CZ" sz="1700" dirty="0">
                <a:solidFill>
                  <a:srgbClr val="FFFFFF"/>
                </a:solidFill>
              </a:rPr>
              <a:t> pobyt v poušti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7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7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7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Výsledek obrázku pro pesach">
            <a:extLst>
              <a:ext uri="{FF2B5EF4-FFF2-40B4-BE49-F238E27FC236}">
                <a16:creationId xmlns:a16="http://schemas.microsoft.com/office/drawing/2014/main" id="{63BD66FD-0266-410D-B02C-A5C3AF2E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038" y="158621"/>
            <a:ext cx="6328412" cy="31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ýsledek obrázku pro roš hašana">
            <a:extLst>
              <a:ext uri="{FF2B5EF4-FFF2-40B4-BE49-F238E27FC236}">
                <a16:creationId xmlns:a16="http://schemas.microsoft.com/office/drawing/2014/main" id="{A6094830-D10D-4D63-BC51-574D05D3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56" y="3429000"/>
            <a:ext cx="5794375" cy="32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4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A4CAFC-1C88-4F37-BF68-27FF0BFF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s-CZ" cap="none">
                <a:solidFill>
                  <a:srgbClr val="FFFFFF"/>
                </a:solidFill>
              </a:rPr>
              <a:t>Židovské svátky</a:t>
            </a:r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8932D-841C-4548-8F4E-39BF60B64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900">
                <a:solidFill>
                  <a:srgbClr val="FFFFFF"/>
                </a:solidFill>
              </a:rPr>
              <a:t>Šmini aceret – Osmý den  - navazuje po sedmi dnech slavení svátku Sukot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>
                <a:solidFill>
                  <a:srgbClr val="FFFFFF"/>
                </a:solidFill>
              </a:rPr>
              <a:t>Simchat Tóra – Radost z Tóry – oslava ukončení ročního cyklu čtení z Tóry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>
                <a:solidFill>
                  <a:srgbClr val="FFFFFF"/>
                </a:solidFill>
              </a:rPr>
              <a:t>Chanuka – Svátek světel – oslavuje znovuvysvěcení druhého chrámu v Jeruzalémě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>
                <a:solidFill>
                  <a:srgbClr val="FFFFFF"/>
                </a:solidFill>
              </a:rPr>
              <a:t>Tu bi-švat – Nový rok stromů – začátek nového vegetačního cyklu, začínají kvést stromy (konec ledna-začátek února)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9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9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9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9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90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64ECAA-E068-496C-A6F5-923599B7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0806"/>
            <a:ext cx="5455921" cy="2959836"/>
          </a:xfrm>
          <a:prstGeom prst="rect">
            <a:avLst/>
          </a:prstGeom>
        </p:spPr>
      </p:pic>
      <p:pic>
        <p:nvPicPr>
          <p:cNvPr id="6154" name="Picture 10" descr="Výsledek obrázku pro simchat torah">
            <a:extLst>
              <a:ext uri="{FF2B5EF4-FFF2-40B4-BE49-F238E27FC236}">
                <a16:creationId xmlns:a16="http://schemas.microsoft.com/office/drawing/2014/main" id="{46B8766E-D888-425D-9EBE-2812DE63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16" y="3429000"/>
            <a:ext cx="5432605" cy="30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7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6A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5EF7A3-70A8-41B7-B7F4-4F349A7E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cs-CZ" cap="none">
                <a:solidFill>
                  <a:srgbClr val="FFFFFF"/>
                </a:solidFill>
              </a:rPr>
              <a:t>Symboly židovství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DA730-2470-41E9-B154-FFA30BB46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7850"/>
            <a:ext cx="470039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Talit a </a:t>
            </a:r>
            <a:r>
              <a:rPr lang="cs-CZ" dirty="0" err="1">
                <a:solidFill>
                  <a:srgbClr val="FFFFFF"/>
                </a:solidFill>
              </a:rPr>
              <a:t>tfilin</a:t>
            </a:r>
            <a:r>
              <a:rPr lang="cs-CZ" dirty="0">
                <a:solidFill>
                  <a:srgbClr val="FFFFFF"/>
                </a:solidFill>
              </a:rPr>
              <a:t> – předměty používané při </a:t>
            </a:r>
            <a:r>
              <a:rPr lang="cs-CZ" dirty="0" err="1">
                <a:solidFill>
                  <a:srgbClr val="FFFFFF"/>
                </a:solidFill>
              </a:rPr>
              <a:t>motlitbě</a:t>
            </a:r>
            <a:endParaRPr lang="cs-CZ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FFFFF"/>
                </a:solidFill>
              </a:rPr>
              <a:t>Kipa</a:t>
            </a:r>
            <a:r>
              <a:rPr lang="cs-CZ" dirty="0">
                <a:solidFill>
                  <a:srgbClr val="FFFFFF"/>
                </a:solidFill>
              </a:rPr>
              <a:t> – pokrývka, kterou nosí věřící židé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FFFFF"/>
                </a:solidFill>
              </a:rPr>
              <a:t>Menora</a:t>
            </a:r>
            <a:r>
              <a:rPr lang="cs-CZ" dirty="0">
                <a:solidFill>
                  <a:srgbClr val="FFFFFF"/>
                </a:solidFill>
              </a:rPr>
              <a:t> – sedmiramenný svícen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Davidova hvězda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7172" name="Picture 4" descr="Výsledek obrázku pro kipa">
            <a:extLst>
              <a:ext uri="{FF2B5EF4-FFF2-40B4-BE49-F238E27FC236}">
                <a16:creationId xmlns:a16="http://schemas.microsoft.com/office/drawing/2014/main" id="{EF02B5D9-3608-4FC4-8489-25EB54D09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r="4420" b="3"/>
          <a:stretch/>
        </p:blipFill>
        <p:spPr bwMode="auto">
          <a:xfrm>
            <a:off x="6591300" y="9"/>
            <a:ext cx="5600700" cy="35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upload.wikimedia.org/wikipedia/commons/thumb/f/f2/Muro_de_los_Lamentos_-_16.JPG/1280px-Muro_de_los_Lamentos_-_16.JPG">
            <a:extLst>
              <a:ext uri="{FF2B5EF4-FFF2-40B4-BE49-F238E27FC236}">
                <a16:creationId xmlns:a16="http://schemas.microsoft.com/office/drawing/2014/main" id="{E4F89E7C-5994-466B-96DF-A12DF1A3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4968" b="2"/>
          <a:stretch/>
        </p:blipFill>
        <p:spPr bwMode="auto">
          <a:xfrm>
            <a:off x="6591300" y="3533774"/>
            <a:ext cx="56007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 pro david's star">
            <a:extLst>
              <a:ext uri="{FF2B5EF4-FFF2-40B4-BE49-F238E27FC236}">
                <a16:creationId xmlns:a16="http://schemas.microsoft.com/office/drawing/2014/main" id="{11A68B7F-2382-4009-A223-34AB6816D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90" y="3533774"/>
            <a:ext cx="3479010" cy="34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80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CAA00-8566-4B58-8845-B414777B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cap="none" dirty="0"/>
              <a:t>Izrael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AE02A-A6D7-4FAB-AF3D-448FB32B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76400"/>
            <a:ext cx="606681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jediný židovský stát na světě (75,4%)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založen 14.5.1848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hlavní město Jeruzalém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8196" name="Picture 4" descr="Výsledek obrázku pro izrael vlajka">
            <a:extLst>
              <a:ext uri="{FF2B5EF4-FFF2-40B4-BE49-F238E27FC236}">
                <a16:creationId xmlns:a16="http://schemas.microsoft.com/office/drawing/2014/main" id="{B45797B9-9108-4FF5-85D4-3786A0C2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830" y="62780"/>
            <a:ext cx="3612446" cy="26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ýsledek obrázku pro izrael mapa světa">
            <a:extLst>
              <a:ext uri="{FF2B5EF4-FFF2-40B4-BE49-F238E27FC236}">
                <a16:creationId xmlns:a16="http://schemas.microsoft.com/office/drawing/2014/main" id="{CB9FF8D2-E6FE-48B6-802C-55BCC895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217" y="2466976"/>
            <a:ext cx="7367226" cy="43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3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6934</TotalTime>
  <Words>413</Words>
  <Application>Microsoft Office PowerPoint</Application>
  <PresentationFormat>Širokoúhlá obrazovka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Tw Cen MT</vt:lpstr>
      <vt:lpstr>Tw Cen MT Condensed</vt:lpstr>
      <vt:lpstr>Wingdings 3</vt:lpstr>
      <vt:lpstr>Integrál</vt:lpstr>
      <vt:lpstr>✡Judaismus</vt:lpstr>
      <vt:lpstr>Judaismus</vt:lpstr>
      <vt:lpstr>Prezentace aplikace PowerPoint</vt:lpstr>
      <vt:lpstr>Principy judaismu</vt:lpstr>
      <vt:lpstr>Zvyky a tradice</vt:lpstr>
      <vt:lpstr>Židovské svátky</vt:lpstr>
      <vt:lpstr>Židovské svátky</vt:lpstr>
      <vt:lpstr>Symboly židovství</vt:lpstr>
      <vt:lpstr>Izrael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✡Judaismus</dc:title>
  <dc:creator>Kateřina Čejková</dc:creator>
  <cp:lastModifiedBy>Kateřina Čejková</cp:lastModifiedBy>
  <cp:revision>2</cp:revision>
  <dcterms:created xsi:type="dcterms:W3CDTF">2019-12-28T13:48:17Z</dcterms:created>
  <dcterms:modified xsi:type="dcterms:W3CDTF">2020-01-02T09:22:42Z</dcterms:modified>
</cp:coreProperties>
</file>