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2" r:id="rId20"/>
    <p:sldId id="273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8"/>
    <p:restoredTop sz="94659"/>
  </p:normalViewPr>
  <p:slideViewPr>
    <p:cSldViewPr snapToGrid="0" snapToObjects="1">
      <p:cViewPr>
        <p:scale>
          <a:sx n="40" d="100"/>
          <a:sy n="40" d="100"/>
        </p:scale>
        <p:origin x="720" y="1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89F76-AC5E-3E4C-A968-6FD1DC0DF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E99B49-245D-6E4A-BCA5-E52932359F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4F12A3-FE96-484C-9C5D-0CE5A9476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4F0B39-F000-F54A-B161-640765955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1DA1D3-7A39-2743-9E47-84D4282CE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11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14CDAF-CA7B-6A4D-93C4-0019D194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CC0BA91-3E17-FE42-9C1A-8BCE42DFC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58FE41-F346-2648-A090-35A856B0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C11294-973A-EA4D-A4D6-AD23DCFA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3F73CD-A601-4B42-93E1-1800CE8EB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37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935B28-E026-B14F-86A9-08CCC3D12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2F8544A-D012-6A44-96EB-601355423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7B8B7F-8794-1B46-9A36-BFA95871B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CEC83C-F3BA-6B41-A92C-FFFEE3BDD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A43E05-27C9-514C-A911-CF21CC96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97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CE887-A1CC-3C4A-952E-25CD5A86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9C6375-98FE-174B-8DC3-0F427E16B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16DDFB-3E95-BF40-91C8-071E2253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A99617-E4D7-CF46-AE52-23270000B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A0CAE5-1AD2-0D42-A6F7-82C915EBB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5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9E70F-A088-A844-8383-5AE5A425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F3F7939-9449-2F4A-A2DE-0AC063B7A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A769A1-F84E-1744-A9F2-3EF8A165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DDE5AD-78C8-0B4D-9382-E62DEA126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9C9830-DC25-7D4D-8865-153EAF5DC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41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C95998-A0B4-5040-873C-9813C2B2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5ED5A8-776D-A44D-AD9D-623415195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09AF9A-66C4-9C48-9D5F-1E019C305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11980D6-8FC9-5548-A755-C9CC0689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9A9E349-298D-B947-BAB8-E5ABCF37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85E95A-191D-5747-B970-D09B7343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24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3DF4A3-F375-A248-ADEC-8A4F9DA6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59DAF19-0AF0-8D45-B36E-65B98A4B8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D3765B5-3078-074D-9761-753D3446F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224F704-661B-3848-8E36-9B8095787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AD1F087-7CEF-8F49-919D-F6E58656C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381DB1-3473-EE4B-B354-45EC618E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208A26A-9E82-DF4E-86A3-030A2524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4082BC1-59A9-0F43-916F-E169BDE9C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90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034BD-1E49-C841-B55A-3E3D0623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45F73DA-CAFA-CB4C-8C4D-91E602BD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87243E-0589-AB45-BC8F-FD362D3D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1C72D9D-E986-994B-A9AD-52AC7EAF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511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5DBB998-6F79-DE48-A6AE-1413797C9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9E3C18-6D07-7647-AE7C-E20B7473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A6220D-EA6E-F24A-9F6C-404A5E0A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1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A84EA7-DF46-0948-B6C8-DFE3D455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AD5B98-C180-5348-9FB5-3E4C04F25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99A02DE-8421-F949-AA13-231A869CC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7E5F60-F30E-564F-B80F-BC88D4243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0422D04-7535-3E41-9370-797DCEBA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FBD50C-9033-1D4A-82EE-991B16888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72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41777-B6A6-F743-9015-4152E4B44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2D256A3-D880-B145-A84D-9FF349E61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B40FA5-69B7-0740-845D-8A93A3DCE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3212DC9-EE67-3645-B261-322FEA5C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6D1AF1-1BDC-6B4E-A94E-541F2798A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F2ADDE8-BB3C-934E-9AF1-1A5371813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307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BFDE5A8-750C-104D-8E4E-7984DC59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464F64C-5F0A-7343-BF55-51FA33D4D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A0E2750-BB0C-8246-93AC-0BDAF7D540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118-C9C0-F847-8B96-0237373F7CFC}" type="datetimeFigureOut">
              <a:rPr lang="cs-CZ" smtClean="0"/>
              <a:t>10.12.19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C2D53F-B8F1-1640-AA4A-93EC587A1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A32777-18CB-344C-A256-19B2A9AE5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1CD9D-9AF5-DF4A-8A34-DF2E642692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42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BAF5B-F6F4-D346-A4D0-957E1203F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9100" y="2506092"/>
            <a:ext cx="6273800" cy="1095946"/>
          </a:xfrm>
          <a:solidFill>
            <a:schemeClr val="bg1">
              <a:alpha val="28000"/>
            </a:schemeClr>
          </a:solidFill>
        </p:spPr>
        <p:txBody>
          <a:bodyPr/>
          <a:lstStyle/>
          <a:p>
            <a:r>
              <a:rPr lang="cs-CZ" dirty="0"/>
              <a:t>DĚJINY ČÍNY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6EEEAE-C38B-9248-BDB1-C79DF272E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VERONIKA KORTOVÁ</a:t>
            </a:r>
          </a:p>
        </p:txBody>
      </p:sp>
    </p:spTree>
    <p:extLst>
      <p:ext uri="{BB962C8B-B14F-4D97-AF65-F5344CB8AC3E}">
        <p14:creationId xmlns:p14="http://schemas.microsoft.com/office/powerpoint/2010/main" val="3346554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B6FD6-C1A6-E349-B632-80225A797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Severní a jižní dynastie	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84E6FF-66BE-F74D-BD3E-DFF29702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420-589 </a:t>
            </a:r>
            <a:r>
              <a:rPr lang="cs-CZ" dirty="0" err="1"/>
              <a:t>n.l</a:t>
            </a:r>
            <a:endParaRPr lang="cs-CZ" dirty="0"/>
          </a:p>
          <a:p>
            <a:r>
              <a:rPr lang="cs-CZ" dirty="0"/>
              <a:t>Jih - Říše </a:t>
            </a:r>
            <a:r>
              <a:rPr lang="cs-CZ" dirty="0" err="1"/>
              <a:t>Ťin</a:t>
            </a:r>
            <a:endParaRPr lang="cs-CZ" dirty="0"/>
          </a:p>
          <a:p>
            <a:r>
              <a:rPr lang="cs-CZ" dirty="0"/>
              <a:t>Sever - 16 království</a:t>
            </a:r>
          </a:p>
        </p:txBody>
      </p:sp>
    </p:spTree>
    <p:extLst>
      <p:ext uri="{BB962C8B-B14F-4D97-AF65-F5344CB8AC3E}">
        <p14:creationId xmlns:p14="http://schemas.microsoft.com/office/powerpoint/2010/main" val="154469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5405A-571F-DD4F-B0E5-D42FB3117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Suej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9D0517-24B6-4146-92B1-AFBA3B5FE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581-618 n.l. </a:t>
            </a:r>
          </a:p>
          <a:p>
            <a:r>
              <a:rPr lang="cs-CZ" dirty="0"/>
              <a:t>Opětovné sjednocení říše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sz="4400" dirty="0">
                <a:latin typeface="+mj-lt"/>
              </a:rPr>
              <a:t>Dynastie </a:t>
            </a:r>
            <a:r>
              <a:rPr lang="cs-CZ" sz="4400" dirty="0" err="1">
                <a:latin typeface="+mj-lt"/>
              </a:rPr>
              <a:t>Tchang</a:t>
            </a:r>
            <a:endParaRPr lang="cs-CZ" sz="4400" dirty="0">
              <a:latin typeface="+mj-lt"/>
            </a:endParaRPr>
          </a:p>
          <a:p>
            <a:r>
              <a:rPr lang="cs-CZ" dirty="0" err="1"/>
              <a:t>Suejský</a:t>
            </a:r>
            <a:r>
              <a:rPr lang="cs-CZ" dirty="0"/>
              <a:t> generál </a:t>
            </a:r>
            <a:r>
              <a:rPr lang="cs-CZ" dirty="0" err="1"/>
              <a:t>Li</a:t>
            </a:r>
            <a:r>
              <a:rPr lang="cs-CZ" dirty="0"/>
              <a:t> Juan </a:t>
            </a:r>
          </a:p>
          <a:p>
            <a:r>
              <a:rPr lang="cs-CZ" dirty="0"/>
              <a:t>618-907</a:t>
            </a:r>
          </a:p>
          <a:p>
            <a:endParaRPr lang="cs-CZ" dirty="0"/>
          </a:p>
          <a:p>
            <a:pPr marL="0" indent="0">
              <a:buNone/>
            </a:pPr>
            <a:endParaRPr lang="cs-CZ" sz="4400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BD86F32-D5CD-CE45-9773-EE74363AA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22" y="365125"/>
            <a:ext cx="6555956" cy="632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2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5C9A64-0A87-C64F-9C64-346666148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5 dynastií a 10 říší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65D064-A063-0C4A-A330-47C829259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907-960</a:t>
            </a:r>
          </a:p>
          <a:p>
            <a:r>
              <a:rPr lang="cs-CZ" dirty="0"/>
              <a:t>Sever -&gt; Vystřídalo se 5 dynastií </a:t>
            </a:r>
          </a:p>
          <a:p>
            <a:r>
              <a:rPr lang="cs-CZ" dirty="0"/>
              <a:t>Jih -&gt; Rozdělen na 10 států</a:t>
            </a:r>
          </a:p>
          <a:p>
            <a:r>
              <a:rPr lang="cs-CZ" dirty="0" err="1"/>
              <a:t>Sungská</a:t>
            </a:r>
            <a:r>
              <a:rPr lang="cs-CZ" dirty="0"/>
              <a:t> invaze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4DB0C7D-EE59-9347-9A39-F7FBC79F3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102" y="0"/>
            <a:ext cx="6495796" cy="62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15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75603-728A-A045-9BB0-0CD35E3B9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Sung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549A091-2507-5D44-A821-6C3C4428F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960-1279</a:t>
            </a:r>
          </a:p>
          <a:p>
            <a:r>
              <a:rPr lang="cs-CZ" dirty="0"/>
              <a:t>Bankovky, stálé vojenské námořnictvo</a:t>
            </a:r>
          </a:p>
          <a:p>
            <a:r>
              <a:rPr lang="cs-CZ" dirty="0"/>
              <a:t>Severní </a:t>
            </a:r>
            <a:r>
              <a:rPr lang="cs-CZ" dirty="0" err="1"/>
              <a:t>Sung</a:t>
            </a:r>
            <a:r>
              <a:rPr lang="cs-CZ" dirty="0"/>
              <a:t>, </a:t>
            </a:r>
            <a:r>
              <a:rPr lang="cs-CZ" dirty="0" err="1"/>
              <a:t>Jížní</a:t>
            </a:r>
            <a:r>
              <a:rPr lang="cs-CZ" dirty="0"/>
              <a:t> </a:t>
            </a:r>
            <a:r>
              <a:rPr lang="cs-CZ" dirty="0" err="1"/>
              <a:t>Sung</a:t>
            </a:r>
            <a:endParaRPr lang="cs-CZ" dirty="0"/>
          </a:p>
          <a:p>
            <a:r>
              <a:rPr lang="cs-CZ" dirty="0"/>
              <a:t>Boje s Mongoly</a:t>
            </a:r>
          </a:p>
          <a:p>
            <a:r>
              <a:rPr lang="cs-CZ" dirty="0"/>
              <a:t>Sjednocení Číny -&gt; Dynastie Juan </a:t>
            </a:r>
          </a:p>
        </p:txBody>
      </p:sp>
    </p:spTree>
    <p:extLst>
      <p:ext uri="{BB962C8B-B14F-4D97-AF65-F5344CB8AC3E}">
        <p14:creationId xmlns:p14="http://schemas.microsoft.com/office/powerpoint/2010/main" val="1789219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C0E563-C4A8-3A4A-9D2E-A67646991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Juan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A4138F-16A7-E24B-A431-7BCB3AC5B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1271-1368</a:t>
            </a:r>
          </a:p>
          <a:p>
            <a:r>
              <a:rPr lang="cs-CZ" dirty="0"/>
              <a:t>Území Číny, Mongolska a </a:t>
            </a:r>
            <a:r>
              <a:rPr lang="cs-CZ" dirty="0" err="1"/>
              <a:t>jížní</a:t>
            </a:r>
            <a:r>
              <a:rPr lang="cs-CZ" dirty="0"/>
              <a:t> Sibiře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43E584C-1C0F-444C-93A8-8A38FF5F1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24" y="0"/>
            <a:ext cx="7065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66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448FC0-651D-1A42-BE31-991B07B5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Ming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74FDE9-8F69-BF46-8B15-AB03D3658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1368-1644</a:t>
            </a:r>
          </a:p>
          <a:p>
            <a:r>
              <a:rPr lang="cs-CZ" dirty="0" err="1"/>
              <a:t>Zhu</a:t>
            </a:r>
            <a:r>
              <a:rPr lang="cs-CZ" dirty="0"/>
              <a:t> </a:t>
            </a:r>
            <a:r>
              <a:rPr lang="cs-CZ" dirty="0" err="1"/>
              <a:t>Yuanthang</a:t>
            </a:r>
            <a:endParaRPr lang="cs-CZ" dirty="0"/>
          </a:p>
          <a:p>
            <a:r>
              <a:rPr lang="cs-CZ" dirty="0"/>
              <a:t>Zakázané město</a:t>
            </a:r>
          </a:p>
          <a:p>
            <a:r>
              <a:rPr lang="cs-CZ" dirty="0"/>
              <a:t>Manufakturní výroba</a:t>
            </a:r>
          </a:p>
          <a:p>
            <a:r>
              <a:rPr lang="cs-CZ" dirty="0"/>
              <a:t>Portugalci (1577-Macao)</a:t>
            </a:r>
          </a:p>
          <a:p>
            <a:r>
              <a:rPr lang="cs-CZ" dirty="0"/>
              <a:t>Holanďané (Základny na </a:t>
            </a:r>
            <a:r>
              <a:rPr lang="cs-CZ" dirty="0" err="1"/>
              <a:t>Pescadorských</a:t>
            </a:r>
            <a:r>
              <a:rPr lang="cs-CZ" dirty="0"/>
              <a:t> ostrovech a </a:t>
            </a:r>
            <a:r>
              <a:rPr lang="cs-CZ" dirty="0" err="1"/>
              <a:t>Taiwanu</a:t>
            </a:r>
            <a:r>
              <a:rPr lang="cs-CZ" dirty="0"/>
              <a:t>)</a:t>
            </a:r>
          </a:p>
          <a:p>
            <a:r>
              <a:rPr lang="cs-CZ" dirty="0"/>
              <a:t>Zánik- rolnické války, nájezd Mandžuů</a:t>
            </a:r>
          </a:p>
        </p:txBody>
      </p:sp>
    </p:spTree>
    <p:extLst>
      <p:ext uri="{BB962C8B-B14F-4D97-AF65-F5344CB8AC3E}">
        <p14:creationId xmlns:p14="http://schemas.microsoft.com/office/powerpoint/2010/main" val="238592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DC55A8-5893-C848-8053-D17BAEAF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Čching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F5A02E-FBB2-3647-9E60-E62A75792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1644-1911</a:t>
            </a:r>
          </a:p>
          <a:p>
            <a:r>
              <a:rPr lang="cs-CZ" dirty="0"/>
              <a:t>Křesťanství </a:t>
            </a:r>
          </a:p>
          <a:p>
            <a:r>
              <a:rPr lang="cs-CZ" dirty="0"/>
              <a:t>1. opiová válka (1839-1842)</a:t>
            </a:r>
          </a:p>
          <a:p>
            <a:r>
              <a:rPr lang="cs-CZ" dirty="0"/>
              <a:t>Otevření přístavů</a:t>
            </a:r>
          </a:p>
          <a:p>
            <a:r>
              <a:rPr lang="cs-CZ" dirty="0"/>
              <a:t>Povstání </a:t>
            </a:r>
            <a:r>
              <a:rPr lang="cs-CZ" dirty="0" err="1"/>
              <a:t>tchaj-pchingů</a:t>
            </a:r>
            <a:r>
              <a:rPr lang="cs-CZ" dirty="0"/>
              <a:t>  (1850-1864)</a:t>
            </a:r>
          </a:p>
          <a:p>
            <a:r>
              <a:rPr lang="cs-CZ" dirty="0"/>
              <a:t>2. opiová válka (1856-1860)</a:t>
            </a:r>
          </a:p>
          <a:p>
            <a:r>
              <a:rPr lang="cs-CZ" dirty="0"/>
              <a:t>1. Čínsko-japonská válka (1.8.1894-17.4.1895)</a:t>
            </a:r>
          </a:p>
          <a:p>
            <a:r>
              <a:rPr lang="cs-CZ" dirty="0"/>
              <a:t>Povstání boxerů (1899-1901)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054250A-7DD5-694F-8056-B6E042647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49" y="1027906"/>
            <a:ext cx="3841751" cy="25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10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DC3F1-CB01-E143-9C78-13593F3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republika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44EBCC-1EBB-AD4C-BD7E-8D3E5E45D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Poloprezidentská</a:t>
            </a:r>
            <a:r>
              <a:rPr lang="cs-CZ" dirty="0"/>
              <a:t> republika</a:t>
            </a:r>
          </a:p>
          <a:p>
            <a:r>
              <a:rPr lang="cs-CZ" dirty="0"/>
              <a:t>1.ledna 1912 - 1949</a:t>
            </a:r>
          </a:p>
          <a:p>
            <a:r>
              <a:rPr lang="cs-CZ" dirty="0"/>
              <a:t>Vládnoucí strana </a:t>
            </a:r>
            <a:r>
              <a:rPr lang="cs-CZ" u="sng" dirty="0" err="1"/>
              <a:t>Kuomintang</a:t>
            </a:r>
            <a:endParaRPr lang="cs-CZ" u="sng" dirty="0"/>
          </a:p>
          <a:p>
            <a:r>
              <a:rPr lang="cs-CZ" u="sng" dirty="0"/>
              <a:t>Druhá čínsko-japonská válka</a:t>
            </a:r>
            <a:r>
              <a:rPr lang="cs-CZ" dirty="0"/>
              <a:t> (7.7. 1937 - 2.9. 1945)</a:t>
            </a:r>
          </a:p>
          <a:p>
            <a:r>
              <a:rPr lang="cs-CZ" u="sng" dirty="0"/>
              <a:t>Nová demokratická revoluce </a:t>
            </a:r>
            <a:r>
              <a:rPr lang="cs-CZ" dirty="0"/>
              <a:t>(1919-1949)</a:t>
            </a:r>
          </a:p>
          <a:p>
            <a:r>
              <a:rPr lang="cs-CZ" dirty="0"/>
              <a:t>Čínská občanská válka mezi Komunistickou stranou Číny a nacionalisty (</a:t>
            </a:r>
            <a:r>
              <a:rPr lang="cs-CZ" dirty="0" err="1"/>
              <a:t>Kuomintang</a:t>
            </a:r>
            <a:r>
              <a:rPr lang="cs-CZ" dirty="0"/>
              <a:t>)  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EF0B668-4F2C-8444-990F-21298A15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57" y="457659"/>
            <a:ext cx="4152630" cy="571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289C1-4F07-DA4E-A5AA-9A2D5CFF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Čínská lidová republika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CEE110-041B-9540-B26B-3B9092186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Čína, Hongkong a Macao</a:t>
            </a:r>
          </a:p>
          <a:p>
            <a:r>
              <a:rPr lang="cs-CZ" dirty="0"/>
              <a:t>1.10.1949</a:t>
            </a:r>
          </a:p>
          <a:p>
            <a:r>
              <a:rPr lang="cs-CZ" dirty="0"/>
              <a:t>Komunistická strana Číny</a:t>
            </a:r>
          </a:p>
          <a:p>
            <a:r>
              <a:rPr lang="cs-CZ" dirty="0"/>
              <a:t>Hl. město - Peking</a:t>
            </a:r>
          </a:p>
          <a:p>
            <a:r>
              <a:rPr lang="cs-CZ" dirty="0"/>
              <a:t>1,4 miliard obyvatel</a:t>
            </a:r>
          </a:p>
          <a:p>
            <a:r>
              <a:rPr lang="cs-CZ" dirty="0"/>
              <a:t>Hnutí Sta květů a Kampaň proti pravičákům</a:t>
            </a:r>
          </a:p>
          <a:p>
            <a:r>
              <a:rPr lang="cs-CZ" dirty="0"/>
              <a:t>Velký skok vpřed</a:t>
            </a:r>
          </a:p>
          <a:p>
            <a:r>
              <a:rPr lang="cs-CZ" dirty="0"/>
              <a:t>Čínsko-sovětský konflikt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093F8D-C98E-C648-A67E-7A26F4728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807" y="365125"/>
            <a:ext cx="2603500" cy="17277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244440B-7143-0448-A335-9E8C5EB37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057" y="2628900"/>
            <a:ext cx="36830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1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1126BE-D527-C34B-A8A6-F89A0E14FA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1771" y="0"/>
            <a:ext cx="9144000" cy="2387600"/>
          </a:xfrm>
        </p:spPr>
        <p:txBody>
          <a:bodyPr/>
          <a:lstStyle/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BB343F-DAF6-514C-A2AB-27491632A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1771" y="2387600"/>
            <a:ext cx="9144000" cy="1655762"/>
          </a:xfrm>
        </p:spPr>
        <p:txBody>
          <a:bodyPr/>
          <a:lstStyle/>
          <a:p>
            <a:r>
              <a:rPr lang="cs-CZ" dirty="0"/>
              <a:t>Veronika Kortová</a:t>
            </a:r>
          </a:p>
        </p:txBody>
      </p:sp>
    </p:spTree>
    <p:extLst>
      <p:ext uri="{BB962C8B-B14F-4D97-AF65-F5344CB8AC3E}">
        <p14:creationId xmlns:p14="http://schemas.microsoft.com/office/powerpoint/2010/main" val="276689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58369-B407-5D46-BDFB-B789465E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Dějiny starověké Číny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F3DAE7-A970-5C41-B01B-1F1FAB0E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Homo </a:t>
            </a:r>
            <a:r>
              <a:rPr lang="cs-CZ" dirty="0" err="1"/>
              <a:t>erectus</a:t>
            </a:r>
            <a:r>
              <a:rPr lang="cs-CZ" dirty="0"/>
              <a:t> (1milion-254 000 let př.n.l.)</a:t>
            </a:r>
          </a:p>
          <a:p>
            <a:r>
              <a:rPr lang="cs-CZ" dirty="0"/>
              <a:t>Homo sapiens sapiens (</a:t>
            </a:r>
            <a:r>
              <a:rPr lang="cs-CZ" dirty="0" err="1"/>
              <a:t>Fu-jüan</a:t>
            </a:r>
            <a:r>
              <a:rPr lang="cs-CZ" dirty="0"/>
              <a:t>)</a:t>
            </a:r>
          </a:p>
          <a:p>
            <a:r>
              <a:rPr lang="cs-CZ" dirty="0"/>
              <a:t>Pěstováni prosa, rýže a chov prasat (před 8000 lety) </a:t>
            </a:r>
          </a:p>
          <a:p>
            <a:r>
              <a:rPr lang="cs-CZ" dirty="0"/>
              <a:t>Keramika</a:t>
            </a:r>
          </a:p>
          <a:p>
            <a:r>
              <a:rPr lang="cs-CZ" dirty="0"/>
              <a:t>Neolitická revoluce (3000 let př.n.l.)</a:t>
            </a:r>
          </a:p>
          <a:p>
            <a:r>
              <a:rPr lang="cs-CZ" dirty="0"/>
              <a:t>Žlutá řeka a Jang-c‘-</a:t>
            </a:r>
            <a:r>
              <a:rPr lang="cs-CZ" dirty="0" err="1"/>
              <a:t>tiang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85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003D1F-3FB6-D24C-AA10-3586B271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Mao</a:t>
            </a:r>
            <a:r>
              <a:rPr lang="cs-CZ" dirty="0"/>
              <a:t> </a:t>
            </a:r>
            <a:r>
              <a:rPr lang="cs-CZ" dirty="0" err="1"/>
              <a:t>Ce</a:t>
            </a:r>
            <a:r>
              <a:rPr lang="cs-CZ" dirty="0"/>
              <a:t>-tung (</a:t>
            </a:r>
            <a:r>
              <a:rPr lang="ja-JP" altLang="en-US"/>
              <a:t>毛澤東</a:t>
            </a:r>
            <a:r>
              <a:rPr lang="cs-CZ" altLang="ja-JP" dirty="0"/>
              <a:t>)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AEA6AE66-3FC2-3B42-B74B-D5544EBBE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20050" y="1027906"/>
            <a:ext cx="3333750" cy="441536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EA62875A-7600-804E-A08F-B70AFE2C8CCC}"/>
              </a:ext>
            </a:extLst>
          </p:cNvPr>
          <p:cNvSpPr txBox="1"/>
          <p:nvPr/>
        </p:nvSpPr>
        <p:spPr>
          <a:xfrm>
            <a:off x="304800" y="1463040"/>
            <a:ext cx="7412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26.12. 1893 - 9.9. 1976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Tajemník (1935) a předseda (1943) Komunistické strany Číny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u="sng" dirty="0"/>
              <a:t>Maoismus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Veřejné popravy, hladomor, nucené práce</a:t>
            </a:r>
          </a:p>
        </p:txBody>
      </p:sp>
    </p:spTree>
    <p:extLst>
      <p:ext uri="{BB962C8B-B14F-4D97-AF65-F5344CB8AC3E}">
        <p14:creationId xmlns:p14="http://schemas.microsoft.com/office/powerpoint/2010/main" val="41488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4CD63-471D-9045-BAF9-0BD2DD54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Sia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A8550D-F119-FF47-9083-830F9FB01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2100-1600 př.n.l.</a:t>
            </a:r>
          </a:p>
          <a:p>
            <a:r>
              <a:rPr lang="cs-CZ" u="sng" dirty="0"/>
              <a:t>Velký </a:t>
            </a:r>
            <a:r>
              <a:rPr lang="cs-CZ" u="sng" dirty="0" err="1"/>
              <a:t>Jü</a:t>
            </a:r>
            <a:r>
              <a:rPr lang="cs-CZ" u="sng" dirty="0"/>
              <a:t> </a:t>
            </a:r>
          </a:p>
          <a:p>
            <a:r>
              <a:rPr lang="cs-CZ" u="sng" dirty="0"/>
              <a:t>Kultura Er-</a:t>
            </a:r>
            <a:r>
              <a:rPr lang="cs-CZ" u="sng" dirty="0" err="1"/>
              <a:t>li</a:t>
            </a:r>
            <a:r>
              <a:rPr lang="cs-CZ" u="sng" dirty="0"/>
              <a:t>-</a:t>
            </a:r>
            <a:r>
              <a:rPr lang="cs-CZ" u="sng" dirty="0" err="1"/>
              <a:t>tchou</a:t>
            </a:r>
            <a:endParaRPr lang="cs-CZ" u="sng" dirty="0"/>
          </a:p>
          <a:p>
            <a:endParaRPr lang="cs-CZ" u="sng" dirty="0"/>
          </a:p>
          <a:p>
            <a:endParaRPr lang="cs-CZ" u="sng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41FF40-9C02-364D-AD6E-64A99E1E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850" y="269060"/>
            <a:ext cx="2081832" cy="59079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DB28C0-178E-2441-85D5-C1D48F7A0EFA}"/>
              </a:ext>
            </a:extLst>
          </p:cNvPr>
          <p:cNvSpPr txBox="1"/>
          <p:nvPr/>
        </p:nvSpPr>
        <p:spPr>
          <a:xfrm>
            <a:off x="10962791" y="6176963"/>
            <a:ext cx="1427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Velký </a:t>
            </a:r>
            <a:r>
              <a:rPr lang="cs-CZ" sz="1400" dirty="0" err="1"/>
              <a:t>Jü</a:t>
            </a:r>
            <a:endParaRPr lang="cs-CZ" sz="14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81079C4-EA17-FE49-8D00-5DC07E6D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460" y="0"/>
            <a:ext cx="8641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24DB3-2DED-EA4E-BDA0-3C13875DE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Šang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B0B54D-50E6-B64F-87E6-586BB3E6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1600-1046</a:t>
            </a:r>
          </a:p>
          <a:p>
            <a:r>
              <a:rPr lang="cs-CZ" dirty="0"/>
              <a:t>Východ Číny, podél Žluté řeky</a:t>
            </a:r>
          </a:p>
          <a:p>
            <a:r>
              <a:rPr lang="cs-CZ" dirty="0"/>
              <a:t>Zemědělství</a:t>
            </a:r>
          </a:p>
          <a:p>
            <a:r>
              <a:rPr lang="cs-CZ" dirty="0"/>
              <a:t>Silné vojsko (bronzové zbraně, luky, kopí)</a:t>
            </a:r>
          </a:p>
          <a:p>
            <a:r>
              <a:rPr lang="cs-CZ" dirty="0"/>
              <a:t>Znakové písmo</a:t>
            </a:r>
          </a:p>
          <a:p>
            <a:r>
              <a:rPr lang="cs-CZ" dirty="0"/>
              <a:t>Napadení kmeny </a:t>
            </a:r>
            <a:r>
              <a:rPr lang="cs-CZ" dirty="0" err="1"/>
              <a:t>Čou</a:t>
            </a:r>
            <a:r>
              <a:rPr lang="cs-CZ" dirty="0"/>
              <a:t> ze západu Číny (</a:t>
            </a:r>
            <a:r>
              <a:rPr lang="cs-CZ" dirty="0" err="1"/>
              <a:t>Wu-wang</a:t>
            </a:r>
            <a:r>
              <a:rPr lang="cs-CZ" dirty="0"/>
              <a:t>) 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907903-3D5E-5F43-A917-DC76AAFD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000" y="879050"/>
            <a:ext cx="7857999" cy="514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2492C-39A6-3746-B746-34F8AA8A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Čou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4688E1-81B5-EA48-99AC-7D036ACC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1045-256 př.n.l. </a:t>
            </a:r>
          </a:p>
          <a:p>
            <a:r>
              <a:rPr lang="cs-CZ" dirty="0"/>
              <a:t>Mandát nebes</a:t>
            </a:r>
          </a:p>
          <a:p>
            <a:r>
              <a:rPr lang="cs-CZ" dirty="0"/>
              <a:t>Rozdělení společnosti</a:t>
            </a:r>
          </a:p>
          <a:p>
            <a:r>
              <a:rPr lang="cs-CZ" dirty="0"/>
              <a:t>Správní střediska</a:t>
            </a:r>
          </a:p>
          <a:p>
            <a:r>
              <a:rPr lang="cs-CZ" dirty="0"/>
              <a:t>Zpracovávání kovů </a:t>
            </a:r>
          </a:p>
          <a:p>
            <a:r>
              <a:rPr lang="cs-CZ" dirty="0"/>
              <a:t>Základní filosofické školy (konfucianismus, taoismus, </a:t>
            </a:r>
            <a:r>
              <a:rPr lang="cs-CZ" dirty="0" err="1"/>
              <a:t>legismus</a:t>
            </a:r>
            <a:r>
              <a:rPr lang="cs-CZ" dirty="0"/>
              <a:t> a </a:t>
            </a:r>
            <a:r>
              <a:rPr lang="cs-CZ" dirty="0" err="1"/>
              <a:t>mohismus</a:t>
            </a:r>
            <a:r>
              <a:rPr lang="cs-CZ" dirty="0"/>
              <a:t>)</a:t>
            </a:r>
          </a:p>
          <a:p>
            <a:r>
              <a:rPr lang="cs-CZ" dirty="0"/>
              <a:t>Období válčících států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5AB189-8EA3-9540-8869-86BF684CA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49" y="199760"/>
            <a:ext cx="9580525" cy="64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7219E-FCF3-044E-AAEA-132C62B0F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Čchin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BCC1B1-F0DD-2044-A9A1-030181FA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221-206 př.n.l.</a:t>
            </a:r>
          </a:p>
          <a:p>
            <a:r>
              <a:rPr lang="cs-CZ" dirty="0"/>
              <a:t>První císař</a:t>
            </a:r>
          </a:p>
          <a:p>
            <a:r>
              <a:rPr lang="cs-CZ" dirty="0"/>
              <a:t>Jednotná měna, sjednocení měr a vah</a:t>
            </a:r>
          </a:p>
          <a:p>
            <a:r>
              <a:rPr lang="cs-CZ" dirty="0"/>
              <a:t>215př.n.l. - Stavba Velké čínské zdi</a:t>
            </a:r>
          </a:p>
          <a:p>
            <a:r>
              <a:rPr lang="cs-CZ" dirty="0"/>
              <a:t>220př.n.l.-Terakotová armáda</a:t>
            </a:r>
          </a:p>
          <a:p>
            <a:r>
              <a:rPr lang="cs-CZ" dirty="0"/>
              <a:t>Zvyšování daní</a:t>
            </a:r>
          </a:p>
          <a:p>
            <a:r>
              <a:rPr lang="cs-CZ" dirty="0" err="1"/>
              <a:t>Povstaní</a:t>
            </a:r>
            <a:r>
              <a:rPr lang="cs-CZ" dirty="0"/>
              <a:t> a občanská válka</a:t>
            </a:r>
          </a:p>
          <a:p>
            <a:r>
              <a:rPr lang="cs-CZ" dirty="0"/>
              <a:t>Svržení vlády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4EE8C8E-CF6F-AE42-A05F-AAA0CA84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44" y="365125"/>
            <a:ext cx="9517912" cy="63452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BA785AC-6AAB-A641-BDE1-3069168D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58" y="725450"/>
            <a:ext cx="9989084" cy="5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6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D20512-603B-2A45-BDF6-017786816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Chan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41D088-9D4E-B54E-B49B-D97C11B99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206 př.n.l. - 220 n.l. </a:t>
            </a:r>
          </a:p>
          <a:p>
            <a:r>
              <a:rPr lang="cs-CZ" dirty="0"/>
              <a:t>Dynastie Sin (9-25 n.l.)</a:t>
            </a:r>
          </a:p>
          <a:p>
            <a:r>
              <a:rPr lang="cs-CZ" dirty="0"/>
              <a:t>Západní </a:t>
            </a:r>
            <a:r>
              <a:rPr lang="cs-CZ" dirty="0" err="1"/>
              <a:t>Chan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Války s Huny</a:t>
            </a:r>
          </a:p>
          <a:p>
            <a:r>
              <a:rPr lang="cs-CZ" dirty="0"/>
              <a:t>Východní </a:t>
            </a:r>
            <a:r>
              <a:rPr lang="cs-CZ" dirty="0" err="1"/>
              <a:t>Chan</a:t>
            </a:r>
            <a:endParaRPr lang="cs-CZ" dirty="0"/>
          </a:p>
          <a:p>
            <a:r>
              <a:rPr lang="cs-CZ" dirty="0"/>
              <a:t>Bitva u červených útesů (Bitva v </a:t>
            </a:r>
            <a:r>
              <a:rPr lang="cs-CZ" dirty="0" err="1"/>
              <a:t>Chibi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C01280-FF1B-7543-8D1E-CC87DBB8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132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F16618-F2D0-7B45-BA30-6B5F351AB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tří království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E73A68-935A-7246-B356-A1CD32E7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220-280 n.l.</a:t>
            </a:r>
          </a:p>
          <a:p>
            <a:r>
              <a:rPr lang="cs-CZ" dirty="0" err="1"/>
              <a:t>Wej</a:t>
            </a:r>
            <a:r>
              <a:rPr lang="cs-CZ" dirty="0"/>
              <a:t> (Sever), </a:t>
            </a:r>
            <a:r>
              <a:rPr lang="cs-CZ" dirty="0" err="1"/>
              <a:t>Šu</a:t>
            </a:r>
            <a:r>
              <a:rPr lang="cs-CZ" dirty="0"/>
              <a:t> (Západ), </a:t>
            </a:r>
            <a:r>
              <a:rPr lang="cs-CZ" dirty="0" err="1"/>
              <a:t>Wu</a:t>
            </a:r>
            <a:r>
              <a:rPr lang="cs-CZ" dirty="0"/>
              <a:t> (Východ)</a:t>
            </a:r>
          </a:p>
          <a:p>
            <a:r>
              <a:rPr lang="cs-CZ" dirty="0"/>
              <a:t>Velký technologický vývoj</a:t>
            </a:r>
          </a:p>
          <a:p>
            <a:r>
              <a:rPr lang="cs-CZ" dirty="0"/>
              <a:t>Boje, Sjednocení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80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7C82C2-FAF9-B940-8447-BF3E1E31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Dynastie </a:t>
            </a:r>
            <a:r>
              <a:rPr lang="cs-CZ" dirty="0" err="1"/>
              <a:t>Ťin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0557DE-2E45-5540-876D-9B44747D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265-420 n.l.</a:t>
            </a:r>
          </a:p>
          <a:p>
            <a:r>
              <a:rPr lang="cs-CZ" dirty="0"/>
              <a:t>Založený S‘-</a:t>
            </a:r>
            <a:r>
              <a:rPr lang="cs-CZ" dirty="0" err="1"/>
              <a:t>ma</a:t>
            </a:r>
            <a:r>
              <a:rPr lang="cs-CZ" dirty="0"/>
              <a:t> Jen (říše </a:t>
            </a:r>
            <a:r>
              <a:rPr lang="cs-CZ" dirty="0" err="1"/>
              <a:t>Wej</a:t>
            </a:r>
            <a:r>
              <a:rPr lang="cs-CZ" dirty="0"/>
              <a:t>)</a:t>
            </a:r>
          </a:p>
          <a:p>
            <a:r>
              <a:rPr lang="cs-CZ" dirty="0" err="1"/>
              <a:t>Vnítřní</a:t>
            </a:r>
            <a:r>
              <a:rPr lang="cs-CZ" dirty="0"/>
              <a:t> boje -&gt; Oslabení -&gt; </a:t>
            </a:r>
          </a:p>
          <a:p>
            <a:r>
              <a:rPr lang="cs-CZ" dirty="0"/>
              <a:t>Západní a Východní </a:t>
            </a:r>
            <a:r>
              <a:rPr lang="cs-CZ" dirty="0" err="1"/>
              <a:t>Ťin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5A8F550-A06D-0B4F-BA35-25E03EC93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944" y="533146"/>
            <a:ext cx="6038112" cy="582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530</Words>
  <Application>Microsoft Macintosh PowerPoint</Application>
  <PresentationFormat>Širokoúhlá obrazovka</PresentationFormat>
  <Paragraphs>121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5" baseType="lpstr">
      <vt:lpstr>游ゴシック Light</vt:lpstr>
      <vt:lpstr>Arial</vt:lpstr>
      <vt:lpstr>Calibri</vt:lpstr>
      <vt:lpstr>Calibri Light</vt:lpstr>
      <vt:lpstr>Motiv Office</vt:lpstr>
      <vt:lpstr>DĚJINY ČÍNY</vt:lpstr>
      <vt:lpstr>Dějiny starověké Číny</vt:lpstr>
      <vt:lpstr>Dynastie Sia</vt:lpstr>
      <vt:lpstr>Dynastie Šang</vt:lpstr>
      <vt:lpstr>Dynastie Čou</vt:lpstr>
      <vt:lpstr>Dynastie Čchin</vt:lpstr>
      <vt:lpstr>Dynastie Chan</vt:lpstr>
      <vt:lpstr>Období tří království</vt:lpstr>
      <vt:lpstr>Dynastie Ťin</vt:lpstr>
      <vt:lpstr>Severní a jižní dynastie </vt:lpstr>
      <vt:lpstr>Dynastie Suej </vt:lpstr>
      <vt:lpstr>5 dynastií a 10 říší</vt:lpstr>
      <vt:lpstr>Dynastie Sung</vt:lpstr>
      <vt:lpstr>Dynastie Juan</vt:lpstr>
      <vt:lpstr>Dynastie Ming </vt:lpstr>
      <vt:lpstr>Dynastie Čching</vt:lpstr>
      <vt:lpstr>Čínská republika</vt:lpstr>
      <vt:lpstr>Čínská lidová republika</vt:lpstr>
      <vt:lpstr>Mao Ce-tung</vt:lpstr>
      <vt:lpstr>Mao Ce-tung (毛澤東)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DĚJINY ČÍNY</dc:title>
  <dc:creator>Veronika Kortová</dc:creator>
  <cp:lastModifiedBy>Veronika Kortová</cp:lastModifiedBy>
  <cp:revision>38</cp:revision>
  <dcterms:created xsi:type="dcterms:W3CDTF">2019-10-01T17:05:22Z</dcterms:created>
  <dcterms:modified xsi:type="dcterms:W3CDTF">2019-12-11T15:13:00Z</dcterms:modified>
</cp:coreProperties>
</file>