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omments/comment1.xml" ContentType="application/vnd.openxmlformats-officedocument.presentationml.comments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6" r:id="rId11"/>
    <p:sldId id="267" r:id="rId12"/>
    <p:sldId id="264" r:id="rId13"/>
    <p:sldId id="268" r:id="rId14"/>
    <p:sldId id="269" r:id="rId15"/>
    <p:sldId id="270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liška Braunová" initials="EB" lastIdx="1" clrIdx="0">
    <p:extLst>
      <p:ext uri="{19B8F6BF-5375-455C-9EA6-DF929625EA0E}">
        <p15:presenceInfo xmlns:p15="http://schemas.microsoft.com/office/powerpoint/2012/main" userId="8d006ee6d388191b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0-03-12T21:47:58.845" idx="1">
    <p:pos x="10" y="10"/>
    <p:text/>
    <p:extLst>
      <p:ext uri="{C676402C-5697-4E1C-873F-D02D1690AC5C}">
        <p15:threadingInfo xmlns:p15="http://schemas.microsoft.com/office/powerpoint/2012/main" timeZoneBias="-60"/>
      </p:ext>
    </p:extLst>
  </p:cm>
</p:cmLst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153B0F0-3F20-4648-AAB0-7157EFD27573}" type="doc">
      <dgm:prSet loTypeId="urn:microsoft.com/office/officeart/2005/8/layout/vList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34106DCD-99F0-4FE9-84F5-80736C1A6C0F}">
      <dgm:prSet phldrT="[Text]"/>
      <dgm:spPr/>
      <dgm:t>
        <a:bodyPr/>
        <a:lstStyle/>
        <a:p>
          <a:r>
            <a:rPr lang="cs-CZ" dirty="0"/>
            <a:t>Z přijmu</a:t>
          </a:r>
        </a:p>
      </dgm:t>
    </dgm:pt>
    <dgm:pt modelId="{857947B0-3C15-474A-83BD-1572F89F519A}" type="parTrans" cxnId="{92B18F24-1EF1-4B9A-B10C-0EBFA6AD93C6}">
      <dgm:prSet/>
      <dgm:spPr/>
      <dgm:t>
        <a:bodyPr/>
        <a:lstStyle/>
        <a:p>
          <a:endParaRPr lang="cs-CZ"/>
        </a:p>
      </dgm:t>
    </dgm:pt>
    <dgm:pt modelId="{C31EFA2A-EB7C-469D-887E-F43F24E31549}" type="sibTrans" cxnId="{92B18F24-1EF1-4B9A-B10C-0EBFA6AD93C6}">
      <dgm:prSet/>
      <dgm:spPr/>
      <dgm:t>
        <a:bodyPr/>
        <a:lstStyle/>
        <a:p>
          <a:endParaRPr lang="cs-CZ"/>
        </a:p>
      </dgm:t>
    </dgm:pt>
    <dgm:pt modelId="{14B5717C-1A02-485D-8C9F-13D35B757B48}">
      <dgm:prSet phldrT="[Text]"/>
      <dgm:spPr/>
      <dgm:t>
        <a:bodyPr/>
        <a:lstStyle/>
        <a:p>
          <a:r>
            <a:rPr lang="cs-CZ" dirty="0"/>
            <a:t>FO 15%</a:t>
          </a:r>
        </a:p>
      </dgm:t>
    </dgm:pt>
    <dgm:pt modelId="{B1E386A7-DCAC-4AD8-A4B2-E26FE2BE3255}" type="parTrans" cxnId="{9E52625B-953D-4A17-AFEB-A77063581E5E}">
      <dgm:prSet/>
      <dgm:spPr/>
      <dgm:t>
        <a:bodyPr/>
        <a:lstStyle/>
        <a:p>
          <a:endParaRPr lang="cs-CZ"/>
        </a:p>
      </dgm:t>
    </dgm:pt>
    <dgm:pt modelId="{2989A863-1240-4DB5-B948-5AE28D85FE59}" type="sibTrans" cxnId="{9E52625B-953D-4A17-AFEB-A77063581E5E}">
      <dgm:prSet/>
      <dgm:spPr/>
      <dgm:t>
        <a:bodyPr/>
        <a:lstStyle/>
        <a:p>
          <a:endParaRPr lang="cs-CZ"/>
        </a:p>
      </dgm:t>
    </dgm:pt>
    <dgm:pt modelId="{A725BD77-8E6F-40C5-B5BE-310E03E4BC75}">
      <dgm:prSet phldrT="[Text]"/>
      <dgm:spPr/>
      <dgm:t>
        <a:bodyPr/>
        <a:lstStyle/>
        <a:p>
          <a:r>
            <a:rPr lang="cs-CZ" dirty="0"/>
            <a:t>PO 19%</a:t>
          </a:r>
        </a:p>
      </dgm:t>
    </dgm:pt>
    <dgm:pt modelId="{534CA269-AE28-47F1-AE9E-3C955954207A}" type="parTrans" cxnId="{6E7B9DC2-9C9B-43A2-B0C6-C1E2CBC21C47}">
      <dgm:prSet/>
      <dgm:spPr/>
      <dgm:t>
        <a:bodyPr/>
        <a:lstStyle/>
        <a:p>
          <a:endParaRPr lang="cs-CZ"/>
        </a:p>
      </dgm:t>
    </dgm:pt>
    <dgm:pt modelId="{193D8E12-CA5F-43F4-A5DE-1A5BBB12F59B}" type="sibTrans" cxnId="{6E7B9DC2-9C9B-43A2-B0C6-C1E2CBC21C47}">
      <dgm:prSet/>
      <dgm:spPr/>
      <dgm:t>
        <a:bodyPr/>
        <a:lstStyle/>
        <a:p>
          <a:endParaRPr lang="cs-CZ"/>
        </a:p>
      </dgm:t>
    </dgm:pt>
    <dgm:pt modelId="{6FB0D8AD-6997-4507-8742-6669D942A9C1}">
      <dgm:prSet phldrT="[Text]"/>
      <dgm:spPr/>
      <dgm:t>
        <a:bodyPr/>
        <a:lstStyle/>
        <a:p>
          <a:r>
            <a:rPr lang="cs-CZ" dirty="0"/>
            <a:t>Majetkové </a:t>
          </a:r>
        </a:p>
      </dgm:t>
    </dgm:pt>
    <dgm:pt modelId="{4C4F8AB4-84F0-45D2-A9FF-00100C6EC7C6}" type="parTrans" cxnId="{49738AFA-5175-40E4-B532-86478BF02006}">
      <dgm:prSet/>
      <dgm:spPr/>
      <dgm:t>
        <a:bodyPr/>
        <a:lstStyle/>
        <a:p>
          <a:endParaRPr lang="cs-CZ"/>
        </a:p>
      </dgm:t>
    </dgm:pt>
    <dgm:pt modelId="{A3A56B7A-6A65-4757-8597-5D3E7157C6E6}" type="sibTrans" cxnId="{49738AFA-5175-40E4-B532-86478BF02006}">
      <dgm:prSet/>
      <dgm:spPr/>
      <dgm:t>
        <a:bodyPr/>
        <a:lstStyle/>
        <a:p>
          <a:endParaRPr lang="cs-CZ"/>
        </a:p>
      </dgm:t>
    </dgm:pt>
    <dgm:pt modelId="{D641AC0D-02D1-4E29-A6D3-4BB5AAB00B65}">
      <dgm:prSet phldrT="[Text]"/>
      <dgm:spPr/>
      <dgm:t>
        <a:bodyPr/>
        <a:lstStyle/>
        <a:p>
          <a:r>
            <a:rPr lang="cs-CZ" dirty="0"/>
            <a:t>Z nemovitostí </a:t>
          </a:r>
        </a:p>
      </dgm:t>
    </dgm:pt>
    <dgm:pt modelId="{5C6B81D0-4534-4009-87CD-BCDFC71B8ACD}" type="parTrans" cxnId="{3A9AF919-502F-4B65-921D-1A90DD3CD45A}">
      <dgm:prSet/>
      <dgm:spPr/>
      <dgm:t>
        <a:bodyPr/>
        <a:lstStyle/>
        <a:p>
          <a:endParaRPr lang="cs-CZ"/>
        </a:p>
      </dgm:t>
    </dgm:pt>
    <dgm:pt modelId="{58931741-6899-470C-BFE3-8FF2C19582C9}" type="sibTrans" cxnId="{3A9AF919-502F-4B65-921D-1A90DD3CD45A}">
      <dgm:prSet/>
      <dgm:spPr/>
      <dgm:t>
        <a:bodyPr/>
        <a:lstStyle/>
        <a:p>
          <a:endParaRPr lang="cs-CZ"/>
        </a:p>
      </dgm:t>
    </dgm:pt>
    <dgm:pt modelId="{ED43FC78-E1CB-4741-B3C9-C8A631374C01}">
      <dgm:prSet phldrT="[Text]"/>
      <dgm:spPr/>
      <dgm:t>
        <a:bodyPr/>
        <a:lstStyle/>
        <a:p>
          <a:r>
            <a:rPr lang="cs-CZ" dirty="0"/>
            <a:t>Z nabytí nemovitostí </a:t>
          </a:r>
        </a:p>
      </dgm:t>
    </dgm:pt>
    <dgm:pt modelId="{8D838314-6739-4573-9503-B35DEED63C76}" type="parTrans" cxnId="{686A1207-5386-4490-987D-83E9E3D4FB16}">
      <dgm:prSet/>
      <dgm:spPr/>
      <dgm:t>
        <a:bodyPr/>
        <a:lstStyle/>
        <a:p>
          <a:endParaRPr lang="cs-CZ"/>
        </a:p>
      </dgm:t>
    </dgm:pt>
    <dgm:pt modelId="{62F95CCB-015C-42A6-83FB-86FCF68B8616}" type="sibTrans" cxnId="{686A1207-5386-4490-987D-83E9E3D4FB16}">
      <dgm:prSet/>
      <dgm:spPr/>
      <dgm:t>
        <a:bodyPr/>
        <a:lstStyle/>
        <a:p>
          <a:endParaRPr lang="cs-CZ"/>
        </a:p>
      </dgm:t>
    </dgm:pt>
    <dgm:pt modelId="{F60A9EC6-A0CA-46F9-A5C7-20EC5246C01D}">
      <dgm:prSet phldrT="[Text]"/>
      <dgm:spPr/>
      <dgm:t>
        <a:bodyPr/>
        <a:lstStyle/>
        <a:p>
          <a:r>
            <a:rPr lang="cs-CZ" dirty="0"/>
            <a:t>Silniční </a:t>
          </a:r>
        </a:p>
      </dgm:t>
    </dgm:pt>
    <dgm:pt modelId="{B1C9A679-19E0-4B01-A423-4C041477D18C}" type="parTrans" cxnId="{DE1E732D-5E5A-4262-BF35-16F47732C0AA}">
      <dgm:prSet/>
      <dgm:spPr/>
      <dgm:t>
        <a:bodyPr/>
        <a:lstStyle/>
        <a:p>
          <a:endParaRPr lang="cs-CZ"/>
        </a:p>
      </dgm:t>
    </dgm:pt>
    <dgm:pt modelId="{B53860E6-22B6-4B12-B3AC-AEC426258D06}" type="sibTrans" cxnId="{DE1E732D-5E5A-4262-BF35-16F47732C0AA}">
      <dgm:prSet/>
      <dgm:spPr/>
      <dgm:t>
        <a:bodyPr/>
        <a:lstStyle/>
        <a:p>
          <a:endParaRPr lang="cs-CZ"/>
        </a:p>
      </dgm:t>
    </dgm:pt>
    <dgm:pt modelId="{2EA5827A-F271-4819-9E65-35A1E8E0AD26}" type="pres">
      <dgm:prSet presAssocID="{4153B0F0-3F20-4648-AAB0-7157EFD27573}" presName="Name0" presStyleCnt="0">
        <dgm:presLayoutVars>
          <dgm:dir/>
          <dgm:animLvl val="lvl"/>
          <dgm:resizeHandles/>
        </dgm:presLayoutVars>
      </dgm:prSet>
      <dgm:spPr/>
    </dgm:pt>
    <dgm:pt modelId="{D75BCC35-E46F-4628-805F-100FFE2D7A3D}" type="pres">
      <dgm:prSet presAssocID="{34106DCD-99F0-4FE9-84F5-80736C1A6C0F}" presName="linNode" presStyleCnt="0"/>
      <dgm:spPr/>
    </dgm:pt>
    <dgm:pt modelId="{AF4D427F-3C3B-4A35-BC9E-02B1BD74E960}" type="pres">
      <dgm:prSet presAssocID="{34106DCD-99F0-4FE9-84F5-80736C1A6C0F}" presName="parentShp" presStyleLbl="node1" presStyleIdx="0" presStyleCnt="2">
        <dgm:presLayoutVars>
          <dgm:bulletEnabled val="1"/>
        </dgm:presLayoutVars>
      </dgm:prSet>
      <dgm:spPr/>
    </dgm:pt>
    <dgm:pt modelId="{136A4EC8-F3E7-4C95-8852-729528A3972F}" type="pres">
      <dgm:prSet presAssocID="{34106DCD-99F0-4FE9-84F5-80736C1A6C0F}" presName="childShp" presStyleLbl="bgAccFollowNode1" presStyleIdx="0" presStyleCnt="2" custLinFactNeighborX="2666" custLinFactNeighborY="-26">
        <dgm:presLayoutVars>
          <dgm:bulletEnabled val="1"/>
        </dgm:presLayoutVars>
      </dgm:prSet>
      <dgm:spPr/>
    </dgm:pt>
    <dgm:pt modelId="{3BDA72E9-44FF-4BC1-99CF-A5C0D9A5536A}" type="pres">
      <dgm:prSet presAssocID="{C31EFA2A-EB7C-469D-887E-F43F24E31549}" presName="spacing" presStyleCnt="0"/>
      <dgm:spPr/>
    </dgm:pt>
    <dgm:pt modelId="{9C101F6A-6D3E-47D8-B68E-181120BB7F68}" type="pres">
      <dgm:prSet presAssocID="{6FB0D8AD-6997-4507-8742-6669D942A9C1}" presName="linNode" presStyleCnt="0"/>
      <dgm:spPr/>
    </dgm:pt>
    <dgm:pt modelId="{1729E711-4CFA-4EEB-9B5B-6D423FDD7D12}" type="pres">
      <dgm:prSet presAssocID="{6FB0D8AD-6997-4507-8742-6669D942A9C1}" presName="parentShp" presStyleLbl="node1" presStyleIdx="1" presStyleCnt="2">
        <dgm:presLayoutVars>
          <dgm:bulletEnabled val="1"/>
        </dgm:presLayoutVars>
      </dgm:prSet>
      <dgm:spPr/>
    </dgm:pt>
    <dgm:pt modelId="{2340830E-62F5-4E25-A954-B98562632590}" type="pres">
      <dgm:prSet presAssocID="{6FB0D8AD-6997-4507-8742-6669D942A9C1}" presName="childShp" presStyleLbl="bgAccFollowNode1" presStyleIdx="1" presStyleCnt="2">
        <dgm:presLayoutVars>
          <dgm:bulletEnabled val="1"/>
        </dgm:presLayoutVars>
      </dgm:prSet>
      <dgm:spPr/>
    </dgm:pt>
  </dgm:ptLst>
  <dgm:cxnLst>
    <dgm:cxn modelId="{686A1207-5386-4490-987D-83E9E3D4FB16}" srcId="{6FB0D8AD-6997-4507-8742-6669D942A9C1}" destId="{ED43FC78-E1CB-4741-B3C9-C8A631374C01}" srcOrd="1" destOrd="0" parTransId="{8D838314-6739-4573-9503-B35DEED63C76}" sibTransId="{62F95CCB-015C-42A6-83FB-86FCF68B8616}"/>
    <dgm:cxn modelId="{50726309-3434-41DC-A7F0-11A2BB7E0B6D}" type="presOf" srcId="{D641AC0D-02D1-4E29-A6D3-4BB5AAB00B65}" destId="{2340830E-62F5-4E25-A954-B98562632590}" srcOrd="0" destOrd="0" presId="urn:microsoft.com/office/officeart/2005/8/layout/vList6"/>
    <dgm:cxn modelId="{3A9AF919-502F-4B65-921D-1A90DD3CD45A}" srcId="{6FB0D8AD-6997-4507-8742-6669D942A9C1}" destId="{D641AC0D-02D1-4E29-A6D3-4BB5AAB00B65}" srcOrd="0" destOrd="0" parTransId="{5C6B81D0-4534-4009-87CD-BCDFC71B8ACD}" sibTransId="{58931741-6899-470C-BFE3-8FF2C19582C9}"/>
    <dgm:cxn modelId="{92B18F24-1EF1-4B9A-B10C-0EBFA6AD93C6}" srcId="{4153B0F0-3F20-4648-AAB0-7157EFD27573}" destId="{34106DCD-99F0-4FE9-84F5-80736C1A6C0F}" srcOrd="0" destOrd="0" parTransId="{857947B0-3C15-474A-83BD-1572F89F519A}" sibTransId="{C31EFA2A-EB7C-469D-887E-F43F24E31549}"/>
    <dgm:cxn modelId="{DE1E732D-5E5A-4262-BF35-16F47732C0AA}" srcId="{6FB0D8AD-6997-4507-8742-6669D942A9C1}" destId="{F60A9EC6-A0CA-46F9-A5C7-20EC5246C01D}" srcOrd="2" destOrd="0" parTransId="{B1C9A679-19E0-4B01-A423-4C041477D18C}" sibTransId="{B53860E6-22B6-4B12-B3AC-AEC426258D06}"/>
    <dgm:cxn modelId="{E286DF30-FC12-436C-9C34-6BD5D7F2395E}" type="presOf" srcId="{6FB0D8AD-6997-4507-8742-6669D942A9C1}" destId="{1729E711-4CFA-4EEB-9B5B-6D423FDD7D12}" srcOrd="0" destOrd="0" presId="urn:microsoft.com/office/officeart/2005/8/layout/vList6"/>
    <dgm:cxn modelId="{9E52625B-953D-4A17-AFEB-A77063581E5E}" srcId="{34106DCD-99F0-4FE9-84F5-80736C1A6C0F}" destId="{14B5717C-1A02-485D-8C9F-13D35B757B48}" srcOrd="0" destOrd="0" parTransId="{B1E386A7-DCAC-4AD8-A4B2-E26FE2BE3255}" sibTransId="{2989A863-1240-4DB5-B948-5AE28D85FE59}"/>
    <dgm:cxn modelId="{B6B4D289-B051-428F-ABDC-F2AEAC422883}" type="presOf" srcId="{A725BD77-8E6F-40C5-B5BE-310E03E4BC75}" destId="{136A4EC8-F3E7-4C95-8852-729528A3972F}" srcOrd="0" destOrd="1" presId="urn:microsoft.com/office/officeart/2005/8/layout/vList6"/>
    <dgm:cxn modelId="{CF0B8992-4B74-4F28-A213-41AC1C5FBE8A}" type="presOf" srcId="{ED43FC78-E1CB-4741-B3C9-C8A631374C01}" destId="{2340830E-62F5-4E25-A954-B98562632590}" srcOrd="0" destOrd="1" presId="urn:microsoft.com/office/officeart/2005/8/layout/vList6"/>
    <dgm:cxn modelId="{91F42494-D142-458F-B6BE-A2D9BB63ED47}" type="presOf" srcId="{4153B0F0-3F20-4648-AAB0-7157EFD27573}" destId="{2EA5827A-F271-4819-9E65-35A1E8E0AD26}" srcOrd="0" destOrd="0" presId="urn:microsoft.com/office/officeart/2005/8/layout/vList6"/>
    <dgm:cxn modelId="{E3785A95-0915-4A52-9821-E84960752682}" type="presOf" srcId="{F60A9EC6-A0CA-46F9-A5C7-20EC5246C01D}" destId="{2340830E-62F5-4E25-A954-B98562632590}" srcOrd="0" destOrd="2" presId="urn:microsoft.com/office/officeart/2005/8/layout/vList6"/>
    <dgm:cxn modelId="{6E7B9DC2-9C9B-43A2-B0C6-C1E2CBC21C47}" srcId="{34106DCD-99F0-4FE9-84F5-80736C1A6C0F}" destId="{A725BD77-8E6F-40C5-B5BE-310E03E4BC75}" srcOrd="1" destOrd="0" parTransId="{534CA269-AE28-47F1-AE9E-3C955954207A}" sibTransId="{193D8E12-CA5F-43F4-A5DE-1A5BBB12F59B}"/>
    <dgm:cxn modelId="{688076CA-C574-4885-94A7-D320B124D8C6}" type="presOf" srcId="{14B5717C-1A02-485D-8C9F-13D35B757B48}" destId="{136A4EC8-F3E7-4C95-8852-729528A3972F}" srcOrd="0" destOrd="0" presId="urn:microsoft.com/office/officeart/2005/8/layout/vList6"/>
    <dgm:cxn modelId="{AD39CFCB-30BC-4BA8-9305-094B596985BC}" type="presOf" srcId="{34106DCD-99F0-4FE9-84F5-80736C1A6C0F}" destId="{AF4D427F-3C3B-4A35-BC9E-02B1BD74E960}" srcOrd="0" destOrd="0" presId="urn:microsoft.com/office/officeart/2005/8/layout/vList6"/>
    <dgm:cxn modelId="{49738AFA-5175-40E4-B532-86478BF02006}" srcId="{4153B0F0-3F20-4648-AAB0-7157EFD27573}" destId="{6FB0D8AD-6997-4507-8742-6669D942A9C1}" srcOrd="1" destOrd="0" parTransId="{4C4F8AB4-84F0-45D2-A9FF-00100C6EC7C6}" sibTransId="{A3A56B7A-6A65-4757-8597-5D3E7157C6E6}"/>
    <dgm:cxn modelId="{6760829D-D3E8-498E-9F44-9B78101EAC52}" type="presParOf" srcId="{2EA5827A-F271-4819-9E65-35A1E8E0AD26}" destId="{D75BCC35-E46F-4628-805F-100FFE2D7A3D}" srcOrd="0" destOrd="0" presId="urn:microsoft.com/office/officeart/2005/8/layout/vList6"/>
    <dgm:cxn modelId="{708C9FA7-B73C-40FB-A4C7-B5936394EEAF}" type="presParOf" srcId="{D75BCC35-E46F-4628-805F-100FFE2D7A3D}" destId="{AF4D427F-3C3B-4A35-BC9E-02B1BD74E960}" srcOrd="0" destOrd="0" presId="urn:microsoft.com/office/officeart/2005/8/layout/vList6"/>
    <dgm:cxn modelId="{E2C82BF7-9C89-4D34-B235-538071AAC921}" type="presParOf" srcId="{D75BCC35-E46F-4628-805F-100FFE2D7A3D}" destId="{136A4EC8-F3E7-4C95-8852-729528A3972F}" srcOrd="1" destOrd="0" presId="urn:microsoft.com/office/officeart/2005/8/layout/vList6"/>
    <dgm:cxn modelId="{56A8DFE7-8920-4936-9DD2-C855CEAA1F5D}" type="presParOf" srcId="{2EA5827A-F271-4819-9E65-35A1E8E0AD26}" destId="{3BDA72E9-44FF-4BC1-99CF-A5C0D9A5536A}" srcOrd="1" destOrd="0" presId="urn:microsoft.com/office/officeart/2005/8/layout/vList6"/>
    <dgm:cxn modelId="{2936CF41-4D9E-42CF-9C2F-54BC4620C6D9}" type="presParOf" srcId="{2EA5827A-F271-4819-9E65-35A1E8E0AD26}" destId="{9C101F6A-6D3E-47D8-B68E-181120BB7F68}" srcOrd="2" destOrd="0" presId="urn:microsoft.com/office/officeart/2005/8/layout/vList6"/>
    <dgm:cxn modelId="{AF4AEE83-DFDB-4C10-962A-5E471802CD76}" type="presParOf" srcId="{9C101F6A-6D3E-47D8-B68E-181120BB7F68}" destId="{1729E711-4CFA-4EEB-9B5B-6D423FDD7D12}" srcOrd="0" destOrd="0" presId="urn:microsoft.com/office/officeart/2005/8/layout/vList6"/>
    <dgm:cxn modelId="{15952C32-0201-4009-AD58-0CCA65F52982}" type="presParOf" srcId="{9C101F6A-6D3E-47D8-B68E-181120BB7F68}" destId="{2340830E-62F5-4E25-A954-B98562632590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FD1C282-9F5C-4D7A-AC4E-57326A89BC96}" type="doc">
      <dgm:prSet loTypeId="urn:microsoft.com/office/officeart/2005/8/layout/vList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006D6042-13A4-467F-9DFF-8A80F9ECF6A8}">
      <dgm:prSet phldrT="[Text]"/>
      <dgm:spPr/>
      <dgm:t>
        <a:bodyPr/>
        <a:lstStyle/>
        <a:p>
          <a:r>
            <a:rPr lang="cs-CZ" dirty="0"/>
            <a:t>universální</a:t>
          </a:r>
        </a:p>
      </dgm:t>
    </dgm:pt>
    <dgm:pt modelId="{DA5922D0-BD58-4625-BB02-5FB19D588025}" type="parTrans" cxnId="{8BBC7652-85CF-4661-8704-317953B0AE8F}">
      <dgm:prSet/>
      <dgm:spPr/>
      <dgm:t>
        <a:bodyPr/>
        <a:lstStyle/>
        <a:p>
          <a:endParaRPr lang="cs-CZ"/>
        </a:p>
      </dgm:t>
    </dgm:pt>
    <dgm:pt modelId="{196621B0-4270-4AB6-BDA5-235DB0C3516C}" type="sibTrans" cxnId="{8BBC7652-85CF-4661-8704-317953B0AE8F}">
      <dgm:prSet/>
      <dgm:spPr/>
      <dgm:t>
        <a:bodyPr/>
        <a:lstStyle/>
        <a:p>
          <a:endParaRPr lang="cs-CZ"/>
        </a:p>
      </dgm:t>
    </dgm:pt>
    <dgm:pt modelId="{3347DA63-4C49-4843-9D9D-AD1848588F2A}">
      <dgm:prSet phldrT="[Text]"/>
      <dgm:spPr/>
      <dgm:t>
        <a:bodyPr/>
        <a:lstStyle/>
        <a:p>
          <a:r>
            <a:rPr lang="cs-CZ" dirty="0"/>
            <a:t>DPH</a:t>
          </a:r>
        </a:p>
      </dgm:t>
    </dgm:pt>
    <dgm:pt modelId="{5488FB38-558E-4C1D-8F39-64F8CF5248AE}" type="parTrans" cxnId="{B462E0F0-233F-4D68-84D7-D2BAECA9068B}">
      <dgm:prSet/>
      <dgm:spPr/>
      <dgm:t>
        <a:bodyPr/>
        <a:lstStyle/>
        <a:p>
          <a:endParaRPr lang="cs-CZ"/>
        </a:p>
      </dgm:t>
    </dgm:pt>
    <dgm:pt modelId="{45BC7157-70FE-4A60-BF26-D737E671A3BC}" type="sibTrans" cxnId="{B462E0F0-233F-4D68-84D7-D2BAECA9068B}">
      <dgm:prSet/>
      <dgm:spPr/>
      <dgm:t>
        <a:bodyPr/>
        <a:lstStyle/>
        <a:p>
          <a:endParaRPr lang="cs-CZ"/>
        </a:p>
      </dgm:t>
    </dgm:pt>
    <dgm:pt modelId="{54AF3AEA-0BF3-4518-9879-E49F2A5F5864}">
      <dgm:prSet phldrT="[Text]"/>
      <dgm:spPr/>
      <dgm:t>
        <a:bodyPr/>
        <a:lstStyle/>
        <a:p>
          <a:r>
            <a:rPr lang="cs-CZ" dirty="0"/>
            <a:t>selektivní</a:t>
          </a:r>
        </a:p>
      </dgm:t>
    </dgm:pt>
    <dgm:pt modelId="{12F3DE42-F16C-4C1E-B2E1-6CEFF31C6659}" type="parTrans" cxnId="{90655998-2539-4931-891D-10065014A745}">
      <dgm:prSet/>
      <dgm:spPr/>
      <dgm:t>
        <a:bodyPr/>
        <a:lstStyle/>
        <a:p>
          <a:endParaRPr lang="cs-CZ"/>
        </a:p>
      </dgm:t>
    </dgm:pt>
    <dgm:pt modelId="{14B02E6B-B8AC-495E-9112-6D79121BB971}" type="sibTrans" cxnId="{90655998-2539-4931-891D-10065014A745}">
      <dgm:prSet/>
      <dgm:spPr/>
      <dgm:t>
        <a:bodyPr/>
        <a:lstStyle/>
        <a:p>
          <a:endParaRPr lang="cs-CZ"/>
        </a:p>
      </dgm:t>
    </dgm:pt>
    <dgm:pt modelId="{66C62AB2-F162-47F5-AEFD-011D55C63AFE}">
      <dgm:prSet phldrT="[Text]"/>
      <dgm:spPr/>
      <dgm:t>
        <a:bodyPr/>
        <a:lstStyle/>
        <a:p>
          <a:r>
            <a:rPr lang="cs-CZ" dirty="0"/>
            <a:t>Spotřební</a:t>
          </a:r>
        </a:p>
      </dgm:t>
    </dgm:pt>
    <dgm:pt modelId="{DB50F318-150F-410C-A16F-2131AD81BA3D}" type="parTrans" cxnId="{1B5E1928-CE80-43C9-9D18-9BFE3E96256B}">
      <dgm:prSet/>
      <dgm:spPr/>
      <dgm:t>
        <a:bodyPr/>
        <a:lstStyle/>
        <a:p>
          <a:endParaRPr lang="cs-CZ"/>
        </a:p>
      </dgm:t>
    </dgm:pt>
    <dgm:pt modelId="{38452089-90F1-4471-A367-0B3477C3F454}" type="sibTrans" cxnId="{1B5E1928-CE80-43C9-9D18-9BFE3E96256B}">
      <dgm:prSet/>
      <dgm:spPr/>
      <dgm:t>
        <a:bodyPr/>
        <a:lstStyle/>
        <a:p>
          <a:endParaRPr lang="cs-CZ"/>
        </a:p>
      </dgm:t>
    </dgm:pt>
    <dgm:pt modelId="{09C3AC4B-B1AB-48C9-9B84-8C84C8AF6E93}">
      <dgm:prSet phldrT="[Text]"/>
      <dgm:spPr/>
      <dgm:t>
        <a:bodyPr/>
        <a:lstStyle/>
        <a:p>
          <a:r>
            <a:rPr lang="cs-CZ" dirty="0"/>
            <a:t>Energetická</a:t>
          </a:r>
        </a:p>
      </dgm:t>
    </dgm:pt>
    <dgm:pt modelId="{CB4DE5FE-2CCA-4A27-BD54-9B5828B01372}" type="parTrans" cxnId="{6750742C-7BE6-462D-88F7-0AC020167EAD}">
      <dgm:prSet/>
      <dgm:spPr/>
      <dgm:t>
        <a:bodyPr/>
        <a:lstStyle/>
        <a:p>
          <a:endParaRPr lang="cs-CZ"/>
        </a:p>
      </dgm:t>
    </dgm:pt>
    <dgm:pt modelId="{9C43C9F0-9402-48B6-B699-6929B74836D1}" type="sibTrans" cxnId="{6750742C-7BE6-462D-88F7-0AC020167EAD}">
      <dgm:prSet/>
      <dgm:spPr/>
      <dgm:t>
        <a:bodyPr/>
        <a:lstStyle/>
        <a:p>
          <a:endParaRPr lang="cs-CZ"/>
        </a:p>
      </dgm:t>
    </dgm:pt>
    <dgm:pt modelId="{0EF6AC3A-BE5A-4167-B0AE-16BAD7E0A2A1}">
      <dgm:prSet phldrT="[Text]"/>
      <dgm:spPr/>
      <dgm:t>
        <a:bodyPr/>
        <a:lstStyle/>
        <a:p>
          <a:r>
            <a:rPr lang="cs-CZ" dirty="0"/>
            <a:t>Z hazardních her</a:t>
          </a:r>
        </a:p>
      </dgm:t>
    </dgm:pt>
    <dgm:pt modelId="{3050B6DF-33DF-43C8-861C-544D5A102B95}" type="parTrans" cxnId="{B55CE996-2ABF-4BB7-A05B-B02F7ACCC48C}">
      <dgm:prSet/>
      <dgm:spPr/>
      <dgm:t>
        <a:bodyPr/>
        <a:lstStyle/>
        <a:p>
          <a:endParaRPr lang="cs-CZ"/>
        </a:p>
      </dgm:t>
    </dgm:pt>
    <dgm:pt modelId="{96BE8FCF-990B-4340-B2D6-28E326D1A2AA}" type="sibTrans" cxnId="{B55CE996-2ABF-4BB7-A05B-B02F7ACCC48C}">
      <dgm:prSet/>
      <dgm:spPr/>
      <dgm:t>
        <a:bodyPr/>
        <a:lstStyle/>
        <a:p>
          <a:endParaRPr lang="cs-CZ"/>
        </a:p>
      </dgm:t>
    </dgm:pt>
    <dgm:pt modelId="{72BCF3BB-6791-4A02-9EF4-F8597561FE2E}" type="pres">
      <dgm:prSet presAssocID="{6FD1C282-9F5C-4D7A-AC4E-57326A89BC96}" presName="Name0" presStyleCnt="0">
        <dgm:presLayoutVars>
          <dgm:dir/>
          <dgm:animLvl val="lvl"/>
          <dgm:resizeHandles/>
        </dgm:presLayoutVars>
      </dgm:prSet>
      <dgm:spPr/>
    </dgm:pt>
    <dgm:pt modelId="{6A6AE8C4-AFE4-476E-B3BA-37C38DC7A579}" type="pres">
      <dgm:prSet presAssocID="{006D6042-13A4-467F-9DFF-8A80F9ECF6A8}" presName="linNode" presStyleCnt="0"/>
      <dgm:spPr/>
    </dgm:pt>
    <dgm:pt modelId="{EE06531C-69A5-4A9F-AF47-B9FA003F175B}" type="pres">
      <dgm:prSet presAssocID="{006D6042-13A4-467F-9DFF-8A80F9ECF6A8}" presName="parentShp" presStyleLbl="node1" presStyleIdx="0" presStyleCnt="2">
        <dgm:presLayoutVars>
          <dgm:bulletEnabled val="1"/>
        </dgm:presLayoutVars>
      </dgm:prSet>
      <dgm:spPr/>
    </dgm:pt>
    <dgm:pt modelId="{B1F4CEA5-B33A-43B0-B593-4819C6BE0602}" type="pres">
      <dgm:prSet presAssocID="{006D6042-13A4-467F-9DFF-8A80F9ECF6A8}" presName="childShp" presStyleLbl="bgAccFollowNode1" presStyleIdx="0" presStyleCnt="2">
        <dgm:presLayoutVars>
          <dgm:bulletEnabled val="1"/>
        </dgm:presLayoutVars>
      </dgm:prSet>
      <dgm:spPr/>
    </dgm:pt>
    <dgm:pt modelId="{13B31354-EFE1-48E0-AF42-AA3DD2CB4199}" type="pres">
      <dgm:prSet presAssocID="{196621B0-4270-4AB6-BDA5-235DB0C3516C}" presName="spacing" presStyleCnt="0"/>
      <dgm:spPr/>
    </dgm:pt>
    <dgm:pt modelId="{79FCB180-D619-4B57-80DA-B049B467B9DC}" type="pres">
      <dgm:prSet presAssocID="{54AF3AEA-0BF3-4518-9879-E49F2A5F5864}" presName="linNode" presStyleCnt="0"/>
      <dgm:spPr/>
    </dgm:pt>
    <dgm:pt modelId="{1E11C29D-70C3-418E-B487-ADFA944D4C82}" type="pres">
      <dgm:prSet presAssocID="{54AF3AEA-0BF3-4518-9879-E49F2A5F5864}" presName="parentShp" presStyleLbl="node1" presStyleIdx="1" presStyleCnt="2">
        <dgm:presLayoutVars>
          <dgm:bulletEnabled val="1"/>
        </dgm:presLayoutVars>
      </dgm:prSet>
      <dgm:spPr/>
    </dgm:pt>
    <dgm:pt modelId="{1B42FD68-10C8-410F-B84C-5E5B7A184274}" type="pres">
      <dgm:prSet presAssocID="{54AF3AEA-0BF3-4518-9879-E49F2A5F5864}" presName="childShp" presStyleLbl="bgAccFollowNode1" presStyleIdx="1" presStyleCnt="2">
        <dgm:presLayoutVars>
          <dgm:bulletEnabled val="1"/>
        </dgm:presLayoutVars>
      </dgm:prSet>
      <dgm:spPr/>
    </dgm:pt>
  </dgm:ptLst>
  <dgm:cxnLst>
    <dgm:cxn modelId="{D244ED09-D790-41F5-8875-A1CB20F6C6D2}" type="presOf" srcId="{09C3AC4B-B1AB-48C9-9B84-8C84C8AF6E93}" destId="{1B42FD68-10C8-410F-B84C-5E5B7A184274}" srcOrd="0" destOrd="1" presId="urn:microsoft.com/office/officeart/2005/8/layout/vList6"/>
    <dgm:cxn modelId="{56CEE310-991A-468B-92D9-4A78181E6C56}" type="presOf" srcId="{006D6042-13A4-467F-9DFF-8A80F9ECF6A8}" destId="{EE06531C-69A5-4A9F-AF47-B9FA003F175B}" srcOrd="0" destOrd="0" presId="urn:microsoft.com/office/officeart/2005/8/layout/vList6"/>
    <dgm:cxn modelId="{F2696D1C-F29A-4CAB-82C8-27A2ED95F828}" type="presOf" srcId="{6FD1C282-9F5C-4D7A-AC4E-57326A89BC96}" destId="{72BCF3BB-6791-4A02-9EF4-F8597561FE2E}" srcOrd="0" destOrd="0" presId="urn:microsoft.com/office/officeart/2005/8/layout/vList6"/>
    <dgm:cxn modelId="{1B5E1928-CE80-43C9-9D18-9BFE3E96256B}" srcId="{54AF3AEA-0BF3-4518-9879-E49F2A5F5864}" destId="{66C62AB2-F162-47F5-AEFD-011D55C63AFE}" srcOrd="0" destOrd="0" parTransId="{DB50F318-150F-410C-A16F-2131AD81BA3D}" sibTransId="{38452089-90F1-4471-A367-0B3477C3F454}"/>
    <dgm:cxn modelId="{6750742C-7BE6-462D-88F7-0AC020167EAD}" srcId="{54AF3AEA-0BF3-4518-9879-E49F2A5F5864}" destId="{09C3AC4B-B1AB-48C9-9B84-8C84C8AF6E93}" srcOrd="1" destOrd="0" parTransId="{CB4DE5FE-2CCA-4A27-BD54-9B5828B01372}" sibTransId="{9C43C9F0-9402-48B6-B699-6929B74836D1}"/>
    <dgm:cxn modelId="{8BBC7652-85CF-4661-8704-317953B0AE8F}" srcId="{6FD1C282-9F5C-4D7A-AC4E-57326A89BC96}" destId="{006D6042-13A4-467F-9DFF-8A80F9ECF6A8}" srcOrd="0" destOrd="0" parTransId="{DA5922D0-BD58-4625-BB02-5FB19D588025}" sibTransId="{196621B0-4270-4AB6-BDA5-235DB0C3516C}"/>
    <dgm:cxn modelId="{E7CAEA84-D56E-40BE-AC2A-AAE675A3DA21}" type="presOf" srcId="{66C62AB2-F162-47F5-AEFD-011D55C63AFE}" destId="{1B42FD68-10C8-410F-B84C-5E5B7A184274}" srcOrd="0" destOrd="0" presId="urn:microsoft.com/office/officeart/2005/8/layout/vList6"/>
    <dgm:cxn modelId="{5082D991-1383-4180-8AEB-ED15F62104F3}" type="presOf" srcId="{54AF3AEA-0BF3-4518-9879-E49F2A5F5864}" destId="{1E11C29D-70C3-418E-B487-ADFA944D4C82}" srcOrd="0" destOrd="0" presId="urn:microsoft.com/office/officeart/2005/8/layout/vList6"/>
    <dgm:cxn modelId="{B55CE996-2ABF-4BB7-A05B-B02F7ACCC48C}" srcId="{54AF3AEA-0BF3-4518-9879-E49F2A5F5864}" destId="{0EF6AC3A-BE5A-4167-B0AE-16BAD7E0A2A1}" srcOrd="2" destOrd="0" parTransId="{3050B6DF-33DF-43C8-861C-544D5A102B95}" sibTransId="{96BE8FCF-990B-4340-B2D6-28E326D1A2AA}"/>
    <dgm:cxn modelId="{90655998-2539-4931-891D-10065014A745}" srcId="{6FD1C282-9F5C-4D7A-AC4E-57326A89BC96}" destId="{54AF3AEA-0BF3-4518-9879-E49F2A5F5864}" srcOrd="1" destOrd="0" parTransId="{12F3DE42-F16C-4C1E-B2E1-6CEFF31C6659}" sibTransId="{14B02E6B-B8AC-495E-9112-6D79121BB971}"/>
    <dgm:cxn modelId="{484ABEA8-55CC-470F-A632-FA6B76709779}" type="presOf" srcId="{3347DA63-4C49-4843-9D9D-AD1848588F2A}" destId="{B1F4CEA5-B33A-43B0-B593-4819C6BE0602}" srcOrd="0" destOrd="0" presId="urn:microsoft.com/office/officeart/2005/8/layout/vList6"/>
    <dgm:cxn modelId="{42DC05C8-0CA4-4311-A6B5-6D6FF04BE457}" type="presOf" srcId="{0EF6AC3A-BE5A-4167-B0AE-16BAD7E0A2A1}" destId="{1B42FD68-10C8-410F-B84C-5E5B7A184274}" srcOrd="0" destOrd="2" presId="urn:microsoft.com/office/officeart/2005/8/layout/vList6"/>
    <dgm:cxn modelId="{B462E0F0-233F-4D68-84D7-D2BAECA9068B}" srcId="{006D6042-13A4-467F-9DFF-8A80F9ECF6A8}" destId="{3347DA63-4C49-4843-9D9D-AD1848588F2A}" srcOrd="0" destOrd="0" parTransId="{5488FB38-558E-4C1D-8F39-64F8CF5248AE}" sibTransId="{45BC7157-70FE-4A60-BF26-D737E671A3BC}"/>
    <dgm:cxn modelId="{755A2504-BD0B-4880-A29B-34A339B34FDF}" type="presParOf" srcId="{72BCF3BB-6791-4A02-9EF4-F8597561FE2E}" destId="{6A6AE8C4-AFE4-476E-B3BA-37C38DC7A579}" srcOrd="0" destOrd="0" presId="urn:microsoft.com/office/officeart/2005/8/layout/vList6"/>
    <dgm:cxn modelId="{4B72D09F-731A-4C49-A100-EB5129518B01}" type="presParOf" srcId="{6A6AE8C4-AFE4-476E-B3BA-37C38DC7A579}" destId="{EE06531C-69A5-4A9F-AF47-B9FA003F175B}" srcOrd="0" destOrd="0" presId="urn:microsoft.com/office/officeart/2005/8/layout/vList6"/>
    <dgm:cxn modelId="{523A1E0A-BEF8-474E-BFDE-9A82FE828563}" type="presParOf" srcId="{6A6AE8C4-AFE4-476E-B3BA-37C38DC7A579}" destId="{B1F4CEA5-B33A-43B0-B593-4819C6BE0602}" srcOrd="1" destOrd="0" presId="urn:microsoft.com/office/officeart/2005/8/layout/vList6"/>
    <dgm:cxn modelId="{BDE6751E-970F-4F51-87DC-ED0BFA4459A5}" type="presParOf" srcId="{72BCF3BB-6791-4A02-9EF4-F8597561FE2E}" destId="{13B31354-EFE1-48E0-AF42-AA3DD2CB4199}" srcOrd="1" destOrd="0" presId="urn:microsoft.com/office/officeart/2005/8/layout/vList6"/>
    <dgm:cxn modelId="{5DBFAE7C-4866-4633-A10B-4CF7EDA79C0C}" type="presParOf" srcId="{72BCF3BB-6791-4A02-9EF4-F8597561FE2E}" destId="{79FCB180-D619-4B57-80DA-B049B467B9DC}" srcOrd="2" destOrd="0" presId="urn:microsoft.com/office/officeart/2005/8/layout/vList6"/>
    <dgm:cxn modelId="{E7EE0092-D902-470C-8D94-83813AACEB36}" type="presParOf" srcId="{79FCB180-D619-4B57-80DA-B049B467B9DC}" destId="{1E11C29D-70C3-418E-B487-ADFA944D4C82}" srcOrd="0" destOrd="0" presId="urn:microsoft.com/office/officeart/2005/8/layout/vList6"/>
    <dgm:cxn modelId="{50AD6328-40C6-46E1-B684-F218EBE4D558}" type="presParOf" srcId="{79FCB180-D619-4B57-80DA-B049B467B9DC}" destId="{1B42FD68-10C8-410F-B84C-5E5B7A184274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36A4EC8-F3E7-4C95-8852-729528A3972F}">
      <dsp:nvSpPr>
        <dsp:cNvPr id="0" name=""/>
        <dsp:cNvSpPr/>
      </dsp:nvSpPr>
      <dsp:spPr>
        <a:xfrm>
          <a:off x="3047833" y="0"/>
          <a:ext cx="4571749" cy="1193357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065" tIns="12065" rIns="12065" bIns="12065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900" kern="1200" dirty="0"/>
            <a:t>FO 15%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900" kern="1200" dirty="0"/>
            <a:t>PO 19%</a:t>
          </a:r>
        </a:p>
      </dsp:txBody>
      <dsp:txXfrm>
        <a:off x="3047833" y="149170"/>
        <a:ext cx="4124240" cy="895017"/>
      </dsp:txXfrm>
    </dsp:sp>
    <dsp:sp modelId="{AF4D427F-3C3B-4A35-BC9E-02B1BD74E960}">
      <dsp:nvSpPr>
        <dsp:cNvPr id="0" name=""/>
        <dsp:cNvSpPr/>
      </dsp:nvSpPr>
      <dsp:spPr>
        <a:xfrm>
          <a:off x="0" y="305"/>
          <a:ext cx="3047833" cy="119335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0020" tIns="80010" rIns="160020" bIns="80010" numCol="1" spcCol="1270" anchor="ctr" anchorCtr="0">
          <a:noAutofit/>
        </a:bodyPr>
        <a:lstStyle/>
        <a:p>
          <a:pPr marL="0" lvl="0" indent="0" algn="ct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4200" kern="1200" dirty="0"/>
            <a:t>Z přijmu</a:t>
          </a:r>
        </a:p>
      </dsp:txBody>
      <dsp:txXfrm>
        <a:off x="58255" y="58560"/>
        <a:ext cx="2931323" cy="1076847"/>
      </dsp:txXfrm>
    </dsp:sp>
    <dsp:sp modelId="{2340830E-62F5-4E25-A954-B98562632590}">
      <dsp:nvSpPr>
        <dsp:cNvPr id="0" name=""/>
        <dsp:cNvSpPr/>
      </dsp:nvSpPr>
      <dsp:spPr>
        <a:xfrm>
          <a:off x="3047833" y="1312999"/>
          <a:ext cx="4571749" cy="1193357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065" tIns="12065" rIns="12065" bIns="12065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900" kern="1200" dirty="0"/>
            <a:t>Z nemovitostí 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900" kern="1200" dirty="0"/>
            <a:t>Z nabytí nemovitostí 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900" kern="1200" dirty="0"/>
            <a:t>Silniční </a:t>
          </a:r>
        </a:p>
      </dsp:txBody>
      <dsp:txXfrm>
        <a:off x="3047833" y="1462169"/>
        <a:ext cx="4124240" cy="895017"/>
      </dsp:txXfrm>
    </dsp:sp>
    <dsp:sp modelId="{1729E711-4CFA-4EEB-9B5B-6D423FDD7D12}">
      <dsp:nvSpPr>
        <dsp:cNvPr id="0" name=""/>
        <dsp:cNvSpPr/>
      </dsp:nvSpPr>
      <dsp:spPr>
        <a:xfrm>
          <a:off x="0" y="1312999"/>
          <a:ext cx="3047833" cy="119335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0020" tIns="80010" rIns="160020" bIns="80010" numCol="1" spcCol="1270" anchor="ctr" anchorCtr="0">
          <a:noAutofit/>
        </a:bodyPr>
        <a:lstStyle/>
        <a:p>
          <a:pPr marL="0" lvl="0" indent="0" algn="ct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4200" kern="1200" dirty="0"/>
            <a:t>Majetkové </a:t>
          </a:r>
        </a:p>
      </dsp:txBody>
      <dsp:txXfrm>
        <a:off x="58255" y="1371254"/>
        <a:ext cx="2931323" cy="107684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1F4CEA5-B33A-43B0-B593-4819C6BE0602}">
      <dsp:nvSpPr>
        <dsp:cNvPr id="0" name=""/>
        <dsp:cNvSpPr/>
      </dsp:nvSpPr>
      <dsp:spPr>
        <a:xfrm>
          <a:off x="3566289" y="317"/>
          <a:ext cx="5349433" cy="1236678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12700" rIns="12700" bIns="1270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000" kern="1200" dirty="0"/>
            <a:t>DPH</a:t>
          </a:r>
        </a:p>
      </dsp:txBody>
      <dsp:txXfrm>
        <a:off x="3566289" y="154902"/>
        <a:ext cx="4885679" cy="927508"/>
      </dsp:txXfrm>
    </dsp:sp>
    <dsp:sp modelId="{EE06531C-69A5-4A9F-AF47-B9FA003F175B}">
      <dsp:nvSpPr>
        <dsp:cNvPr id="0" name=""/>
        <dsp:cNvSpPr/>
      </dsp:nvSpPr>
      <dsp:spPr>
        <a:xfrm>
          <a:off x="0" y="317"/>
          <a:ext cx="3566289" cy="123667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9070" tIns="89535" rIns="179070" bIns="89535" numCol="1" spcCol="1270" anchor="ctr" anchorCtr="0">
          <a:noAutofit/>
        </a:bodyPr>
        <a:lstStyle/>
        <a:p>
          <a:pPr marL="0" lvl="0" indent="0" algn="ctr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4700" kern="1200" dirty="0"/>
            <a:t>universální</a:t>
          </a:r>
        </a:p>
      </dsp:txBody>
      <dsp:txXfrm>
        <a:off x="60370" y="60687"/>
        <a:ext cx="3445549" cy="1115938"/>
      </dsp:txXfrm>
    </dsp:sp>
    <dsp:sp modelId="{1B42FD68-10C8-410F-B84C-5E5B7A184274}">
      <dsp:nvSpPr>
        <dsp:cNvPr id="0" name=""/>
        <dsp:cNvSpPr/>
      </dsp:nvSpPr>
      <dsp:spPr>
        <a:xfrm>
          <a:off x="3566289" y="1360663"/>
          <a:ext cx="5349433" cy="1236678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12700" rIns="12700" bIns="1270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000" kern="1200" dirty="0"/>
            <a:t>Spotřební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000" kern="1200" dirty="0"/>
            <a:t>Energetická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000" kern="1200" dirty="0"/>
            <a:t>Z hazardních her</a:t>
          </a:r>
        </a:p>
      </dsp:txBody>
      <dsp:txXfrm>
        <a:off x="3566289" y="1515248"/>
        <a:ext cx="4885679" cy="927508"/>
      </dsp:txXfrm>
    </dsp:sp>
    <dsp:sp modelId="{1E11C29D-70C3-418E-B487-ADFA944D4C82}">
      <dsp:nvSpPr>
        <dsp:cNvPr id="0" name=""/>
        <dsp:cNvSpPr/>
      </dsp:nvSpPr>
      <dsp:spPr>
        <a:xfrm>
          <a:off x="0" y="1360663"/>
          <a:ext cx="3566289" cy="123667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9070" tIns="89535" rIns="179070" bIns="89535" numCol="1" spcCol="1270" anchor="ctr" anchorCtr="0">
          <a:noAutofit/>
        </a:bodyPr>
        <a:lstStyle/>
        <a:p>
          <a:pPr marL="0" lvl="0" indent="0" algn="ctr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4700" kern="1200" dirty="0"/>
            <a:t>selektivní</a:t>
          </a:r>
        </a:p>
      </dsp:txBody>
      <dsp:txXfrm>
        <a:off x="60370" y="1421033"/>
        <a:ext cx="3445549" cy="111593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63BBFF-77C1-4BF1-A3B2-2505841100BA}" type="datetimeFigureOut">
              <a:rPr lang="en-US" dirty="0"/>
              <a:t>3/12/2020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93879-1153-42D3-8EC7-7A3CC94658D3}" type="datetimeFigureOut">
              <a:rPr lang="en-US" dirty="0"/>
              <a:t>3/12/2020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E1496-D8B1-4FDC-98A5-AD2561A2EE12}" type="datetimeFigureOut">
              <a:rPr lang="en-US" dirty="0"/>
              <a:t>3/12/2020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AD3855-5B08-4570-810C-DE4498675D2C}" type="datetimeFigureOut">
              <a:rPr lang="en-US" dirty="0"/>
              <a:t>3/12/2020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C1B1A-3400-4A09-B018-5620D6ADA4AF}" type="datetimeFigureOut">
              <a:rPr lang="en-US" dirty="0"/>
              <a:t>3/12/2020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3EE65E-8B04-4250-B4A9-5C65F355F1A2}" type="datetimeFigureOut">
              <a:rPr lang="en-US" dirty="0"/>
              <a:t>3/12/2020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 s obráz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F5881F-8E44-4F15-AB98-80B7869E49CA}" type="datetimeFigureOut">
              <a:rPr lang="en-US" dirty="0"/>
              <a:t>3/12/2020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7D2069-43FA-49C5-9F0E-58E1EB237AEF}" type="datetimeFigureOut">
              <a:rPr lang="en-US" dirty="0"/>
              <a:t>3/12/2020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ltGray"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C05854CA-19F4-4771-B6A2-DA5C0742B220}" type="datetimeFigureOut">
              <a:rPr lang="en-US" dirty="0"/>
              <a:t>3/12/2020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ED2BB1-BB31-4EB8-A961-18800A74EAA8}" type="datetimeFigureOut">
              <a:rPr lang="en-US" dirty="0"/>
              <a:t>3/12/2020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0B886-74BB-4D5E-9EA9-584482FE40E6}" type="datetimeFigureOut">
              <a:rPr lang="en-US" dirty="0"/>
              <a:t>3/12/2020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4CCD1-3502-4C30-947C-75FC88992007}" type="datetimeFigureOut">
              <a:rPr lang="en-US" dirty="0"/>
              <a:t>3/12/2020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0B797A-E8AF-4231-9C64-308C5BB9ED3E}" type="datetimeFigureOut">
              <a:rPr lang="en-US" dirty="0"/>
              <a:t>3/12/2020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B24146-07E2-48CA-8629-5887ED47FCDB}" type="datetimeFigureOut">
              <a:rPr lang="en-US" dirty="0"/>
              <a:t>3/12/2020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7E718-B4F0-433E-A285-0013249184C0}" type="datetimeFigureOut">
              <a:rPr lang="en-US" dirty="0"/>
              <a:t>3/12/2020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E44C4-3D72-4D6E-86A4-F5491DC49E6D}" type="datetimeFigureOut">
              <a:rPr lang="en-US" dirty="0"/>
              <a:t>3/12/2020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B8EA14-E6AC-4B59-973C-7A06B0EDE3E3}" type="datetimeFigureOut">
              <a:rPr lang="en-US" dirty="0"/>
              <a:t>3/12/2020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BB3B3F-C0CE-47CB-BCED-F49A710726FF}" type="datetimeFigureOut">
              <a:rPr lang="en-US" dirty="0"/>
              <a:t>3/12/2020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comments" Target="../comments/commen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DFFDCD9-C1B5-41CD-8BCB-FD9613096EE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Daňová soustava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B8AE5EA8-7BFB-43F7-8264-B28BF64A30F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Eliška Braunová, CR4</a:t>
            </a:r>
          </a:p>
        </p:txBody>
      </p:sp>
    </p:spTree>
    <p:extLst>
      <p:ext uri="{BB962C8B-B14F-4D97-AF65-F5344CB8AC3E}">
        <p14:creationId xmlns:p14="http://schemas.microsoft.com/office/powerpoint/2010/main" val="427798090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DBF3543-A90C-4B0A-9ECF-60C7B215F3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C61632F-B52F-4311-82F2-7AC38EA9B0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Daň z nemovitosti </a:t>
            </a:r>
          </a:p>
          <a:p>
            <a:pPr lvl="1"/>
            <a:r>
              <a:rPr lang="cs-CZ" dirty="0"/>
              <a:t>Daňová povinnost – vzniká na základě vlastnictví nebo uživatelského stavu</a:t>
            </a:r>
          </a:p>
          <a:p>
            <a:pPr lvl="1"/>
            <a:r>
              <a:rPr lang="cs-CZ" dirty="0"/>
              <a:t>Poplatníkem daně jsou – vlastníci pozemků a staveb</a:t>
            </a:r>
          </a:p>
          <a:p>
            <a:pPr lvl="1"/>
            <a:r>
              <a:rPr lang="cs-CZ" dirty="0"/>
              <a:t>Dělí se na 2 části – </a:t>
            </a:r>
          </a:p>
          <a:p>
            <a:pPr marL="2628900" lvl="5" indent="-342900">
              <a:buFont typeface="+mj-lt"/>
              <a:buAutoNum type="alphaLcParenR"/>
            </a:pPr>
            <a:r>
              <a:rPr lang="cs-CZ" dirty="0"/>
              <a:t> daň z pozemku</a:t>
            </a:r>
          </a:p>
          <a:p>
            <a:pPr lvl="6">
              <a:buFontTx/>
              <a:buChar char="-"/>
            </a:pPr>
            <a:r>
              <a:rPr lang="cs-CZ" dirty="0"/>
              <a:t>Sazba je stanovena podle druhu, podle účelu využití, </a:t>
            </a:r>
            <a:r>
              <a:rPr lang="cs-CZ" dirty="0" err="1"/>
              <a:t>charaktem</a:t>
            </a:r>
            <a:r>
              <a:rPr lang="cs-CZ" dirty="0"/>
              <a:t> obce a počtu obyvatel</a:t>
            </a:r>
          </a:p>
          <a:p>
            <a:pPr marL="2628900" lvl="5" indent="-342900">
              <a:buFont typeface="+mj-lt"/>
              <a:buAutoNum type="alphaLcParenR"/>
            </a:pPr>
            <a:r>
              <a:rPr lang="cs-CZ" dirty="0"/>
              <a:t>Daň ze staveb </a:t>
            </a:r>
          </a:p>
          <a:p>
            <a:pPr marL="2743200" lvl="6" indent="0">
              <a:buNone/>
            </a:pPr>
            <a:r>
              <a:rPr lang="cs-CZ" dirty="0"/>
              <a:t>- Sazby se liší podle účelu využití a velikosti obce</a:t>
            </a:r>
          </a:p>
          <a:p>
            <a:pPr marL="1828800" lvl="4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8010034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60BA81C-42AC-4FC2-B308-7EAF4E4EF0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844BDDE-3FE4-4FB9-88C9-CE60F5B4D4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/>
              <a:t>Daň z nabytí nemovitosti</a:t>
            </a:r>
          </a:p>
          <a:p>
            <a:pPr lvl="1"/>
            <a:r>
              <a:rPr lang="cs-CZ" dirty="0"/>
              <a:t>Jednorázová daň</a:t>
            </a:r>
          </a:p>
          <a:p>
            <a:pPr lvl="1"/>
            <a:r>
              <a:rPr lang="cs-CZ" dirty="0"/>
              <a:t>Předmětem je prodej nemovitosti</a:t>
            </a:r>
          </a:p>
          <a:p>
            <a:pPr lvl="1"/>
            <a:r>
              <a:rPr lang="cs-CZ" dirty="0"/>
              <a:t>Poplatník – kupující (nabyvatel)</a:t>
            </a:r>
          </a:p>
          <a:p>
            <a:pPr lvl="1"/>
            <a:r>
              <a:rPr lang="cs-CZ" dirty="0"/>
              <a:t>Poplatník je zároveň plátce</a:t>
            </a:r>
          </a:p>
          <a:p>
            <a:pPr lvl="1"/>
            <a:r>
              <a:rPr lang="cs-CZ" dirty="0"/>
              <a:t>Základ daně – odhad ceny </a:t>
            </a:r>
            <a:r>
              <a:rPr lang="cs-CZ" dirty="0" err="1"/>
              <a:t>nemovistostí</a:t>
            </a:r>
            <a:r>
              <a:rPr lang="cs-CZ" dirty="0"/>
              <a:t> (znalec)</a:t>
            </a:r>
          </a:p>
          <a:p>
            <a:pPr lvl="1"/>
            <a:r>
              <a:rPr lang="cs-CZ" dirty="0"/>
              <a:t>Sazba daně 4%</a:t>
            </a:r>
          </a:p>
          <a:p>
            <a:r>
              <a:rPr lang="cs-CZ" dirty="0"/>
              <a:t>Daň silniční </a:t>
            </a:r>
          </a:p>
          <a:p>
            <a:pPr lvl="1"/>
            <a:r>
              <a:rPr lang="cs-CZ" dirty="0"/>
              <a:t>Předmět – vozidla, která jsou určena k podnikání nebo jiné </a:t>
            </a:r>
            <a:r>
              <a:rPr lang="cs-CZ" dirty="0" err="1"/>
              <a:t>samovýdělečné</a:t>
            </a:r>
            <a:r>
              <a:rPr lang="cs-CZ" dirty="0"/>
              <a:t> činnosti</a:t>
            </a:r>
          </a:p>
          <a:p>
            <a:pPr lvl="1"/>
            <a:r>
              <a:rPr lang="cs-CZ" dirty="0"/>
              <a:t>Předmětem nejsou – záchranná vozidla, diplomatická vozidla</a:t>
            </a:r>
          </a:p>
          <a:p>
            <a:pPr lvl="1"/>
            <a:r>
              <a:rPr lang="cs-CZ" dirty="0"/>
              <a:t>Silniční dani podléhají  - nákladní vozidla, přívěsy, služební vozy, soukromé vozy, používané k podnikání</a:t>
            </a:r>
          </a:p>
          <a:p>
            <a:pPr lvl="1"/>
            <a:r>
              <a:rPr lang="cs-CZ" dirty="0"/>
              <a:t>Poplatníkem je držitel vozidla zapsaný v technickém průkazu</a:t>
            </a:r>
          </a:p>
          <a:p>
            <a:pPr lvl="1"/>
            <a:r>
              <a:rPr lang="cs-CZ" dirty="0"/>
              <a:t>Základ – nákladní vůz: objem v tunách a počet náprav</a:t>
            </a:r>
          </a:p>
          <a:p>
            <a:pPr marL="1371600" lvl="3" indent="0">
              <a:buNone/>
            </a:pPr>
            <a:r>
              <a:rPr lang="cs-CZ" dirty="0"/>
              <a:t>- </a:t>
            </a:r>
            <a:r>
              <a:rPr lang="cs-CZ" sz="2100" dirty="0"/>
              <a:t>Osobní vůz: objem válců motoru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9672403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04DF94C-3405-47BC-AA35-E9152C80C8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Nepřímé daně</a:t>
            </a:r>
          </a:p>
        </p:txBody>
      </p:sp>
      <p:graphicFrame>
        <p:nvGraphicFramePr>
          <p:cNvPr id="4" name="Zástupný obsah 3">
            <a:extLst>
              <a:ext uri="{FF2B5EF4-FFF2-40B4-BE49-F238E27FC236}">
                <a16:creationId xmlns:a16="http://schemas.microsoft.com/office/drawing/2014/main" id="{407587F0-962D-4C54-8B68-6B63768150D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8879475"/>
              </p:ext>
            </p:extLst>
          </p:nvPr>
        </p:nvGraphicFramePr>
        <p:xfrm>
          <a:off x="681038" y="3338004"/>
          <a:ext cx="8915723" cy="259765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ovéPole 4">
            <a:extLst>
              <a:ext uri="{FF2B5EF4-FFF2-40B4-BE49-F238E27FC236}">
                <a16:creationId xmlns:a16="http://schemas.microsoft.com/office/drawing/2014/main" id="{064D5583-A665-432A-B700-F5CAF36E314E}"/>
              </a:ext>
            </a:extLst>
          </p:cNvPr>
          <p:cNvSpPr txBox="1"/>
          <p:nvPr/>
        </p:nvSpPr>
        <p:spPr>
          <a:xfrm>
            <a:off x="680321" y="2121763"/>
            <a:ext cx="961386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cs-CZ" dirty="0"/>
              <a:t>Jsou součástí ceny (platí ten, kdo výrobek/službu nakupuje)</a:t>
            </a:r>
          </a:p>
          <a:p>
            <a:pPr marL="285750" indent="-285750">
              <a:buFontTx/>
              <a:buChar char="-"/>
            </a:pPr>
            <a:r>
              <a:rPr lang="cs-CZ" dirty="0"/>
              <a:t>Největší daňové </a:t>
            </a:r>
            <a:r>
              <a:rPr lang="cs-CZ" dirty="0" err="1"/>
              <a:t>přijmy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3339058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F2C9358-F603-40A1-AFE0-C0B2A9D9C2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FFEECCB-2D5C-4F9C-8F41-C331F2849D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/>
              <a:t>DPH</a:t>
            </a:r>
          </a:p>
          <a:p>
            <a:pPr lvl="1"/>
            <a:r>
              <a:rPr lang="cs-CZ" dirty="0"/>
              <a:t>Univerzální daň, která se </a:t>
            </a:r>
            <a:r>
              <a:rPr lang="cs-CZ" dirty="0" err="1"/>
              <a:t>vzhauje</a:t>
            </a:r>
            <a:r>
              <a:rPr lang="cs-CZ" dirty="0"/>
              <a:t> na zboží a služby</a:t>
            </a:r>
          </a:p>
          <a:p>
            <a:pPr lvl="1"/>
            <a:r>
              <a:rPr lang="cs-CZ" dirty="0"/>
              <a:t>Přidaná hodnota – výstup(prodej, vstup (koupě)</a:t>
            </a:r>
          </a:p>
          <a:p>
            <a:pPr lvl="1"/>
            <a:r>
              <a:rPr lang="cs-CZ" dirty="0"/>
              <a:t>Nejvýhodnější daň státu</a:t>
            </a:r>
          </a:p>
          <a:p>
            <a:pPr lvl="1"/>
            <a:r>
              <a:rPr lang="cs-CZ" dirty="0"/>
              <a:t>Předmět – zboží a služby v tuzemsku, dovoz z EU/mimo EU</a:t>
            </a:r>
          </a:p>
          <a:p>
            <a:pPr lvl="1"/>
            <a:r>
              <a:rPr lang="cs-CZ" dirty="0"/>
              <a:t>správce – celní úřad (mimo EU), FÚ (tuzemsko)</a:t>
            </a:r>
          </a:p>
          <a:p>
            <a:pPr lvl="1"/>
            <a:r>
              <a:rPr lang="cs-CZ" dirty="0"/>
              <a:t>Plátce  - všechny FO a PO</a:t>
            </a:r>
          </a:p>
          <a:p>
            <a:pPr lvl="1"/>
            <a:r>
              <a:rPr lang="cs-CZ" dirty="0"/>
              <a:t>Poplatník – konečný spotřebitel</a:t>
            </a:r>
          </a:p>
          <a:p>
            <a:pPr lvl="1"/>
            <a:r>
              <a:rPr lang="cs-CZ" dirty="0"/>
              <a:t>Základ – částka peněz snížená o daň</a:t>
            </a:r>
          </a:p>
          <a:p>
            <a:pPr lvl="1"/>
            <a:r>
              <a:rPr lang="cs-CZ" dirty="0"/>
              <a:t>Sazba  </a:t>
            </a:r>
          </a:p>
          <a:p>
            <a:pPr lvl="2"/>
            <a:r>
              <a:rPr lang="cs-CZ" dirty="0"/>
              <a:t>Základní sazba – 21% - uplatňuje se na zboží a služby</a:t>
            </a:r>
          </a:p>
          <a:p>
            <a:pPr lvl="2"/>
            <a:r>
              <a:rPr lang="cs-CZ" dirty="0"/>
              <a:t>Snížená sazba daně  - 15% uvedeno v zákoně (</a:t>
            </a:r>
            <a:r>
              <a:rPr lang="cs-CZ" dirty="0" err="1"/>
              <a:t>vybrené</a:t>
            </a:r>
            <a:r>
              <a:rPr lang="cs-CZ" dirty="0"/>
              <a:t> léky, tištěné knihy)</a:t>
            </a:r>
          </a:p>
          <a:p>
            <a:pPr lvl="7">
              <a:buFontTx/>
              <a:buChar char="-"/>
            </a:pPr>
            <a:r>
              <a:rPr lang="cs-CZ" dirty="0"/>
              <a:t>10 %</a:t>
            </a:r>
          </a:p>
          <a:p>
            <a:pPr lvl="1"/>
            <a:r>
              <a:rPr lang="cs-CZ" dirty="0"/>
              <a:t>Osvobozeno od DPH – poštovní služby, poskytování úvěru, směnárenská činnost, pojišťovací činnost, výchova a vzdělání </a:t>
            </a:r>
          </a:p>
        </p:txBody>
      </p:sp>
    </p:spTree>
    <p:extLst>
      <p:ext uri="{BB962C8B-B14F-4D97-AF65-F5344CB8AC3E}">
        <p14:creationId xmlns:p14="http://schemas.microsoft.com/office/powerpoint/2010/main" val="319061443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1A97577-F0C4-48BB-A09E-97B9915A30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EA2CDCD-EF26-4B88-8B10-78A96E6936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Spotřební daň</a:t>
            </a:r>
          </a:p>
          <a:p>
            <a:pPr lvl="1"/>
            <a:r>
              <a:rPr lang="cs-CZ" dirty="0"/>
              <a:t>Třetí nejvýnosnější daň státu</a:t>
            </a:r>
          </a:p>
          <a:p>
            <a:pPr lvl="1"/>
            <a:r>
              <a:rPr lang="cs-CZ" dirty="0"/>
              <a:t>Předmět – lihoviny, tabák, pivo, víno</a:t>
            </a:r>
          </a:p>
          <a:p>
            <a:pPr lvl="1"/>
            <a:r>
              <a:rPr lang="cs-CZ" dirty="0"/>
              <a:t>Plátce – výrobce, dovozce</a:t>
            </a:r>
          </a:p>
          <a:p>
            <a:pPr lvl="1"/>
            <a:r>
              <a:rPr lang="cs-CZ" dirty="0"/>
              <a:t>Poplatník – konečný spotřebitel (cena obsažená v ceně)</a:t>
            </a:r>
          </a:p>
          <a:p>
            <a:pPr lvl="1"/>
            <a:r>
              <a:rPr lang="cs-CZ" dirty="0"/>
              <a:t>Správce – celní správa ČR</a:t>
            </a:r>
          </a:p>
          <a:p>
            <a:pPr lvl="1"/>
            <a:r>
              <a:rPr lang="cs-CZ" dirty="0"/>
              <a:t>Sazba daně – stanovená korunová sazba pro daný výrobek</a:t>
            </a:r>
          </a:p>
        </p:txBody>
      </p:sp>
    </p:spTree>
    <p:extLst>
      <p:ext uri="{BB962C8B-B14F-4D97-AF65-F5344CB8AC3E}">
        <p14:creationId xmlns:p14="http://schemas.microsoft.com/office/powerpoint/2010/main" val="220186327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B3A0CE1-31BC-4A4D-ABB5-D451571182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29D769A-E6D1-41F0-B5AF-AC99792352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Energetická daň</a:t>
            </a:r>
          </a:p>
          <a:p>
            <a:pPr lvl="1"/>
            <a:r>
              <a:rPr lang="cs-CZ" dirty="0"/>
              <a:t>Předmět daně – elektřina, zemní plyn</a:t>
            </a:r>
          </a:p>
          <a:p>
            <a:pPr lvl="1"/>
            <a:r>
              <a:rPr lang="cs-CZ" dirty="0"/>
              <a:t>Správce daně – celní správa ČR</a:t>
            </a:r>
          </a:p>
          <a:p>
            <a:pPr lvl="1"/>
            <a:r>
              <a:rPr lang="cs-CZ" dirty="0"/>
              <a:t>Plátce – dodavatel uvedených energií</a:t>
            </a:r>
          </a:p>
          <a:p>
            <a:pPr lvl="1"/>
            <a:r>
              <a:rPr lang="cs-CZ" dirty="0"/>
              <a:t>Poplatník – konečný spotřebitel</a:t>
            </a:r>
          </a:p>
          <a:p>
            <a:pPr lvl="1"/>
            <a:r>
              <a:rPr lang="cs-CZ" dirty="0"/>
              <a:t>Základ daně – množství vyjádřené v měrných jednotkách</a:t>
            </a:r>
          </a:p>
          <a:p>
            <a:r>
              <a:rPr lang="cs-CZ" dirty="0"/>
              <a:t>Z hazardních her</a:t>
            </a:r>
          </a:p>
          <a:p>
            <a:pPr lvl="1"/>
            <a:r>
              <a:rPr lang="cs-CZ" dirty="0"/>
              <a:t>Předmět daně – provozování hazardních her v ČR, vyžaduje povolní (loterie, kursové sázky</a:t>
            </a:r>
          </a:p>
          <a:p>
            <a:pPr lvl="1"/>
            <a:r>
              <a:rPr lang="cs-CZ" dirty="0"/>
              <a:t>Poplatník a plátce – provozovatel hazardní hry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512756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0D87D12-C972-4FF9-B17C-6BF28811EA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Daň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25D8640-A4E4-47B4-8CA0-A505161078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Pravidelná, zákonem stanovená částka, kterou poplatník nedobrovolně odvádí do státního rozpočtu</a:t>
            </a:r>
          </a:p>
          <a:p>
            <a:r>
              <a:rPr lang="cs-CZ" dirty="0"/>
              <a:t>Je nejdůležitějším a </a:t>
            </a:r>
            <a:r>
              <a:rPr lang="cs-CZ" dirty="0" err="1"/>
              <a:t>nejvýznamějším</a:t>
            </a:r>
            <a:r>
              <a:rPr lang="cs-CZ" dirty="0"/>
              <a:t> příjmem státního rozpočtu</a:t>
            </a:r>
          </a:p>
        </p:txBody>
      </p:sp>
    </p:spTree>
    <p:extLst>
      <p:ext uri="{BB962C8B-B14F-4D97-AF65-F5344CB8AC3E}">
        <p14:creationId xmlns:p14="http://schemas.microsoft.com/office/powerpoint/2010/main" val="13221308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1A672BE-6367-49DE-B6FF-AAC4572D21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Účel výběru daní	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F4E1098-0EBE-4D95-9678-AFE2A96D85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Platba veřejných statků a služeb pro obyvatelstvo (školství, zdravotnictví)</a:t>
            </a:r>
          </a:p>
          <a:p>
            <a:r>
              <a:rPr lang="cs-CZ" dirty="0"/>
              <a:t>Transfery domácnostem (důchod, nemocenská, sociální dávky)</a:t>
            </a:r>
          </a:p>
          <a:p>
            <a:r>
              <a:rPr lang="cs-CZ" dirty="0"/>
              <a:t>Dotace podnikům </a:t>
            </a:r>
          </a:p>
        </p:txBody>
      </p:sp>
    </p:spTree>
    <p:extLst>
      <p:ext uri="{BB962C8B-B14F-4D97-AF65-F5344CB8AC3E}">
        <p14:creationId xmlns:p14="http://schemas.microsoft.com/office/powerpoint/2010/main" val="28800185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C44AFD2-E054-48AA-BF08-72787A2C14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846A320-83A2-4530-B03D-3DBF10F6B7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Poplatník daně </a:t>
            </a:r>
            <a:r>
              <a:rPr lang="cs-CZ" dirty="0"/>
              <a:t>– FO nebo PO komu daň snižuje prostředky (platí z vlastní kapsy)</a:t>
            </a:r>
          </a:p>
          <a:p>
            <a:r>
              <a:rPr lang="cs-CZ" b="1" dirty="0"/>
              <a:t>Plátce daně </a:t>
            </a:r>
            <a:r>
              <a:rPr lang="cs-CZ" dirty="0"/>
              <a:t>– FO nebo PO která je povinná daň vypočítat a odvést do státního rozpočtu</a:t>
            </a:r>
          </a:p>
          <a:p>
            <a:r>
              <a:rPr lang="cs-CZ" b="1" dirty="0"/>
              <a:t>Správce daně </a:t>
            </a:r>
            <a:r>
              <a:rPr lang="cs-CZ" dirty="0"/>
              <a:t>– Příslušný finanční úřad, který kontroluje správnost výpočtu a odvedení daní, FÚ vymáhá daň a ukládá sankce (pokuty)</a:t>
            </a:r>
          </a:p>
        </p:txBody>
      </p:sp>
    </p:spTree>
    <p:extLst>
      <p:ext uri="{BB962C8B-B14F-4D97-AF65-F5344CB8AC3E}">
        <p14:creationId xmlns:p14="http://schemas.microsoft.com/office/powerpoint/2010/main" val="3151581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7B258A4-2A6F-405E-9A14-A366843A5A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F441DE7-D51E-4F13-9007-031C5D5FF4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310240"/>
            <a:ext cx="9613861" cy="3599316"/>
          </a:xfrm>
        </p:spPr>
        <p:txBody>
          <a:bodyPr/>
          <a:lstStyle/>
          <a:p>
            <a:r>
              <a:rPr lang="cs-CZ" b="1" dirty="0"/>
              <a:t>Předmět daně </a:t>
            </a:r>
            <a:r>
              <a:rPr lang="cs-CZ" dirty="0"/>
              <a:t>– příjem nebo majetek který podléhá zdanění</a:t>
            </a:r>
          </a:p>
          <a:p>
            <a:r>
              <a:rPr lang="cs-CZ" b="1" dirty="0"/>
              <a:t>Základ daně </a:t>
            </a:r>
            <a:r>
              <a:rPr lang="cs-CZ" dirty="0"/>
              <a:t>– předmět daně v peněžním vyjádřením z čeho se daň počítá</a:t>
            </a:r>
          </a:p>
          <a:p>
            <a:endParaRPr lang="cs-CZ" dirty="0"/>
          </a:p>
          <a:p>
            <a:r>
              <a:rPr lang="cs-CZ" b="1" dirty="0"/>
              <a:t>Rozdíl mezi předmětem a základem: </a:t>
            </a:r>
          </a:p>
          <a:p>
            <a:pPr lvl="1"/>
            <a:r>
              <a:rPr lang="cs-CZ" dirty="0"/>
              <a:t>Předmět – dům</a:t>
            </a:r>
          </a:p>
          <a:p>
            <a:pPr lvl="1"/>
            <a:r>
              <a:rPr lang="cs-CZ" dirty="0"/>
              <a:t>Základ – 3 miliony – hodnota předmětu</a:t>
            </a:r>
          </a:p>
        </p:txBody>
      </p:sp>
    </p:spTree>
    <p:extLst>
      <p:ext uri="{BB962C8B-B14F-4D97-AF65-F5344CB8AC3E}">
        <p14:creationId xmlns:p14="http://schemas.microsoft.com/office/powerpoint/2010/main" val="26677251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C23B820-9DE5-4239-80C7-534CFECAF7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5B7DF76-1C5B-4B7F-A0F7-2D1DED980B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Sazba daně </a:t>
            </a:r>
            <a:r>
              <a:rPr lang="cs-CZ" dirty="0"/>
              <a:t>– procentuální výše daně z daňového základu</a:t>
            </a:r>
          </a:p>
          <a:p>
            <a:r>
              <a:rPr lang="cs-CZ" b="1" dirty="0"/>
              <a:t>Sleva daně </a:t>
            </a:r>
            <a:r>
              <a:rPr lang="cs-CZ" dirty="0"/>
              <a:t>– částka, o kterou se daň snižuje (stanoven zákon), PO pouze pokud zaměstnává zdravotně postižené</a:t>
            </a:r>
          </a:p>
          <a:p>
            <a:r>
              <a:rPr lang="cs-CZ" b="1" dirty="0"/>
              <a:t>Zdaňovací období </a:t>
            </a:r>
            <a:r>
              <a:rPr lang="cs-CZ" dirty="0"/>
              <a:t>– období, za které je plátce povinen daň vypočítat a odvést (měsíc, rok)</a:t>
            </a:r>
          </a:p>
          <a:p>
            <a:r>
              <a:rPr lang="cs-CZ" b="1" dirty="0"/>
              <a:t>Daňové přiznání </a:t>
            </a:r>
            <a:r>
              <a:rPr lang="cs-CZ" dirty="0"/>
              <a:t>– písemný dokument, ve kterém plátce daně za zdaňovací období vypočítá všechny skutečnosti týkající se příslušné daně</a:t>
            </a:r>
          </a:p>
          <a:p>
            <a:r>
              <a:rPr lang="cs-CZ" b="1" dirty="0"/>
              <a:t>Platba daně </a:t>
            </a:r>
            <a:r>
              <a:rPr lang="cs-CZ" dirty="0"/>
              <a:t>– Odvod daně správci daně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221340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BD0F343-681D-4C3F-A1D6-C02C354778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Daňová soustava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B1E18A3-FE19-4663-8AD7-EC7BF94A04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0" y="2327995"/>
            <a:ext cx="9613861" cy="3599316"/>
          </a:xfrm>
        </p:spPr>
        <p:txBody>
          <a:bodyPr/>
          <a:lstStyle/>
          <a:p>
            <a:pPr marL="0" indent="0">
              <a:buNone/>
            </a:pPr>
            <a:r>
              <a:rPr lang="cs-CZ" dirty="0"/>
              <a:t>- Souhrn daní ve státě</a:t>
            </a:r>
          </a:p>
          <a:p>
            <a:pPr>
              <a:buFontTx/>
              <a:buChar char="-"/>
            </a:pPr>
            <a:r>
              <a:rPr lang="cs-CZ" dirty="0"/>
              <a:t>Jeden z nástrojů, jak ovlivnit ekonomiku</a:t>
            </a:r>
          </a:p>
          <a:p>
            <a:pPr>
              <a:buFontTx/>
              <a:buChar char="-"/>
            </a:pPr>
            <a:r>
              <a:rPr lang="cs-CZ" dirty="0"/>
              <a:t>Výši daní určuje stát</a:t>
            </a:r>
          </a:p>
          <a:p>
            <a:pPr>
              <a:buFontTx/>
              <a:buChar char="-"/>
            </a:pPr>
            <a:r>
              <a:rPr lang="cs-CZ" dirty="0"/>
              <a:t>Zahrnuje přímé a nepřímé daně</a:t>
            </a:r>
          </a:p>
        </p:txBody>
      </p:sp>
    </p:spTree>
    <p:extLst>
      <p:ext uri="{BB962C8B-B14F-4D97-AF65-F5344CB8AC3E}">
        <p14:creationId xmlns:p14="http://schemas.microsoft.com/office/powerpoint/2010/main" val="20552567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E13336B-A9E2-466C-A3B7-2D80FC7C8D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Přímé daně</a:t>
            </a:r>
          </a:p>
        </p:txBody>
      </p:sp>
      <p:graphicFrame>
        <p:nvGraphicFramePr>
          <p:cNvPr id="4" name="Zástupný obsah 3">
            <a:extLst>
              <a:ext uri="{FF2B5EF4-FFF2-40B4-BE49-F238E27FC236}">
                <a16:creationId xmlns:a16="http://schemas.microsoft.com/office/drawing/2014/main" id="{904D6E6D-BCCD-4A85-B37B-E6313DF4F9D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88837406"/>
              </p:ext>
            </p:extLst>
          </p:nvPr>
        </p:nvGraphicFramePr>
        <p:xfrm>
          <a:off x="752060" y="3233692"/>
          <a:ext cx="7619583" cy="25066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TextovéPole 5">
            <a:extLst>
              <a:ext uri="{FF2B5EF4-FFF2-40B4-BE49-F238E27FC236}">
                <a16:creationId xmlns:a16="http://schemas.microsoft.com/office/drawing/2014/main" id="{DC66823F-9A47-482E-A4A5-3AF433D38BE9}"/>
              </a:ext>
            </a:extLst>
          </p:cNvPr>
          <p:cNvSpPr txBox="1"/>
          <p:nvPr/>
        </p:nvSpPr>
        <p:spPr>
          <a:xfrm>
            <a:off x="994299" y="2246050"/>
            <a:ext cx="92998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- Daňová povinnost se vztahuje přímo na poplatníka </a:t>
            </a:r>
          </a:p>
        </p:txBody>
      </p:sp>
    </p:spTree>
    <p:extLst>
      <p:ext uri="{BB962C8B-B14F-4D97-AF65-F5344CB8AC3E}">
        <p14:creationId xmlns:p14="http://schemas.microsoft.com/office/powerpoint/2010/main" val="38523999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C7E29A9-2785-45AC-BA98-8397B70A35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86D8B44-9732-4233-B829-3CAA42588C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336872"/>
            <a:ext cx="9613861" cy="3646677"/>
          </a:xfrm>
        </p:spPr>
        <p:txBody>
          <a:bodyPr>
            <a:normAutofit fontScale="92500" lnSpcReduction="10000"/>
          </a:bodyPr>
          <a:lstStyle/>
          <a:p>
            <a:r>
              <a:rPr lang="cs-CZ" dirty="0"/>
              <a:t>Daň z přijmu FO</a:t>
            </a:r>
          </a:p>
          <a:p>
            <a:pPr lvl="1"/>
            <a:r>
              <a:rPr lang="cs-CZ" dirty="0"/>
              <a:t>Poplatník – všechny FO, které mají daňovou povinnost v ČR</a:t>
            </a:r>
          </a:p>
          <a:p>
            <a:pPr lvl="1"/>
            <a:r>
              <a:rPr lang="cs-CZ" dirty="0"/>
              <a:t>Sazba daně – 15%, předmětem daně: mzda</a:t>
            </a:r>
          </a:p>
          <a:p>
            <a:pPr lvl="1"/>
            <a:r>
              <a:rPr lang="cs-CZ" dirty="0"/>
              <a:t>Slevy na dani: na dítě, studenta, poplatníka,…</a:t>
            </a:r>
          </a:p>
          <a:p>
            <a:r>
              <a:rPr lang="cs-CZ" dirty="0"/>
              <a:t>Daň z přijmu PO</a:t>
            </a:r>
          </a:p>
          <a:p>
            <a:pPr lvl="1"/>
            <a:r>
              <a:rPr lang="cs-CZ" dirty="0"/>
              <a:t>Základem je zisk v UCE (HV)</a:t>
            </a:r>
          </a:p>
          <a:p>
            <a:pPr lvl="1"/>
            <a:r>
              <a:rPr lang="cs-CZ" dirty="0"/>
              <a:t>Poplatníkem jsou osoby, které nejsou FO a organizační složkou státu</a:t>
            </a:r>
          </a:p>
          <a:p>
            <a:pPr lvl="1"/>
            <a:r>
              <a:rPr lang="cs-CZ" dirty="0"/>
              <a:t>Předmětem jsou - příjmy a majetek</a:t>
            </a:r>
          </a:p>
          <a:p>
            <a:pPr lvl="1"/>
            <a:r>
              <a:rPr lang="cs-CZ" dirty="0"/>
              <a:t>Předmětem nejsou - příjmy z dotací</a:t>
            </a:r>
          </a:p>
          <a:p>
            <a:pPr lvl="1"/>
            <a:r>
              <a:rPr lang="cs-CZ" dirty="0"/>
              <a:t>Sazba daně – 19%</a:t>
            </a:r>
          </a:p>
          <a:p>
            <a:pPr lvl="1"/>
            <a:r>
              <a:rPr lang="cs-CZ" dirty="0"/>
              <a:t>Slevy na dani – za zaměstnance se zdravotním postižením a s těžším zdravotním postižením </a:t>
            </a:r>
          </a:p>
          <a:p>
            <a:pPr marL="457200" lvl="1" indent="0">
              <a:buNone/>
            </a:pPr>
            <a:endParaRPr lang="cs-CZ" dirty="0"/>
          </a:p>
          <a:p>
            <a:pPr lvl="1"/>
            <a:endParaRPr lang="cs-CZ" dirty="0"/>
          </a:p>
          <a:p>
            <a:pPr marL="457200" lvl="1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27547484"/>
      </p:ext>
    </p:extLst>
  </p:cSld>
  <p:clrMapOvr>
    <a:masterClrMapping/>
  </p:clrMapOvr>
</p:sld>
</file>

<file path=ppt/theme/theme1.xml><?xml version="1.0" encoding="utf-8"?>
<a:theme xmlns:a="http://schemas.openxmlformats.org/drawingml/2006/main" name="Berlín">
  <a:themeElements>
    <a:clrScheme name="Berlin">
      <a:dk1>
        <a:sysClr val="windowText" lastClr="000000"/>
      </a:dk1>
      <a:lt1>
        <a:sysClr val="window" lastClr="FFFFFF"/>
      </a:lt1>
      <a:dk2>
        <a:srgbClr val="8D4585"/>
      </a:dk2>
      <a:lt2>
        <a:srgbClr val="E7E6E6"/>
      </a:lt2>
      <a:accent1>
        <a:srgbClr val="F35AE6"/>
      </a:accent1>
      <a:accent2>
        <a:srgbClr val="FC5283"/>
      </a:accent2>
      <a:accent3>
        <a:srgbClr val="F67C64"/>
      </a:accent3>
      <a:accent4>
        <a:srgbClr val="F89F65"/>
      </a:accent4>
      <a:accent5>
        <a:srgbClr val="55C6BA"/>
      </a:accent5>
      <a:accent6>
        <a:srgbClr val="84A3FD"/>
      </a:accent6>
      <a:hlink>
        <a:srgbClr val="6ED4F6"/>
      </a:hlink>
      <a:folHlink>
        <a:srgbClr val="9FECFC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106000"/>
                <a:satMod val="220000"/>
                <a:lumMod val="140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69000"/>
                <a:hueMod val="88000"/>
                <a:satMod val="16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7D30EEFE-7128-4DE5-8A0D-8D4EF32CB0A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{8D2385F4-EF10-4C84-A9C5-89044D18D103}tf04033917</Template>
  <TotalTime>38</TotalTime>
  <Words>766</Words>
  <Application>Microsoft Office PowerPoint</Application>
  <PresentationFormat>Širokoúhlá obrazovka</PresentationFormat>
  <Paragraphs>110</Paragraphs>
  <Slides>15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18" baseType="lpstr">
      <vt:lpstr>Arial</vt:lpstr>
      <vt:lpstr>Trebuchet MS</vt:lpstr>
      <vt:lpstr>Berlín</vt:lpstr>
      <vt:lpstr>Daňová soustava</vt:lpstr>
      <vt:lpstr>Daň</vt:lpstr>
      <vt:lpstr>Účel výběru daní </vt:lpstr>
      <vt:lpstr>Prezentace aplikace PowerPoint</vt:lpstr>
      <vt:lpstr>Prezentace aplikace PowerPoint</vt:lpstr>
      <vt:lpstr>Prezentace aplikace PowerPoint</vt:lpstr>
      <vt:lpstr>Daňová soustava</vt:lpstr>
      <vt:lpstr>Přímé daně</vt:lpstr>
      <vt:lpstr>Prezentace aplikace PowerPoint</vt:lpstr>
      <vt:lpstr>Prezentace aplikace PowerPoint</vt:lpstr>
      <vt:lpstr>Prezentace aplikace PowerPoint</vt:lpstr>
      <vt:lpstr>Nepřímé daně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Daňová soustava</dc:title>
  <dc:creator>Eliška Braunová</dc:creator>
  <cp:lastModifiedBy>Eliška Braunová</cp:lastModifiedBy>
  <cp:revision>5</cp:revision>
  <dcterms:created xsi:type="dcterms:W3CDTF">2020-03-12T20:33:40Z</dcterms:created>
  <dcterms:modified xsi:type="dcterms:W3CDTF">2020-03-12T21:12:28Z</dcterms:modified>
</cp:coreProperties>
</file>