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6378C7-68BB-4711-B66D-A0DA626C4BE7}" type="datetimeFigureOut">
              <a:rPr lang="cs-CZ" smtClean="0"/>
              <a:t>07.04.2020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F5611D-63C7-4155-869F-00BAE20BA8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Argentina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ttp://snowbrains.com/wp-content/uploads/2013/07/argentina_flag_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7938"/>
            <a:ext cx="3500462" cy="4944202"/>
          </a:xfrm>
          <a:prstGeom prst="rect">
            <a:avLst/>
          </a:prstGeom>
          <a:noFill/>
        </p:spPr>
      </p:pic>
      <p:pic>
        <p:nvPicPr>
          <p:cNvPr id="12292" name="Picture 4" descr="https://upload.wikimedia.org/wikipedia/commons/thumb/f/ff/Coat_of_arms_of_Argentina.svg/644px-Coat_of_arms_of_Argentin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5" y="214290"/>
            <a:ext cx="328099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Meaning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Flag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lag of Argentin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14" y="1809772"/>
            <a:ext cx="7620000" cy="4762500"/>
          </a:xfrm>
          <a:prstGeom prst="rect">
            <a:avLst/>
          </a:prstGeom>
          <a:noFill/>
        </p:spPr>
      </p:pic>
      <p:sp>
        <p:nvSpPr>
          <p:cNvPr id="6" name="Šipka doleva 5"/>
          <p:cNvSpPr/>
          <p:nvPr/>
        </p:nvSpPr>
        <p:spPr>
          <a:xfrm>
            <a:off x="7572396" y="2000240"/>
            <a:ext cx="1428760" cy="114300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eva 6"/>
          <p:cNvSpPr/>
          <p:nvPr/>
        </p:nvSpPr>
        <p:spPr>
          <a:xfrm rot="10800000">
            <a:off x="142844" y="3571876"/>
            <a:ext cx="1428760" cy="114300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Šipka doleva 7"/>
          <p:cNvSpPr/>
          <p:nvPr/>
        </p:nvSpPr>
        <p:spPr>
          <a:xfrm>
            <a:off x="7572396" y="5214950"/>
            <a:ext cx="1428760" cy="114300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leva 8"/>
          <p:cNvSpPr/>
          <p:nvPr/>
        </p:nvSpPr>
        <p:spPr>
          <a:xfrm>
            <a:off x="5286380" y="3643314"/>
            <a:ext cx="1428760" cy="1143008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cs-CZ" sz="2200" dirty="0">
                <a:latin typeface="Calibri" pitchFamily="34" charset="0"/>
              </a:rPr>
              <a:t>Argentina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located</a:t>
            </a:r>
            <a:r>
              <a:rPr lang="cs-CZ" sz="2200" dirty="0">
                <a:latin typeface="Calibri" pitchFamily="34" charset="0"/>
              </a:rPr>
              <a:t> in </a:t>
            </a:r>
            <a:r>
              <a:rPr lang="cs-CZ" sz="2200" dirty="0" err="1">
                <a:latin typeface="Calibri" pitchFamily="34" charset="0"/>
              </a:rPr>
              <a:t>south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corner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of</a:t>
            </a:r>
            <a:r>
              <a:rPr lang="cs-CZ" sz="2200" dirty="0">
                <a:latin typeface="Calibri" pitchFamily="34" charset="0"/>
              </a:rPr>
              <a:t> </a:t>
            </a:r>
          </a:p>
          <a:p>
            <a:pPr>
              <a:buClr>
                <a:schemeClr val="tx1"/>
              </a:buClr>
              <a:buNone/>
            </a:pPr>
            <a:r>
              <a:rPr lang="cs-CZ" sz="2200" dirty="0">
                <a:latin typeface="Calibri" pitchFamily="34" charset="0"/>
              </a:rPr>
              <a:t>	</a:t>
            </a:r>
            <a:r>
              <a:rPr lang="cs-CZ" sz="2200" dirty="0" err="1">
                <a:latin typeface="Calibri" pitchFamily="34" charset="0"/>
              </a:rPr>
              <a:t>South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America</a:t>
            </a:r>
            <a:endParaRPr lang="cs-CZ" sz="2200" dirty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It</a:t>
            </a:r>
            <a:r>
              <a:rPr lang="cs-CZ" sz="2200" dirty="0">
                <a:latin typeface="Calibri" pitchFamily="34" charset="0"/>
              </a:rPr>
              <a:t>´s </a:t>
            </a:r>
            <a:r>
              <a:rPr lang="cs-CZ" sz="2200" dirty="0" err="1">
                <a:latin typeface="Calibri" pitchFamily="34" charset="0"/>
              </a:rPr>
              <a:t>bordered</a:t>
            </a:r>
            <a:r>
              <a:rPr lang="cs-CZ" sz="2200" dirty="0">
                <a:latin typeface="Calibri" pitchFamily="34" charset="0"/>
              </a:rPr>
              <a:t> by Chile, </a:t>
            </a:r>
            <a:r>
              <a:rPr lang="cs-CZ" sz="2200" dirty="0" err="1">
                <a:latin typeface="Calibri" pitchFamily="34" charset="0"/>
              </a:rPr>
              <a:t>Bolivia</a:t>
            </a:r>
            <a:r>
              <a:rPr lang="cs-CZ" sz="2200" dirty="0">
                <a:latin typeface="Calibri" pitchFamily="34" charset="0"/>
              </a:rPr>
              <a:t>, Paraguay,</a:t>
            </a:r>
          </a:p>
          <a:p>
            <a:pPr>
              <a:buClr>
                <a:schemeClr val="tx1"/>
              </a:buClr>
              <a:buNone/>
            </a:pPr>
            <a:r>
              <a:rPr lang="cs-CZ" sz="2200" dirty="0">
                <a:latin typeface="Calibri" pitchFamily="34" charset="0"/>
              </a:rPr>
              <a:t>	</a:t>
            </a:r>
            <a:r>
              <a:rPr lang="cs-CZ" sz="2200" dirty="0" err="1">
                <a:latin typeface="Calibri" pitchFamily="34" charset="0"/>
              </a:rPr>
              <a:t>Brazil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Uruguay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8</a:t>
            </a:r>
            <a:r>
              <a:rPr lang="cs-CZ" sz="2200" baseline="30000" dirty="0">
                <a:latin typeface="Calibri" pitchFamily="34" charset="0"/>
              </a:rPr>
              <a:t>th </a:t>
            </a:r>
            <a:r>
              <a:rPr lang="cs-CZ" sz="2200" dirty="0" err="1">
                <a:latin typeface="Calibri" pitchFamily="34" charset="0"/>
              </a:rPr>
              <a:t>largest</a:t>
            </a:r>
            <a:r>
              <a:rPr lang="cs-CZ" sz="2200" dirty="0">
                <a:latin typeface="Calibri" pitchFamily="34" charset="0"/>
              </a:rPr>
              <a:t> country in </a:t>
            </a: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world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endParaRPr lang="cs-CZ" sz="2200" dirty="0">
              <a:latin typeface="Calibri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cs-CZ" sz="2200" dirty="0">
                <a:latin typeface="Calibri" pitchFamily="34" charset="0"/>
              </a:rPr>
              <a:t> 	</a:t>
            </a: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2</a:t>
            </a:r>
            <a:r>
              <a:rPr lang="cs-CZ" sz="2200" baseline="30000" dirty="0">
                <a:latin typeface="Calibri" pitchFamily="34" charset="0"/>
              </a:rPr>
              <a:t>nd </a:t>
            </a:r>
            <a:r>
              <a:rPr lang="cs-CZ" sz="2200" dirty="0" err="1">
                <a:latin typeface="Calibri" pitchFamily="34" charset="0"/>
              </a:rPr>
              <a:t>largest</a:t>
            </a:r>
            <a:r>
              <a:rPr lang="cs-CZ" sz="2200" dirty="0">
                <a:latin typeface="Calibri" pitchFamily="34" charset="0"/>
              </a:rPr>
              <a:t> in Latin </a:t>
            </a:r>
            <a:r>
              <a:rPr lang="cs-CZ" sz="2200" dirty="0" err="1">
                <a:latin typeface="Calibri" pitchFamily="34" charset="0"/>
              </a:rPr>
              <a:t>America</a:t>
            </a:r>
            <a:endParaRPr lang="cs-CZ" sz="2200" dirty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It</a:t>
            </a:r>
            <a:r>
              <a:rPr lang="cs-CZ" sz="2200" dirty="0">
                <a:latin typeface="Calibri" pitchFamily="34" charset="0"/>
              </a:rPr>
              <a:t> has </a:t>
            </a:r>
            <a:r>
              <a:rPr lang="cs-CZ" sz="2200" dirty="0" err="1">
                <a:latin typeface="Calibri" pitchFamily="34" charset="0"/>
              </a:rPr>
              <a:t>territorial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claims</a:t>
            </a:r>
            <a:r>
              <a:rPr lang="cs-CZ" sz="2200" dirty="0">
                <a:latin typeface="Calibri" pitchFamily="34" charset="0"/>
              </a:rPr>
              <a:t> in </a:t>
            </a:r>
            <a:r>
              <a:rPr lang="cs-CZ" sz="2200" dirty="0" err="1">
                <a:latin typeface="Calibri" pitchFamily="34" charset="0"/>
              </a:rPr>
              <a:t>Antarctica</a:t>
            </a:r>
            <a:endParaRPr lang="cs-CZ" sz="2200" dirty="0">
              <a:latin typeface="Calibri" pitchFamily="34" charset="0"/>
            </a:endParaRP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Its</a:t>
            </a:r>
            <a:r>
              <a:rPr lang="cs-CZ" sz="2200" dirty="0">
                <a:latin typeface="Calibri" pitchFamily="34" charset="0"/>
              </a:rPr>
              <a:t> area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2,780,400 km</a:t>
            </a:r>
            <a:r>
              <a:rPr lang="cs-CZ" sz="2200" baseline="30000" dirty="0">
                <a:latin typeface="Calibri" pitchFamily="34" charset="0"/>
              </a:rPr>
              <a:t>2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25954" name="Picture 2" descr="https://www.cia.gov/library/publications/the-world-factbook/graphics/ref_maps/political/jpg/south_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71612"/>
            <a:ext cx="34671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lipsa 5"/>
          <p:cNvSpPr/>
          <p:nvPr/>
        </p:nvSpPr>
        <p:spPr>
          <a:xfrm>
            <a:off x="6286512" y="3929066"/>
            <a:ext cx="1357322" cy="2214578"/>
          </a:xfrm>
          <a:prstGeom prst="ellipse">
            <a:avLst/>
          </a:prstGeom>
          <a:noFill/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956" name="Picture 4" descr="http://static.memrise.com/uploads/things/images/8915305_121121_1224_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48" y="2143116"/>
            <a:ext cx="3714752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Geography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Its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west</a:t>
            </a:r>
            <a:r>
              <a:rPr lang="cs-CZ" sz="2200" dirty="0">
                <a:latin typeface="Calibri" pitchFamily="34" charset="0"/>
              </a:rPr>
              <a:t> part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formed</a:t>
            </a:r>
            <a:r>
              <a:rPr lang="cs-CZ" sz="2200" dirty="0">
                <a:latin typeface="Calibri" pitchFamily="34" charset="0"/>
              </a:rPr>
              <a:t> by </a:t>
            </a:r>
            <a:r>
              <a:rPr lang="cs-CZ" sz="2200" dirty="0" err="1">
                <a:latin typeface="Calibri" pitchFamily="34" charset="0"/>
              </a:rPr>
              <a:t>Andes</a:t>
            </a:r>
            <a:r>
              <a:rPr lang="cs-CZ" sz="2200" dirty="0">
                <a:latin typeface="Calibri" pitchFamily="34" charset="0"/>
              </a:rPr>
              <a:t>, </a:t>
            </a:r>
            <a:r>
              <a:rPr lang="cs-CZ" sz="2200" dirty="0" err="1">
                <a:latin typeface="Calibri" pitchFamily="34" charset="0"/>
              </a:rPr>
              <a:t>where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also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located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Argentine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highest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mountain</a:t>
            </a:r>
            <a:r>
              <a:rPr lang="cs-CZ" sz="2200" dirty="0">
                <a:latin typeface="Calibri" pitchFamily="34" charset="0"/>
              </a:rPr>
              <a:t> – Aconcagua (6,959 m)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>
                <a:latin typeface="Calibri" pitchFamily="34" charset="0"/>
              </a:rPr>
              <a:t>On </a:t>
            </a: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north</a:t>
            </a:r>
            <a:r>
              <a:rPr lang="cs-CZ" sz="2200" dirty="0">
                <a:latin typeface="Calibri" pitchFamily="34" charset="0"/>
              </a:rPr>
              <a:t> are </a:t>
            </a:r>
            <a:r>
              <a:rPr lang="cs-CZ" sz="2200" dirty="0" err="1">
                <a:latin typeface="Calibri" pitchFamily="34" charset="0"/>
              </a:rPr>
              <a:t>huge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plains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with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fertile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soil</a:t>
            </a:r>
            <a:r>
              <a:rPr lang="cs-CZ" sz="2200" dirty="0">
                <a:latin typeface="Calibri" pitchFamily="34" charset="0"/>
              </a:rPr>
              <a:t>, </a:t>
            </a:r>
            <a:r>
              <a:rPr lang="cs-CZ" sz="2200" dirty="0" err="1">
                <a:latin typeface="Calibri" pitchFamily="34" charset="0"/>
              </a:rPr>
              <a:t>which</a:t>
            </a:r>
            <a:r>
              <a:rPr lang="cs-CZ" sz="2200" dirty="0">
                <a:latin typeface="Calibri" pitchFamily="34" charset="0"/>
              </a:rPr>
              <a:t> are </a:t>
            </a:r>
            <a:r>
              <a:rPr lang="cs-CZ" sz="2200" dirty="0" err="1">
                <a:latin typeface="Calibri" pitchFamily="34" charset="0"/>
              </a:rPr>
              <a:t>called</a:t>
            </a:r>
            <a:r>
              <a:rPr lang="cs-CZ" sz="2200" dirty="0">
                <a:latin typeface="Calibri" pitchFamily="34" charset="0"/>
              </a:rPr>
              <a:t> "</a:t>
            </a:r>
            <a:r>
              <a:rPr lang="cs-CZ" sz="2200" dirty="0" err="1">
                <a:latin typeface="Calibri" pitchFamily="34" charset="0"/>
              </a:rPr>
              <a:t>Pampas</a:t>
            </a:r>
            <a:r>
              <a:rPr lang="cs-CZ" sz="2200" dirty="0">
                <a:latin typeface="Calibri" pitchFamily="34" charset="0"/>
              </a:rPr>
              <a:t>"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area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used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for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cattle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farming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for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vineyards</a:t>
            </a:r>
            <a:endParaRPr lang="cs-CZ" sz="2200" dirty="0">
              <a:latin typeface="Calibri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>
                <a:latin typeface="Calibri" pitchFamily="34" charset="0"/>
              </a:rPr>
              <a:t>On </a:t>
            </a: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south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area </a:t>
            </a:r>
            <a:r>
              <a:rPr lang="cs-CZ" sz="2200" dirty="0" err="1">
                <a:latin typeface="Calibri" pitchFamily="34" charset="0"/>
              </a:rPr>
              <a:t>called</a:t>
            </a:r>
            <a:r>
              <a:rPr lang="cs-CZ" sz="2200" dirty="0">
                <a:latin typeface="Calibri" pitchFamily="34" charset="0"/>
              </a:rPr>
              <a:t> "</a:t>
            </a:r>
            <a:r>
              <a:rPr lang="cs-CZ" sz="2200" dirty="0" err="1">
                <a:latin typeface="Calibri" pitchFamily="34" charset="0"/>
              </a:rPr>
              <a:t>Patagonia</a:t>
            </a:r>
            <a:r>
              <a:rPr lang="cs-CZ" sz="2200" dirty="0">
                <a:latin typeface="Calibri" pitchFamily="34" charset="0"/>
              </a:rPr>
              <a:t>"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it</a:t>
            </a:r>
            <a:r>
              <a:rPr lang="cs-CZ" sz="2200" dirty="0">
                <a:latin typeface="Calibri" pitchFamily="34" charset="0"/>
              </a:rPr>
              <a:t>´s </a:t>
            </a:r>
            <a:r>
              <a:rPr lang="cs-CZ" sz="2200" dirty="0" err="1">
                <a:latin typeface="Calibri" pitchFamily="34" charset="0"/>
              </a:rPr>
              <a:t>very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inhospitable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cold</a:t>
            </a:r>
            <a:r>
              <a:rPr lang="cs-CZ" sz="2200" dirty="0">
                <a:latin typeface="Calibri" pitchFamily="34" charset="0"/>
              </a:rPr>
              <a:t> region </a:t>
            </a:r>
            <a:r>
              <a:rPr lang="cs-CZ" sz="2200" dirty="0" err="1">
                <a:latin typeface="Calibri" pitchFamily="34" charset="0"/>
              </a:rPr>
              <a:t>of</a:t>
            </a:r>
            <a:r>
              <a:rPr lang="cs-CZ" sz="2200" dirty="0">
                <a:latin typeface="Calibri" pitchFamily="34" charset="0"/>
              </a:rPr>
              <a:t> Argentina </a:t>
            </a:r>
            <a:r>
              <a:rPr lang="cs-CZ" sz="2200" dirty="0" err="1">
                <a:latin typeface="Calibri" pitchFamily="34" charset="0"/>
              </a:rPr>
              <a:t>with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deserts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steppes</a:t>
            </a:r>
            <a:r>
              <a:rPr lang="cs-CZ" sz="2200" dirty="0">
                <a:latin typeface="Calibri" pitchFamily="34" charset="0"/>
              </a:rPr>
              <a:t> 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15140" y="5929330"/>
            <a:ext cx="24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Fertile</a:t>
            </a:r>
            <a:r>
              <a:rPr lang="cs-CZ" i="1" dirty="0"/>
              <a:t> - úrodný</a:t>
            </a:r>
          </a:p>
          <a:p>
            <a:r>
              <a:rPr lang="cs-CZ" i="1" dirty="0" err="1"/>
              <a:t>Vineyards</a:t>
            </a:r>
            <a:r>
              <a:rPr lang="cs-CZ" i="1" dirty="0"/>
              <a:t> – vinice</a:t>
            </a:r>
          </a:p>
          <a:p>
            <a:r>
              <a:rPr lang="cs-CZ" i="1" dirty="0" err="1"/>
              <a:t>Inhospitable</a:t>
            </a:r>
            <a:r>
              <a:rPr lang="cs-CZ" i="1" dirty="0"/>
              <a:t> - nehostinný</a:t>
            </a:r>
            <a:endParaRPr lang="en-US" i="1" dirty="0"/>
          </a:p>
        </p:txBody>
      </p:sp>
      <p:pic>
        <p:nvPicPr>
          <p:cNvPr id="128002" name="Picture 2" descr="https://upload.wikimedia.org/wikipedia/commons/3/3e/Camino_a_las_Sierras_de_C%C3%B3rdoba_2009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000504"/>
            <a:ext cx="3179116" cy="2120446"/>
          </a:xfrm>
          <a:prstGeom prst="rect">
            <a:avLst/>
          </a:prstGeom>
          <a:noFill/>
        </p:spPr>
      </p:pic>
      <p:pic>
        <p:nvPicPr>
          <p:cNvPr id="128004" name="Picture 4" descr="http://www.nationalgeographicexpeditions.com/assets/images/2068/itinerary-head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57628"/>
            <a:ext cx="3375086" cy="2047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Demographics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cs-CZ" sz="2200" dirty="0">
                <a:latin typeface="Calibri" pitchFamily="34" charset="0"/>
              </a:rPr>
              <a:t>Argentina has 43 500 000 </a:t>
            </a:r>
            <a:r>
              <a:rPr lang="cs-CZ" sz="2200" dirty="0" err="1">
                <a:latin typeface="Calibri" pitchFamily="34" charset="0"/>
              </a:rPr>
              <a:t>inhabitants</a:t>
            </a:r>
            <a:endParaRPr lang="cs-CZ" sz="2200" dirty="0">
              <a:latin typeface="Calibri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It</a:t>
            </a:r>
            <a:r>
              <a:rPr lang="cs-CZ" sz="2200" dirty="0">
                <a:latin typeface="Calibri" pitchFamily="34" charset="0"/>
              </a:rPr>
              <a:t>´s </a:t>
            </a:r>
            <a:r>
              <a:rPr lang="cs-CZ" sz="2200" dirty="0" err="1">
                <a:latin typeface="Calibri" pitchFamily="34" charset="0"/>
              </a:rPr>
              <a:t>mostly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immigrant</a:t>
            </a:r>
            <a:r>
              <a:rPr lang="cs-CZ" sz="2200" dirty="0">
                <a:latin typeface="Calibri" pitchFamily="34" charset="0"/>
              </a:rPr>
              <a:t> country, </a:t>
            </a:r>
            <a:r>
              <a:rPr lang="cs-CZ" sz="2200" dirty="0" err="1">
                <a:latin typeface="Calibri" pitchFamily="34" charset="0"/>
              </a:rPr>
              <a:t>Argentinians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come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from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European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countries</a:t>
            </a:r>
            <a:r>
              <a:rPr lang="cs-CZ" sz="2200" dirty="0">
                <a:latin typeface="Calibri" pitchFamily="34" charset="0"/>
              </a:rPr>
              <a:t> (Italy, France, </a:t>
            </a:r>
            <a:r>
              <a:rPr lang="cs-CZ" sz="2200" dirty="0" err="1">
                <a:latin typeface="Calibri" pitchFamily="34" charset="0"/>
              </a:rPr>
              <a:t>Germany</a:t>
            </a:r>
            <a:r>
              <a:rPr lang="cs-CZ" sz="2200" dirty="0">
                <a:latin typeface="Calibri" pitchFamily="34" charset="0"/>
              </a:rPr>
              <a:t>, </a:t>
            </a:r>
            <a:r>
              <a:rPr lang="cs-CZ" sz="2200" dirty="0" err="1">
                <a:latin typeface="Calibri" pitchFamily="34" charset="0"/>
              </a:rPr>
              <a:t>Spain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>
                <a:latin typeface="Calibri" pitchFamily="34" charset="0"/>
              </a:rPr>
              <a:t>Half </a:t>
            </a:r>
            <a:r>
              <a:rPr lang="cs-CZ" sz="2200" dirty="0" err="1">
                <a:latin typeface="Calibri" pitchFamily="34" charset="0"/>
              </a:rPr>
              <a:t>of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them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were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Italians</a:t>
            </a:r>
            <a:r>
              <a:rPr lang="cs-CZ" sz="2200" dirty="0">
                <a:latin typeface="Calibri" pitchFamily="34" charset="0"/>
              </a:rPr>
              <a:t>, 15% </a:t>
            </a:r>
            <a:r>
              <a:rPr lang="cs-CZ" sz="2200" dirty="0" err="1">
                <a:latin typeface="Calibri" pitchFamily="34" charset="0"/>
              </a:rPr>
              <a:t>were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French</a:t>
            </a:r>
            <a:r>
              <a:rPr lang="cs-CZ" sz="2200" dirty="0">
                <a:latin typeface="Calibri" pitchFamily="34" charset="0"/>
              </a:rPr>
              <a:t>, 8% </a:t>
            </a:r>
            <a:r>
              <a:rPr lang="cs-CZ" sz="2200" dirty="0" err="1">
                <a:latin typeface="Calibri" pitchFamily="34" charset="0"/>
              </a:rPr>
              <a:t>were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German</a:t>
            </a:r>
            <a:r>
              <a:rPr lang="cs-CZ" sz="2200" dirty="0">
                <a:latin typeface="Calibri" pitchFamily="34" charset="0"/>
              </a:rPr>
              <a:t>, 2% are </a:t>
            </a:r>
            <a:r>
              <a:rPr lang="cs-CZ" sz="2200" dirty="0" err="1">
                <a:latin typeface="Calibri" pitchFamily="34" charset="0"/>
              </a:rPr>
              <a:t>native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Americans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there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also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population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of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Arabs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and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Asians</a:t>
            </a:r>
            <a:endParaRPr lang="cs-CZ" sz="2200" dirty="0">
              <a:latin typeface="Calibri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Population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density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very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low</a:t>
            </a:r>
            <a:r>
              <a:rPr lang="cs-CZ" sz="2200" dirty="0">
                <a:latin typeface="Calibri" pitchFamily="34" charset="0"/>
              </a:rPr>
              <a:t> (14.4/km</a:t>
            </a:r>
            <a:r>
              <a:rPr lang="cs-CZ" sz="2200" baseline="30000" dirty="0">
                <a:latin typeface="Calibri" pitchFamily="34" charset="0"/>
              </a:rPr>
              <a:t>2</a:t>
            </a:r>
            <a:r>
              <a:rPr lang="cs-CZ" sz="2200" dirty="0"/>
              <a:t>)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official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language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Spanish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but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it</a:t>
            </a:r>
            <a:r>
              <a:rPr lang="cs-CZ" sz="2200" dirty="0">
                <a:latin typeface="Calibri" pitchFamily="34" charset="0"/>
              </a:rPr>
              <a:t> has a lot </a:t>
            </a:r>
            <a:r>
              <a:rPr lang="cs-CZ" sz="2200" dirty="0" err="1">
                <a:latin typeface="Calibri" pitchFamily="34" charset="0"/>
              </a:rPr>
              <a:t>of</a:t>
            </a:r>
            <a:r>
              <a:rPr lang="cs-CZ" sz="2200" dirty="0">
                <a:latin typeface="Calibri" pitchFamily="34" charset="0"/>
              </a:rPr>
              <a:t> </a:t>
            </a:r>
          </a:p>
          <a:p>
            <a:pPr>
              <a:buClrTx/>
              <a:buNone/>
            </a:pPr>
            <a:r>
              <a:rPr lang="cs-CZ" sz="2200" dirty="0">
                <a:latin typeface="Calibri" pitchFamily="34" charset="0"/>
              </a:rPr>
              <a:t>	</a:t>
            </a:r>
            <a:r>
              <a:rPr lang="cs-CZ" sz="2200" dirty="0" err="1">
                <a:latin typeface="Calibri" pitchFamily="34" charset="0"/>
              </a:rPr>
              <a:t>dialects</a:t>
            </a:r>
            <a:endParaRPr lang="cs-CZ" sz="2200" dirty="0">
              <a:latin typeface="Calibri" pitchFamily="34" charset="0"/>
            </a:endParaRPr>
          </a:p>
          <a:p>
            <a:pPr>
              <a:buClrTx/>
              <a:buFont typeface="Courier New" pitchFamily="49" charset="0"/>
              <a:buChar char="o"/>
            </a:pPr>
            <a:endParaRPr lang="en-US" sz="2200" dirty="0">
              <a:latin typeface="Calibri" pitchFamily="34" charset="0"/>
            </a:endParaRPr>
          </a:p>
        </p:txBody>
      </p:sp>
      <p:pic>
        <p:nvPicPr>
          <p:cNvPr id="126978" name="Picture 2" descr="http://popdensitymap.ucoz.ru/97.population_density-administrative_boundaries-m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571876"/>
            <a:ext cx="1646184" cy="312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The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capital</a:t>
            </a:r>
            <a:r>
              <a:rPr lang="cs-CZ" sz="2200" dirty="0">
                <a:latin typeface="Calibri" pitchFamily="34" charset="0"/>
              </a:rPr>
              <a:t> city </a:t>
            </a:r>
            <a:r>
              <a:rPr lang="cs-CZ" sz="2200" dirty="0" err="1">
                <a:latin typeface="Calibri" pitchFamily="34" charset="0"/>
              </a:rPr>
              <a:t>is</a:t>
            </a:r>
            <a:r>
              <a:rPr lang="cs-CZ" sz="2200" dirty="0">
                <a:latin typeface="Calibri" pitchFamily="34" charset="0"/>
              </a:rPr>
              <a:t> Buenos Aires (2,890,151 </a:t>
            </a:r>
            <a:r>
              <a:rPr lang="cs-CZ" sz="2200" dirty="0" err="1">
                <a:latin typeface="Calibri" pitchFamily="34" charset="0"/>
              </a:rPr>
              <a:t>inhabitants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>
              <a:buClrTx/>
              <a:buFont typeface="Courier New" pitchFamily="49" charset="0"/>
              <a:buChar char="o"/>
            </a:pPr>
            <a:r>
              <a:rPr lang="cs-CZ" sz="2200" dirty="0" err="1">
                <a:latin typeface="Calibri" pitchFamily="34" charset="0"/>
              </a:rPr>
              <a:t>Other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large</a:t>
            </a:r>
            <a:r>
              <a:rPr lang="cs-CZ" sz="2200" dirty="0">
                <a:latin typeface="Calibri" pitchFamily="34" charset="0"/>
              </a:rPr>
              <a:t> </a:t>
            </a:r>
            <a:r>
              <a:rPr lang="cs-CZ" sz="2200" dirty="0" err="1">
                <a:latin typeface="Calibri" pitchFamily="34" charset="0"/>
              </a:rPr>
              <a:t>cities</a:t>
            </a:r>
            <a:r>
              <a:rPr lang="cs-CZ" sz="2200" dirty="0">
                <a:latin typeface="Calibri" pitchFamily="34" charset="0"/>
              </a:rPr>
              <a:t> are: - Córdoba (1,372,000 </a:t>
            </a:r>
            <a:r>
              <a:rPr lang="cs-CZ" sz="2200" dirty="0" err="1">
                <a:latin typeface="Calibri" pitchFamily="34" charset="0"/>
              </a:rPr>
              <a:t>inhabitants</a:t>
            </a:r>
            <a:r>
              <a:rPr lang="cs-CZ" sz="2200" dirty="0">
                <a:latin typeface="Calibri" pitchFamily="34" charset="0"/>
              </a:rPr>
              <a:t>)</a:t>
            </a:r>
            <a:endParaRPr lang="cs-CZ" sz="1900" dirty="0">
              <a:latin typeface="Calibri" pitchFamily="34" charset="0"/>
            </a:endParaRPr>
          </a:p>
          <a:p>
            <a:pPr>
              <a:buClrTx/>
              <a:buNone/>
            </a:pPr>
            <a:r>
              <a:rPr lang="cs-CZ" sz="1900" dirty="0">
                <a:latin typeface="Calibri" pitchFamily="34" charset="0"/>
              </a:rPr>
              <a:t>				 -  </a:t>
            </a:r>
            <a:r>
              <a:rPr lang="cs-CZ" sz="2200" dirty="0" err="1">
                <a:latin typeface="Calibri" pitchFamily="34" charset="0"/>
              </a:rPr>
              <a:t>Rosario</a:t>
            </a:r>
            <a:r>
              <a:rPr lang="cs-CZ" sz="2200" dirty="0">
                <a:latin typeface="Calibri" pitchFamily="34" charset="0"/>
              </a:rPr>
              <a:t> (1,242,000 </a:t>
            </a:r>
            <a:r>
              <a:rPr lang="cs-CZ" sz="2200" dirty="0" err="1">
                <a:latin typeface="Calibri" pitchFamily="34" charset="0"/>
              </a:rPr>
              <a:t>inhabitants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>
              <a:buClrTx/>
              <a:buNone/>
            </a:pPr>
            <a:r>
              <a:rPr lang="cs-CZ" sz="2200" dirty="0">
                <a:latin typeface="Calibri" pitchFamily="34" charset="0"/>
              </a:rPr>
              <a:t>				 - </a:t>
            </a:r>
            <a:r>
              <a:rPr lang="cs-CZ" sz="2200" dirty="0" err="1">
                <a:latin typeface="Calibri" pitchFamily="34" charset="0"/>
              </a:rPr>
              <a:t>Mendoza</a:t>
            </a:r>
            <a:r>
              <a:rPr lang="cs-CZ" sz="2200" dirty="0">
                <a:latin typeface="Calibri" pitchFamily="34" charset="0"/>
              </a:rPr>
              <a:t> (885,434 </a:t>
            </a:r>
            <a:r>
              <a:rPr lang="cs-CZ" sz="2200" dirty="0" err="1">
                <a:latin typeface="Calibri" pitchFamily="34" charset="0"/>
              </a:rPr>
              <a:t>inhabitants</a:t>
            </a:r>
            <a:r>
              <a:rPr lang="cs-CZ" sz="2200" dirty="0">
                <a:latin typeface="Calibri" pitchFamily="34" charset="0"/>
              </a:rPr>
              <a:t>)</a:t>
            </a:r>
          </a:p>
          <a:p>
            <a:pPr>
              <a:buClrTx/>
              <a:buNone/>
            </a:pPr>
            <a:r>
              <a:rPr lang="cs-CZ" sz="2200" dirty="0">
                <a:latin typeface="Calibri" pitchFamily="34" charset="0"/>
              </a:rPr>
              <a:t>				</a:t>
            </a:r>
          </a:p>
        </p:txBody>
      </p:sp>
      <p:pic>
        <p:nvPicPr>
          <p:cNvPr id="129026" name="Picture 2" descr="https://upload.wikimedia.org/wikipedia/commons/a/aa/Taxis_plaza_espa%C3%B1a_cordoba_argen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5810290" cy="4357718"/>
          </a:xfrm>
          <a:prstGeom prst="rect">
            <a:avLst/>
          </a:prstGeom>
          <a:noFill/>
        </p:spPr>
      </p:pic>
      <p:pic>
        <p:nvPicPr>
          <p:cNvPr id="129028" name="Picture 4" descr="https://upload.wikimedia.org/wikipedia/commons/thumb/0/01/Night_in_C%C3%B3rdoba._Argentina_%28cropped%29.jpg/1280px-Night_in_C%C3%B3rdoba._Argentina_%28cropped%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6276934" cy="4357718"/>
          </a:xfrm>
          <a:prstGeom prst="rect">
            <a:avLst/>
          </a:prstGeom>
          <a:noFill/>
        </p:spPr>
      </p:pic>
      <p:pic>
        <p:nvPicPr>
          <p:cNvPr id="129032" name="Picture 8" descr="Rosar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714488"/>
            <a:ext cx="6500858" cy="4875645"/>
          </a:xfrm>
          <a:prstGeom prst="rect">
            <a:avLst/>
          </a:prstGeom>
          <a:noFill/>
        </p:spPr>
      </p:pic>
      <p:pic>
        <p:nvPicPr>
          <p:cNvPr id="129034" name="Picture 10" descr="https://templesart.files.wordpress.com/2012/09/imag1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857364"/>
            <a:ext cx="6398863" cy="3857652"/>
          </a:xfrm>
          <a:prstGeom prst="rect">
            <a:avLst/>
          </a:prstGeom>
          <a:noFill/>
        </p:spPr>
      </p:pic>
      <p:pic>
        <p:nvPicPr>
          <p:cNvPr id="129038" name="Picture 14" descr="Mendoz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857364"/>
            <a:ext cx="7000924" cy="4290388"/>
          </a:xfrm>
          <a:prstGeom prst="rect">
            <a:avLst/>
          </a:prstGeom>
          <a:noFill/>
        </p:spPr>
      </p:pic>
      <p:pic>
        <p:nvPicPr>
          <p:cNvPr id="129040" name="Picture 16" descr="https://upload.wikimedia.org/wikipedia/commons/b/b6/A_beautiful_landscape_of_a_Mendoza_City%27s_part_seen_from_the_highest_of_G%C3%B3mez_building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857364"/>
            <a:ext cx="6991350" cy="45624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Cities</a:t>
            </a:r>
            <a:endParaRPr lang="en-US" dirty="0"/>
          </a:p>
        </p:txBody>
      </p:sp>
      <p:pic>
        <p:nvPicPr>
          <p:cNvPr id="129042" name="Picture 18" descr="Buenos Air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1928802"/>
            <a:ext cx="6072230" cy="4554174"/>
          </a:xfrm>
          <a:prstGeom prst="rect">
            <a:avLst/>
          </a:prstGeom>
          <a:noFill/>
        </p:spPr>
      </p:pic>
      <p:pic>
        <p:nvPicPr>
          <p:cNvPr id="129044" name="Picture 20" descr="http://www.nunomad.com/wp-content/uploads/2010/11/buenos-aires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928802"/>
            <a:ext cx="6143668" cy="461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Vlastní 13">
      <a:dk1>
        <a:sysClr val="windowText" lastClr="000000"/>
      </a:dk1>
      <a:lt1>
        <a:srgbClr val="E0F3FC"/>
      </a:lt1>
      <a:dk2>
        <a:srgbClr val="68C5F4"/>
      </a:dk2>
      <a:lt2>
        <a:srgbClr val="EBDDC3"/>
      </a:lt2>
      <a:accent1>
        <a:srgbClr val="68C5F4"/>
      </a:accent1>
      <a:accent2>
        <a:srgbClr val="FFFFFF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338</TotalTime>
  <Words>144</Words>
  <Application>Microsoft Office PowerPoint</Application>
  <PresentationFormat>Předvádění na obrazovce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Calibri</vt:lpstr>
      <vt:lpstr>Courier New</vt:lpstr>
      <vt:lpstr>Tw Cen MT</vt:lpstr>
      <vt:lpstr>Wingdings</vt:lpstr>
      <vt:lpstr>Wingdings 2</vt:lpstr>
      <vt:lpstr>Medián</vt:lpstr>
      <vt:lpstr>Argentina</vt:lpstr>
      <vt:lpstr>Meaning of Flag</vt:lpstr>
      <vt:lpstr>Political Geography</vt:lpstr>
      <vt:lpstr>Physical Geography</vt:lpstr>
      <vt:lpstr>Demographics</vt:lpstr>
      <vt:lpstr>Cities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Machano</dc:creator>
  <cp:lastModifiedBy>Matyáš Hansel</cp:lastModifiedBy>
  <cp:revision>34</cp:revision>
  <dcterms:created xsi:type="dcterms:W3CDTF">2015-11-07T09:39:30Z</dcterms:created>
  <dcterms:modified xsi:type="dcterms:W3CDTF">2020-04-07T11:06:54Z</dcterms:modified>
</cp:coreProperties>
</file>