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9D7F6D-A92D-4A54-8712-97075C487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28AB08-18BD-454D-B8D6-CFD9F6A1F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AF0B54-FFCD-4B28-A0AE-904C2D10E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EB3E-F449-440C-8E39-2113FEDDF106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726BD1-A04E-4F29-B176-9F166ECE2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BC92FC-30EF-4105-99C6-5A89479F5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EB5A-5EB3-4030-B803-DB6C7A366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38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8C1A69-CCF9-4900-9C8A-10CD05D4D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DEAB464-4D25-480A-805E-CC6545FF0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93BB34-3910-4E30-B5EB-AA4855324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EB3E-F449-440C-8E39-2113FEDDF106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8D4224-E5BA-4A71-9294-F2BCBB5D3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323CB1-79D3-4668-A822-EEE4E9ED8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EB5A-5EB3-4030-B803-DB6C7A366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434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E2DDEF8-059F-484E-9864-B6B24E41DA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D425D2-638C-4ED0-B060-7D1B87E478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49078B-C5B3-4323-AA67-2B1221F57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EB3E-F449-440C-8E39-2113FEDDF106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13F405-EACA-445C-BCE4-6C3748037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3C8438-1074-445C-BE7E-4F139C624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EB5A-5EB3-4030-B803-DB6C7A366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730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54886E-61BB-485C-8AC0-D98F19B80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20D481-778D-403C-B2ED-D8AC84A1C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BE428B-210C-403E-98AB-FE85CF4B0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EB3E-F449-440C-8E39-2113FEDDF106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879411-3A70-4BB5-9A4D-06445DB80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5DE682-C183-4605-82A3-A20C0395E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EB5A-5EB3-4030-B803-DB6C7A366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189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06C9CD-675E-4F36-9EA6-0F0F1E098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9BAC62A-7B8F-4CB1-9864-2DC304960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1C5E91-912A-48AD-868F-0DD4A9A00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EB3E-F449-440C-8E39-2113FEDDF106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DC5912-5038-43B8-AAEE-509A665E9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F0D356-FBD9-4500-B4E9-17DECA060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EB5A-5EB3-4030-B803-DB6C7A366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3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29298-53D5-471A-A339-DB35E6950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49F85E-EB84-4CAA-8D61-1B927EE0A9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6118F3C-5BF3-4B55-9265-E40351580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4BDBE8B-D194-4077-8C3B-A4DF6A17B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EB3E-F449-440C-8E39-2113FEDDF106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D6EE58B-24CF-4826-8F40-AE9F23237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C81124-43C4-4627-858B-423B9D938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EB5A-5EB3-4030-B803-DB6C7A366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99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698FEB-DEEC-4522-9D47-5008187AD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16300EE-4677-4B43-ABE6-56E40DB8B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AB8C3F9-83DF-4A6F-83EF-D80B2DC57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1470FC8-2392-463D-8E07-8865F0D378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F2DB5D4-9E24-4EB6-9139-DE978A4F5D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0CF5A68-750C-4C78-B676-1D36FC98C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EB3E-F449-440C-8E39-2113FEDDF106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7F307E7-8726-44F2-818D-627D3E475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3862F5E-2C00-419C-AB6D-30B4DE6E4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EB5A-5EB3-4030-B803-DB6C7A366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227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726572-5E73-4801-94C8-7C83708EE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FCBE1F0-8C7B-4D32-8491-2F539CA59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EB3E-F449-440C-8E39-2113FEDDF106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B81C8BB-0649-4122-A8E0-A8B82AF6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88D9A2-8ECC-4A3E-AD6B-D88788593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EB5A-5EB3-4030-B803-DB6C7A366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3692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A8B249C-D7D5-4510-A241-2EE55159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EB3E-F449-440C-8E39-2113FEDDF106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CC62049-754A-4878-B6DC-68B216F86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853FB3A-CA3D-48F5-9848-039774F5F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EB5A-5EB3-4030-B803-DB6C7A366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523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24CBE-CB0B-4670-8B71-CEBD49579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A19D20-3703-4F72-9640-E76760B13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1B6BF80-58E8-4799-B715-DC3CC89BC7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9DE4D5D-8A5E-4691-BEA9-FFFFA9811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EB3E-F449-440C-8E39-2113FEDDF106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F273ED6-F159-47D0-9B22-9B41C2F6A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103C2B-A7D2-4216-A2AD-2FEB6FA36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EB5A-5EB3-4030-B803-DB6C7A366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278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E8EF40-1BCC-4B3A-84AE-C99602671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73679B4-1BA4-4402-81FB-FED7694128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160A8A5-2246-4938-8769-B5FEC3764E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FFCC99-A1ED-4E50-BC9E-E259FABBE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EEB3E-F449-440C-8E39-2113FEDDF106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9CC21F8-B2D6-4288-AE5E-88B0B1E25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2962AE-8DDF-44DB-925F-D56F362DC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EB5A-5EB3-4030-B803-DB6C7A366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09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0DE6502-2CD0-47AE-B3E8-CFE347428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8FC14B6-824C-4002-9679-633D21FFB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84E8FF-BD8B-4431-A39E-DFFA261C67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EEB3E-F449-440C-8E39-2113FEDDF106}" type="datetimeFigureOut">
              <a:rPr lang="cs-CZ" smtClean="0"/>
              <a:t>08.04.2018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09CDD3-6413-40C3-96EB-5880A3EF53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F97504-2FCA-49BD-ACD6-68F1F93D94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5EB5A-5EB3-4030-B803-DB6C7A366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38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3y57aJHKfc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2A8AA5BC-4F7A-4226-8F99-6D824B226A9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44">
            <a:extLst>
              <a:ext uri="{FF2B5EF4-FFF2-40B4-BE49-F238E27FC236}">
                <a16:creationId xmlns:a16="http://schemas.microsoft.com/office/drawing/2014/main" id="{3E5445C6-DD42-4979-86FF-03730E8C6DB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5000665-DFC7-417E-8FD7-516A0F15C975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860885C9-468C-4313-87B0-5985C32492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cs-CZ" sz="5800"/>
              <a:t>Vladař</a:t>
            </a:r>
          </a:p>
        </p:txBody>
      </p:sp>
    </p:spTree>
    <p:extLst>
      <p:ext uri="{BB962C8B-B14F-4D97-AF65-F5344CB8AC3E}">
        <p14:creationId xmlns:p14="http://schemas.microsoft.com/office/powerpoint/2010/main" val="29106897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tx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B80673-319B-46D4-8EA9-707DDCC5E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Ukázka</a:t>
            </a:r>
          </a:p>
        </p:txBody>
      </p:sp>
      <p:pic>
        <p:nvPicPr>
          <p:cNvPr id="7" name="Online médium 6">
            <a:hlinkClick r:id="" action="ppaction://media"/>
            <a:extLst>
              <a:ext uri="{FF2B5EF4-FFF2-40B4-BE49-F238E27FC236}">
                <a16:creationId xmlns:a16="http://schemas.microsoft.com/office/drawing/2014/main" id="{1488CAD0-023D-4F0C-A8ED-3CD83ACC8F9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779643" y="1919495"/>
            <a:ext cx="6632713" cy="3730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6624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Obsah obrázku osoba, muž, zeď, žena&#10;&#10;Popis vygenerován s vysokou mírou spolehlivosti">
            <a:extLst>
              <a:ext uri="{FF2B5EF4-FFF2-40B4-BE49-F238E27FC236}">
                <a16:creationId xmlns:a16="http://schemas.microsoft.com/office/drawing/2014/main" id="{BCB18CFE-8F43-4F99-93B8-F0A4A895E30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94"/>
          <a:stretch/>
        </p:blipFill>
        <p:spPr>
          <a:xfrm>
            <a:off x="20" y="10"/>
            <a:ext cx="4639713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27D8BB0E-C1A9-4DC2-944D-FC6449550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9940" y="365124"/>
            <a:ext cx="6172200" cy="1828800"/>
          </a:xfrm>
        </p:spPr>
        <p:txBody>
          <a:bodyPr>
            <a:normAutofit/>
          </a:bodyPr>
          <a:lstStyle/>
          <a:p>
            <a:r>
              <a:rPr lang="cs-CZ"/>
              <a:t>Informace o vydání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FC654B-2030-4FAF-8DC5-2C30F5F0A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9940" y="2322576"/>
            <a:ext cx="6172200" cy="3858768"/>
          </a:xfrm>
        </p:spPr>
        <p:txBody>
          <a:bodyPr>
            <a:normAutofit/>
          </a:bodyPr>
          <a:lstStyle/>
          <a:p>
            <a:r>
              <a:rPr lang="cs-CZ" sz="2400" dirty="0"/>
              <a:t>název knihy: Vladař</a:t>
            </a:r>
          </a:p>
          <a:p>
            <a:r>
              <a:rPr lang="cs-CZ" sz="2400" dirty="0"/>
              <a:t>autor: </a:t>
            </a:r>
            <a:r>
              <a:rPr lang="cs-CZ" sz="2400" dirty="0" err="1"/>
              <a:t>Niccolò</a:t>
            </a:r>
            <a:r>
              <a:rPr lang="cs-CZ" sz="2400" dirty="0"/>
              <a:t> Machiavelli</a:t>
            </a:r>
          </a:p>
          <a:p>
            <a:r>
              <a:rPr lang="cs-CZ" sz="2400" dirty="0"/>
              <a:t>nakladatelství: XYZ</a:t>
            </a:r>
          </a:p>
          <a:p>
            <a:r>
              <a:rPr lang="cs-CZ" sz="2400" dirty="0"/>
              <a:t>překladatel: Josef Hajný</a:t>
            </a:r>
          </a:p>
          <a:p>
            <a:r>
              <a:rPr lang="cs-CZ" sz="2400" dirty="0"/>
              <a:t>rok vydání: 2007</a:t>
            </a:r>
          </a:p>
          <a:p>
            <a:r>
              <a:rPr lang="cs-CZ" sz="2400" dirty="0"/>
              <a:t>literární forma: próza</a:t>
            </a:r>
          </a:p>
          <a:p>
            <a:r>
              <a:rPr lang="cs-CZ" sz="2400" dirty="0"/>
              <a:t>počet kapitol: 26</a:t>
            </a:r>
          </a:p>
          <a:p>
            <a:r>
              <a:rPr lang="cs-CZ" sz="2400" dirty="0"/>
              <a:t>žánr: </a:t>
            </a:r>
            <a:r>
              <a:rPr lang="cs-CZ" sz="2400" dirty="0" err="1"/>
              <a:t>politicko</a:t>
            </a:r>
            <a:r>
              <a:rPr lang="cs-CZ" sz="2400" dirty="0"/>
              <a:t>–historický traktát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039910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AB47CAE-E0D0-4A72-B9E5-D47044D665E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93" r="2" b="11795"/>
          <a:stretch/>
        </p:blipFill>
        <p:spPr>
          <a:xfrm>
            <a:off x="6090613" y="640082"/>
            <a:ext cx="5461724" cy="5577837"/>
          </a:xfrm>
          <a:prstGeom prst="rect">
            <a:avLst/>
          </a:prstGeom>
          <a:effectLst/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CFC0882-C9C0-4878-A1A9-B188C66E2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5127031" cy="1676603"/>
          </a:xfrm>
        </p:spPr>
        <p:txBody>
          <a:bodyPr>
            <a:normAutofit/>
          </a:bodyPr>
          <a:lstStyle/>
          <a:p>
            <a:r>
              <a:rPr lang="cs-CZ" dirty="0" err="1"/>
              <a:t>Niccolò</a:t>
            </a:r>
            <a:r>
              <a:rPr lang="cs-CZ" dirty="0"/>
              <a:t> Machiavelli</a:t>
            </a:r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6F1D26-8FAC-46AD-BF2C-0F62CAE94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5127029" cy="3785419"/>
          </a:xfrm>
        </p:spPr>
        <p:txBody>
          <a:bodyPr>
            <a:normAutofit/>
          </a:bodyPr>
          <a:lstStyle/>
          <a:p>
            <a:r>
              <a:rPr lang="es-ES" dirty="0"/>
              <a:t>3. května 1469 – 21. června 1527, Florencie</a:t>
            </a:r>
            <a:endParaRPr lang="cs-CZ" dirty="0"/>
          </a:p>
          <a:p>
            <a:r>
              <a:rPr lang="cs-CZ" dirty="0"/>
              <a:t>kancléř </a:t>
            </a:r>
          </a:p>
          <a:p>
            <a:r>
              <a:rPr lang="cs-CZ" dirty="0"/>
              <a:t>vyslanec</a:t>
            </a:r>
          </a:p>
          <a:p>
            <a:r>
              <a:rPr lang="cs-CZ" dirty="0"/>
              <a:t>sepsal Florentské dějiny</a:t>
            </a:r>
          </a:p>
          <a:p>
            <a:r>
              <a:rPr lang="cs-CZ" dirty="0"/>
              <a:t>pohřben v chrámu Santa </a:t>
            </a:r>
            <a:r>
              <a:rPr lang="cs-CZ" dirty="0" err="1"/>
              <a:t>Croce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3346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6C20283-73E0-40EC-8AD8-057F581F64C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130BE5-72EB-492F-AA2B-0700778C65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" y="967583"/>
            <a:ext cx="3425957" cy="4922352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D88AB70-B4E9-4EE7-9C5D-40C7DC848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1822" y="365125"/>
            <a:ext cx="5766710" cy="1325563"/>
          </a:xfrm>
        </p:spPr>
        <p:txBody>
          <a:bodyPr>
            <a:normAutofit/>
          </a:bodyPr>
          <a:lstStyle/>
          <a:p>
            <a:r>
              <a:rPr lang="cs-CZ" dirty="0"/>
              <a:t>Postavy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17B545-F56E-475D-9159-03F85C205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0978" y="2055813"/>
            <a:ext cx="6431929" cy="3834122"/>
          </a:xfrm>
        </p:spPr>
        <p:txBody>
          <a:bodyPr>
            <a:normAutofit/>
          </a:bodyPr>
          <a:lstStyle/>
          <a:p>
            <a:r>
              <a:rPr lang="cs-CZ" sz="2400" dirty="0"/>
              <a:t>Ferdinand Aragonský</a:t>
            </a:r>
          </a:p>
          <a:p>
            <a:r>
              <a:rPr lang="cs-CZ" sz="2400" dirty="0"/>
              <a:t>Karel VIII.</a:t>
            </a:r>
          </a:p>
          <a:p>
            <a:r>
              <a:rPr lang="cs-CZ" sz="2400" dirty="0"/>
              <a:t>Filip Makedonský</a:t>
            </a:r>
          </a:p>
          <a:p>
            <a:r>
              <a:rPr lang="cs-CZ" sz="2400" dirty="0"/>
              <a:t>Marcus Aurelius</a:t>
            </a:r>
          </a:p>
          <a:p>
            <a:r>
              <a:rPr lang="cs-CZ" sz="2400" dirty="0" err="1"/>
              <a:t>Septimius</a:t>
            </a:r>
            <a:r>
              <a:rPr lang="cs-CZ" sz="2400" dirty="0"/>
              <a:t> </a:t>
            </a:r>
            <a:r>
              <a:rPr lang="cs-CZ" sz="2400" dirty="0" err="1"/>
              <a:t>Severus</a:t>
            </a:r>
            <a:endParaRPr lang="cs-CZ" sz="2400" dirty="0"/>
          </a:p>
          <a:p>
            <a:r>
              <a:rPr lang="cs-CZ" sz="2400" dirty="0"/>
              <a:t>papež Julius II.</a:t>
            </a:r>
          </a:p>
          <a:p>
            <a:r>
              <a:rPr lang="cs-CZ" sz="2400" dirty="0" err="1"/>
              <a:t>Cesare</a:t>
            </a:r>
            <a:r>
              <a:rPr lang="cs-CZ" sz="2400" dirty="0"/>
              <a:t> </a:t>
            </a:r>
            <a:r>
              <a:rPr lang="cs-CZ" sz="2400" dirty="0" err="1"/>
              <a:t>Borgia</a:t>
            </a:r>
            <a:endParaRPr lang="cs-CZ" sz="24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63687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BF55306C-F73C-498A-8F17-03BE3FAD72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82" b="-1"/>
          <a:stretch/>
        </p:blipFill>
        <p:spPr>
          <a:xfrm>
            <a:off x="6090612" y="10"/>
            <a:ext cx="6101387" cy="6857990"/>
          </a:xfrm>
          <a:prstGeom prst="rect">
            <a:avLst/>
          </a:prstGeom>
          <a:effectLst/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5CFC234-F1CD-4C4A-8F2F-4F16EFF2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5127031" cy="1676603"/>
          </a:xfrm>
        </p:spPr>
        <p:txBody>
          <a:bodyPr>
            <a:normAutofit/>
          </a:bodyPr>
          <a:lstStyle/>
          <a:p>
            <a:r>
              <a:rPr lang="cs-CZ"/>
              <a:t>Téma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6C3467-B0F9-4370-A38C-75251F54C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5127029" cy="3785419"/>
          </a:xfrm>
        </p:spPr>
        <p:txBody>
          <a:bodyPr>
            <a:normAutofit/>
          </a:bodyPr>
          <a:lstStyle/>
          <a:p>
            <a:r>
              <a:rPr lang="cs-CZ" sz="2000"/>
              <a:t>rady pro Lorenza Medicejského</a:t>
            </a:r>
          </a:p>
          <a:p>
            <a:r>
              <a:rPr lang="cs-CZ" sz="2000"/>
              <a:t>získání a udržení moci</a:t>
            </a:r>
          </a:p>
          <a:p>
            <a:r>
              <a:rPr lang="cs-CZ" sz="2000"/>
              <a:t>forma vlády</a:t>
            </a:r>
          </a:p>
          <a:p>
            <a:r>
              <a:rPr lang="cs-CZ" sz="2000"/>
              <a:t>ideální vlastnosti panovníka</a:t>
            </a:r>
          </a:p>
        </p:txBody>
      </p:sp>
    </p:spTree>
    <p:extLst>
      <p:ext uri="{BB962C8B-B14F-4D97-AF65-F5344CB8AC3E}">
        <p14:creationId xmlns:p14="http://schemas.microsoft.com/office/powerpoint/2010/main" val="31277377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B3B8CFF1-1A6A-4C95-83AB-FD1586235A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5" r="-3" b="-3"/>
          <a:stretch/>
        </p:blipFill>
        <p:spPr>
          <a:xfrm>
            <a:off x="838200" y="1904281"/>
            <a:ext cx="6233160" cy="4272681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684F090-F2BF-4034-A940-BC2F06201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/>
              <a:t>Obsah díla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40BB35-9063-4E24-AA72-A8928D3DF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2944" y="1825625"/>
            <a:ext cx="3800856" cy="4351338"/>
          </a:xfrm>
        </p:spPr>
        <p:txBody>
          <a:bodyPr>
            <a:normAutofit/>
          </a:bodyPr>
          <a:lstStyle/>
          <a:p>
            <a:r>
              <a:rPr lang="cs-CZ" sz="2000"/>
              <a:t>rady, jak má panovník vládnout</a:t>
            </a:r>
          </a:p>
          <a:p>
            <a:r>
              <a:rPr lang="cs-CZ" sz="2000"/>
              <a:t>jak se dostat k moci</a:t>
            </a:r>
          </a:p>
          <a:p>
            <a:r>
              <a:rPr lang="cs-CZ" sz="2000"/>
              <a:t>zamýšlení se nad formami vlád – jejich výhody a nevýhody</a:t>
            </a:r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2880808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8">
            <a:extLst>
              <a:ext uri="{FF2B5EF4-FFF2-40B4-BE49-F238E27FC236}">
                <a16:creationId xmlns:a16="http://schemas.microsoft.com/office/drawing/2014/main" id="{867D4867-5BA7-4462-B2F6-A23F4A622AA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02CD9F3-3894-4327-A1B1-489DB37208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972" y="339720"/>
            <a:ext cx="6178560" cy="617856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755287B-AF22-4587-89BE-927F7B061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3363974" cy="1597315"/>
          </a:xfrm>
          <a:noFill/>
          <a:ln w="19050"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pPr algn="ctr"/>
            <a:r>
              <a:rPr lang="cs-CZ" sz="2800">
                <a:solidFill>
                  <a:schemeClr val="bg1"/>
                </a:solidFill>
              </a:rPr>
              <a:t>Názory na knihu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E75166-ABF3-4344-9D73-91C551B2D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38044"/>
            <a:ext cx="3363974" cy="3415622"/>
          </a:xfrm>
        </p:spPr>
        <p:txBody>
          <a:bodyPr>
            <a:normAutofit/>
          </a:bodyPr>
          <a:lstStyle/>
          <a:p>
            <a:r>
              <a:rPr lang="cs-CZ" sz="2000">
                <a:solidFill>
                  <a:schemeClr val="bg1"/>
                </a:solidFill>
              </a:rPr>
              <a:t>posuzováno podle morální hodnoty</a:t>
            </a:r>
          </a:p>
          <a:p>
            <a:r>
              <a:rPr lang="cs-CZ" sz="2000">
                <a:solidFill>
                  <a:schemeClr val="bg1"/>
                </a:solidFill>
              </a:rPr>
              <a:t>interpretováno jako kodex tyranie </a:t>
            </a:r>
          </a:p>
          <a:p>
            <a:r>
              <a:rPr lang="cs-CZ" sz="2000">
                <a:solidFill>
                  <a:schemeClr val="bg1"/>
                </a:solidFill>
                <a:sym typeface="Symbol" panose="05050102010706020507" pitchFamily="18" charset="2"/>
              </a:rPr>
              <a:t> machiavellismus</a:t>
            </a:r>
          </a:p>
          <a:p>
            <a:r>
              <a:rPr lang="cs-CZ" sz="2000">
                <a:solidFill>
                  <a:schemeClr val="bg1"/>
                </a:solidFill>
                <a:sym typeface="Symbol" panose="05050102010706020507" pitchFamily="18" charset="2"/>
              </a:rPr>
              <a:t>zařazeno na Index zakázaných knih</a:t>
            </a:r>
          </a:p>
          <a:p>
            <a:endParaRPr lang="cs-CZ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144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kDnDiag">
          <a:fgClr>
            <a:schemeClr val="accent4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10C5C9-1F2C-4BA1-8BC5-C944C3ABD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Vliv na společnost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79EDC8-217F-467D-8F63-24E321CEB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díla vycházeli první teoretikové absolutismu</a:t>
            </a:r>
          </a:p>
          <a:p>
            <a:r>
              <a:rPr lang="cs-CZ" dirty="0"/>
              <a:t>Charles </a:t>
            </a:r>
            <a:r>
              <a:rPr lang="cs-CZ" dirty="0" err="1"/>
              <a:t>Montesquieu</a:t>
            </a:r>
            <a:r>
              <a:rPr lang="cs-CZ" dirty="0"/>
              <a:t> byl podezříván, že od něho opsal řadu myšlenek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3ED0880-E7B7-4E09-816B-8F36C112BD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2912989"/>
            <a:ext cx="9525000" cy="365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5931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8F3CF91C-1A54-4543-861B-90EBDFD764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493" y="476573"/>
            <a:ext cx="2516610" cy="3774916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C719A79E-30FC-49B4-957F-DE2D66A108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061" y="476573"/>
            <a:ext cx="2550618" cy="3774916"/>
          </a:xfrm>
          <a:prstGeom prst="rect">
            <a:avLst/>
          </a:prstGeom>
        </p:spPr>
      </p:pic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E8F93D45-E6F9-4DE4-940C-09367CA74E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5319" y="476573"/>
            <a:ext cx="2658391" cy="3774916"/>
          </a:xfrm>
          <a:prstGeom prst="rect">
            <a:avLst/>
          </a:prstGeom>
        </p:spPr>
      </p:pic>
      <p:cxnSp>
        <p:nvCxnSpPr>
          <p:cNvPr id="24" name="Straight Connector 15">
            <a:extLst>
              <a:ext uri="{FF2B5EF4-FFF2-40B4-BE49-F238E27FC236}">
                <a16:creationId xmlns:a16="http://schemas.microsoft.com/office/drawing/2014/main" id="{8733B210-462D-42A4-BA20-36743BB5E686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5778706"/>
            <a:ext cx="9144000" cy="0"/>
          </a:xfrm>
          <a:prstGeom prst="line">
            <a:avLst/>
          </a:prstGeom>
          <a:ln>
            <a:solidFill>
              <a:srgbClr val="C490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>
            <a:extLst>
              <a:ext uri="{FF2B5EF4-FFF2-40B4-BE49-F238E27FC236}">
                <a16:creationId xmlns:a16="http://schemas.microsoft.com/office/drawing/2014/main" id="{E0CEE582-CFFF-4BC1-A6AF-821FABB02E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563" y="476572"/>
            <a:ext cx="2344668" cy="377491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B5526EE-F133-4198-9ED4-D02FC1EE8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96" y="4571216"/>
            <a:ext cx="10906008" cy="111541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6000" dirty="0"/>
              <a:t>Vydání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749726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155</Words>
  <Application>Microsoft Office PowerPoint</Application>
  <PresentationFormat>Širokoúhlá obrazovka</PresentationFormat>
  <Paragraphs>43</Paragraphs>
  <Slides>10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Motiv Office</vt:lpstr>
      <vt:lpstr>Vladař</vt:lpstr>
      <vt:lpstr>Informace o vydání</vt:lpstr>
      <vt:lpstr>Niccolò Machiavelli</vt:lpstr>
      <vt:lpstr>Postavy</vt:lpstr>
      <vt:lpstr>Téma</vt:lpstr>
      <vt:lpstr>Obsah díla</vt:lpstr>
      <vt:lpstr>Názory na knihu</vt:lpstr>
      <vt:lpstr>Vliv na společnost</vt:lpstr>
      <vt:lpstr>Vydání</vt:lpstr>
      <vt:lpstr>Ukázka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Vladař</dc:title>
  <dc:creator>Leoš1</dc:creator>
  <cp:lastModifiedBy>Leoš1</cp:lastModifiedBy>
  <cp:revision>21</cp:revision>
  <dcterms:created xsi:type="dcterms:W3CDTF">2018-04-07T14:53:25Z</dcterms:created>
  <dcterms:modified xsi:type="dcterms:W3CDTF">2018-04-08T16:39:40Z</dcterms:modified>
</cp:coreProperties>
</file>