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C36222A-4DDF-478F-AEA4-F9A12A5ED48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5"/>
            <p14:sldId id="266"/>
            <p14:sldId id="264"/>
            <p14:sldId id="267"/>
            <p14:sldId id="268"/>
          </p14:sldIdLst>
        </p14:section>
        <p14:section name="Oddíl bez názvu" id="{FBCC8BCA-0DCF-477A-A83C-05BD8F41D81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74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42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18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642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229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869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442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477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93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77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17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38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26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9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75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60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36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D3EBC4-2579-4B32-91AE-C5165A3C67C4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FA1E-E4E8-4980-96E6-0A811A45A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853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aturita.cz/maturitni-otazky/dejepis/svetova-hospodarska-krize-v-letech-1929-%E2%80%93-1933/244/" TargetMode="External"/><Relationship Id="rId2" Type="http://schemas.openxmlformats.org/officeDocument/2006/relationships/hyperlink" Target="https://cs.wikipedia.org/wiki/Velk%C3%A1_hospod%C3%A1%C5%99sk%C3%A1_kriz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74022-C5E1-431C-BEDD-2A4444273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 Světová hospodářská krize 1929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6E0272-D918-4003-BC7B-DEEE2D5C53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87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254D6-B767-4049-9024-BD475214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2B3BAD-C07A-48AB-AC18-85CC1094D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Politické</a:t>
            </a:r>
            <a:r>
              <a:rPr lang="cs-CZ" sz="2200" dirty="0"/>
              <a:t> </a:t>
            </a:r>
          </a:p>
          <a:p>
            <a:r>
              <a:rPr lang="cs-CZ" sz="2200" dirty="0"/>
              <a:t> </a:t>
            </a:r>
            <a:r>
              <a:rPr lang="cs-CZ" sz="2200" b="1" dirty="0"/>
              <a:t>- </a:t>
            </a:r>
            <a:r>
              <a:rPr lang="cs-CZ" sz="2200" dirty="0"/>
              <a:t>krize demokracie (demokratický systém považován za   příčinu)</a:t>
            </a:r>
          </a:p>
          <a:p>
            <a:r>
              <a:rPr lang="cs-CZ" sz="2200" b="1" dirty="0"/>
              <a:t> -</a:t>
            </a:r>
            <a:r>
              <a:rPr lang="cs-CZ" sz="2200" dirty="0"/>
              <a:t> stávky, hladové pochody, sociální nepokoje, demonstrace</a:t>
            </a:r>
          </a:p>
          <a:p>
            <a:r>
              <a:rPr lang="cs-CZ" sz="2200" dirty="0"/>
              <a:t> </a:t>
            </a:r>
            <a:r>
              <a:rPr lang="cs-CZ" sz="2200" b="1" dirty="0"/>
              <a:t>-</a:t>
            </a:r>
            <a:r>
              <a:rPr lang="cs-CZ" sz="2200" dirty="0"/>
              <a:t> radikalizace a podpora extrémistických politických proudů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F7363B7-4C7E-4ADC-8E2A-8BB601545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461" y="4490628"/>
            <a:ext cx="971199" cy="97866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B5B238B-E7DD-48C7-92B7-1327ABF15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490628"/>
            <a:ext cx="971826" cy="97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7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51A60-8CE0-473E-9BD7-BA1852647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F4B2BA-C74F-425D-BB24-1BB83CFB6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Společenské</a:t>
            </a:r>
          </a:p>
          <a:p>
            <a:r>
              <a:rPr lang="cs-CZ" sz="2200" b="1" dirty="0"/>
              <a:t> -  </a:t>
            </a:r>
            <a:r>
              <a:rPr lang="cs-CZ" sz="2200" dirty="0"/>
              <a:t>růst kriminality 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růst sebevražd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růst extremizmu 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3402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88446-2680-460E-AF3A-BEE9638D1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674FC1-D43B-44D1-B05F-0ECC9F70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Tým amerického prezidenta F. </a:t>
            </a:r>
            <a:r>
              <a:rPr lang="cs-CZ" sz="2200" dirty="0" err="1"/>
              <a:t>Roosvelta</a:t>
            </a:r>
            <a:r>
              <a:rPr lang="cs-CZ" sz="2200" dirty="0"/>
              <a:t> -&gt; plán obnovy USA</a:t>
            </a:r>
          </a:p>
          <a:p>
            <a:r>
              <a:rPr lang="cs-CZ" sz="2200" b="1" dirty="0"/>
              <a:t>New </a:t>
            </a:r>
            <a:r>
              <a:rPr lang="cs-CZ" sz="2200" b="1" dirty="0" err="1"/>
              <a:t>Deal</a:t>
            </a:r>
            <a:r>
              <a:rPr lang="cs-CZ" sz="2200" b="1" dirty="0"/>
              <a:t> (nový úděl) </a:t>
            </a:r>
          </a:p>
          <a:p>
            <a:pPr lvl="1"/>
            <a:r>
              <a:rPr lang="cs-CZ" sz="2200" dirty="0"/>
              <a:t>Pomoc finančním ústavům</a:t>
            </a:r>
          </a:p>
          <a:p>
            <a:pPr lvl="1"/>
            <a:r>
              <a:rPr lang="cs-CZ" sz="2200" dirty="0"/>
              <a:t>Devalvován dolar </a:t>
            </a:r>
          </a:p>
          <a:p>
            <a:pPr lvl="1"/>
            <a:r>
              <a:rPr lang="cs-CZ" sz="2200" dirty="0"/>
              <a:t>Pomoc zadluženým farmářům</a:t>
            </a:r>
          </a:p>
          <a:p>
            <a:pPr lvl="1"/>
            <a:r>
              <a:rPr lang="cs-CZ" sz="2200" dirty="0"/>
              <a:t>Veřejné stavby – silnice, letiště, přehrady</a:t>
            </a:r>
          </a:p>
          <a:p>
            <a:pPr lvl="1"/>
            <a:r>
              <a:rPr lang="cs-CZ" sz="2200" dirty="0"/>
              <a:t>Regulace cen (minimální ceny)</a:t>
            </a:r>
          </a:p>
          <a:p>
            <a:pPr lvl="1"/>
            <a:r>
              <a:rPr lang="cs-CZ" sz="2200" dirty="0"/>
              <a:t>Sociální opatření (minimální mzdy, max. délka pracovní doby…)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12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D2BE1-AE6C-4598-B7B4-AFF2B7675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3CD17-D465-4FD1-8C41-EC243B5DD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>
                <a:hlinkClick r:id="rId2"/>
              </a:rPr>
              <a:t>https://cs.wikipedia.org/wiki/Velk%C3%A1_hospod%C3%A1%C5%99sk%C3%A1_krize</a:t>
            </a:r>
            <a:endParaRPr lang="cs-CZ" sz="2200" dirty="0"/>
          </a:p>
          <a:p>
            <a:r>
              <a:rPr lang="cs-CZ" sz="2200" dirty="0">
                <a:hlinkClick r:id="rId3"/>
              </a:rPr>
              <a:t>http://www.imaturita.cz/maturitni-otazky/dejepis/svetova-hospodarska-krize-v-letech-1929-%E2%80%93-1933/244/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0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B1B54-787F-4059-8585-B17BCF39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vzniku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F76AAC-54E9-4714-86B7-3D3287168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„zlatá 20. léta“ </a:t>
            </a:r>
            <a:r>
              <a:rPr lang="cs-CZ" sz="2200" dirty="0"/>
              <a:t>– závratný růst ekonomiky</a:t>
            </a:r>
          </a:p>
          <a:p>
            <a:r>
              <a:rPr lang="cs-CZ" sz="2200" b="1" dirty="0"/>
              <a:t>24. 10. 1929 </a:t>
            </a:r>
            <a:r>
              <a:rPr lang="cs-CZ" sz="2200" dirty="0"/>
              <a:t>– náhlé zhroucení obchodu s cennými papíry na newyorské burze  (důsledek- </a:t>
            </a:r>
            <a:r>
              <a:rPr lang="cs-CZ" sz="2200" b="1" dirty="0"/>
              <a:t>černý pátek</a:t>
            </a:r>
            <a:r>
              <a:rPr lang="cs-CZ" sz="2200" dirty="0"/>
              <a:t>)</a:t>
            </a:r>
          </a:p>
          <a:p>
            <a:r>
              <a:rPr lang="cs-CZ" sz="2200" dirty="0"/>
              <a:t>Začátek nejdelší a nejhlubší ekonomické krize</a:t>
            </a:r>
          </a:p>
          <a:p>
            <a:r>
              <a:rPr lang="cs-CZ" sz="2200" dirty="0"/>
              <a:t>Krize z nadvýroby </a:t>
            </a:r>
          </a:p>
          <a:p>
            <a:r>
              <a:rPr lang="cs-CZ" sz="2200" dirty="0"/>
              <a:t>Celý svět </a:t>
            </a:r>
          </a:p>
        </p:txBody>
      </p:sp>
    </p:spTree>
    <p:extLst>
      <p:ext uri="{BB962C8B-B14F-4D97-AF65-F5344CB8AC3E}">
        <p14:creationId xmlns:p14="http://schemas.microsoft.com/office/powerpoint/2010/main" val="220853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42531-B3B1-458B-AF62-5D22C4A4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Wall Street – krach na burze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D2DAFF4-6698-4A8D-BC5E-CFC39DE5A9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6466" y="1285038"/>
            <a:ext cx="3807516" cy="529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6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4EDBD-52C5-473D-B0BE-74D967C1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9E0A95-6D17-4D03-9F66-1EE0FEA41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Během 3 let – rozšíření do všech zemí světa</a:t>
            </a:r>
          </a:p>
          <a:p>
            <a:r>
              <a:rPr lang="cs-CZ" sz="2200" dirty="0"/>
              <a:t>Nejvíce postihla hospodářství vyspělých států</a:t>
            </a:r>
          </a:p>
          <a:p>
            <a:r>
              <a:rPr lang="cs-CZ" sz="2200" dirty="0"/>
              <a:t>Nadměrná výroba financována z úvěrů u bank -&gt; převaha nabídky nad poptávkou -&gt; pokles prodeje zboží -&gt; pokles cen -&gt; dluhy u bank nezaplaceny -&gt; zhroucení světového zahraničního obchodu (na 1/3)</a:t>
            </a:r>
          </a:p>
        </p:txBody>
      </p:sp>
    </p:spTree>
    <p:extLst>
      <p:ext uri="{BB962C8B-B14F-4D97-AF65-F5344CB8AC3E}">
        <p14:creationId xmlns:p14="http://schemas.microsoft.com/office/powerpoint/2010/main" val="140055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AC387C-3BF9-4FC3-872C-C7CF00140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D97410-0870-4863-8BF0-22A6EA93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Vrchol krize </a:t>
            </a:r>
            <a:r>
              <a:rPr lang="cs-CZ" sz="2200" b="1" dirty="0"/>
              <a:t>1932</a:t>
            </a:r>
            <a:r>
              <a:rPr lang="cs-CZ" sz="2200" dirty="0"/>
              <a:t> – pokles průmyslové výroby (celosvětově o 37%)</a:t>
            </a:r>
          </a:p>
          <a:p>
            <a:r>
              <a:rPr lang="cs-CZ" sz="2200" dirty="0"/>
              <a:t>Růst nezaměstnanosti – přes 30 milionů</a:t>
            </a:r>
          </a:p>
          <a:p>
            <a:r>
              <a:rPr lang="cs-CZ" sz="2200" dirty="0"/>
              <a:t>Pokles - kupní síly obyvatelstva, cen zemědělských výrobků</a:t>
            </a:r>
          </a:p>
          <a:p>
            <a:r>
              <a:rPr lang="cs-CZ" sz="2200" dirty="0"/>
              <a:t>Menší poptávka po – zemědělských a průmyslových výrobcích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582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38153-5429-4C33-BB0D-E79B5271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ekonomiky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8A3800-A8DF-4D02-BA93-2082D0266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Krize zasáhla všechny oblasti hospodářství, finance, průmysl i zemědělství </a:t>
            </a:r>
          </a:p>
          <a:p>
            <a:r>
              <a:rPr lang="cs-CZ" sz="2200" dirty="0"/>
              <a:t>Nejvíce postiženými státy – USA a Německo</a:t>
            </a:r>
          </a:p>
          <a:p>
            <a:r>
              <a:rPr lang="cs-CZ" sz="2200" dirty="0"/>
              <a:t>Velká neúroda obilí – snížení jeho ceny</a:t>
            </a:r>
          </a:p>
          <a:p>
            <a:r>
              <a:rPr lang="cs-CZ" sz="2200" dirty="0"/>
              <a:t>Pokles průmyslové výroby o 40%</a:t>
            </a:r>
          </a:p>
          <a:p>
            <a:r>
              <a:rPr lang="cs-CZ" sz="2200" dirty="0"/>
              <a:t>Zánik malých podniků </a:t>
            </a:r>
          </a:p>
          <a:p>
            <a:r>
              <a:rPr lang="cs-CZ" sz="2200" dirty="0"/>
              <a:t>Ničení potravin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608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8C068-A8C8-4D94-AC67-A7220033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Měnová krize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597AA2-53E2-4CA5-BE9B-3E601F4D3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Zhroucení rakouských a německých bank</a:t>
            </a:r>
          </a:p>
          <a:p>
            <a:r>
              <a:rPr lang="cs-CZ" sz="2200" dirty="0"/>
              <a:t>Rozpadl se světový měnový systém</a:t>
            </a:r>
          </a:p>
        </p:txBody>
      </p:sp>
    </p:spTree>
    <p:extLst>
      <p:ext uri="{BB962C8B-B14F-4D97-AF65-F5344CB8AC3E}">
        <p14:creationId xmlns:p14="http://schemas.microsoft.com/office/powerpoint/2010/main" val="376071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F67B7-89E3-416C-8AF7-B02D4280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337C86-D0F2-4945-BB34-5BBB97694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b="1" dirty="0"/>
              <a:t>Hospodářské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prudký pokles výroby a obchodu v celosvětovém měřítku</a:t>
            </a:r>
          </a:p>
          <a:p>
            <a:r>
              <a:rPr lang="cs-CZ" sz="2200" dirty="0"/>
              <a:t> </a:t>
            </a:r>
            <a:r>
              <a:rPr lang="cs-CZ" sz="2200" b="1" dirty="0"/>
              <a:t>-</a:t>
            </a:r>
            <a:r>
              <a:rPr lang="cs-CZ" sz="2200" dirty="0"/>
              <a:t> zánik řady průmyslových podniků</a:t>
            </a:r>
          </a:p>
          <a:p>
            <a:r>
              <a:rPr lang="cs-CZ" sz="2200" dirty="0"/>
              <a:t> </a:t>
            </a:r>
            <a:r>
              <a:rPr lang="cs-CZ" sz="2200" b="1" dirty="0"/>
              <a:t>- </a:t>
            </a:r>
            <a:r>
              <a:rPr lang="cs-CZ" sz="2200" dirty="0"/>
              <a:t>zánik středních a drobných zemědělských podniků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60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5D301-798A-417E-8FF6-1A41EF15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B8D72C-9640-419C-AF2D-690AB82DB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Sociální 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vysoká nezaměstnanost 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pokles životní úrovně</a:t>
            </a:r>
          </a:p>
          <a:p>
            <a:r>
              <a:rPr lang="cs-CZ" sz="2200" b="1" dirty="0"/>
              <a:t> - </a:t>
            </a:r>
            <a:r>
              <a:rPr lang="cs-CZ" sz="2200" dirty="0"/>
              <a:t>růst počtu soudních exekucí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097195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151</TotalTime>
  <Words>376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 Světová hospodářská krize 1929</vt:lpstr>
      <vt:lpstr>Příčiny vzniku</vt:lpstr>
      <vt:lpstr>Wall Street – krach na burze</vt:lpstr>
      <vt:lpstr>Průběh  </vt:lpstr>
      <vt:lpstr>Průběh </vt:lpstr>
      <vt:lpstr>Zásah do ekonomiky </vt:lpstr>
      <vt:lpstr>Měnová krize</vt:lpstr>
      <vt:lpstr>Důsledky</vt:lpstr>
      <vt:lpstr>Důsledky</vt:lpstr>
      <vt:lpstr>Důsledky </vt:lpstr>
      <vt:lpstr>Důsledky</vt:lpstr>
      <vt:lpstr>Způsoby řešení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Světová hospodářská krize 1929</dc:title>
  <dc:creator>johana hendrychová</dc:creator>
  <cp:lastModifiedBy>Hendrychová Johana</cp:lastModifiedBy>
  <cp:revision>20</cp:revision>
  <dcterms:created xsi:type="dcterms:W3CDTF">2018-10-16T16:24:51Z</dcterms:created>
  <dcterms:modified xsi:type="dcterms:W3CDTF">2020-03-07T09:57:59Z</dcterms:modified>
</cp:coreProperties>
</file>