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788F9-B602-4494-BDF6-FFBE6D464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E1AB13-FF60-4DA4-9049-ABA982F25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541128-198A-4696-889E-D2374BBC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197D-42DE-4B21-B3F0-BDED81E7C2A7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B38D13-FF8E-44C5-845B-C0344104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33F237-B0AA-457F-BF55-5269A9DE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BCF2-0A16-44CD-A65B-782413C4A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96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FF60E-D4D6-41B8-A67F-9A7C3398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787E93-B669-4C4A-AF87-91CA3F8AE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1728A8-FC4C-444C-BB9C-F7C13D2C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197D-42DE-4B21-B3F0-BDED81E7C2A7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93AD33-2BA8-453D-82FD-4D5D5968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394E01-55CC-4101-A0B8-4B8119C1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BCF2-0A16-44CD-A65B-782413C4A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6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B6DB564-C1D8-450F-A096-2550BF256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8D9C67-282C-4B4D-B5E3-830682453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1F8ED3-5601-4D30-9E53-94EF5644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197D-42DE-4B21-B3F0-BDED81E7C2A7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DF017C-D20C-4167-891A-10D1FBFB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FA9F40-7DC5-4D0F-94FB-E54AA832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BCF2-0A16-44CD-A65B-782413C4A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68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BDDE2-6BF3-4203-9B90-C09F1D98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30D003-47F7-4727-A53B-9B4A51129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8B1F17-65BA-4617-B0A4-FA00A90C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197D-42DE-4B21-B3F0-BDED81E7C2A7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CA13DC-A9CF-4EC0-909E-917B15FC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212964-CC29-44E6-B9AD-59EFA901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BCF2-0A16-44CD-A65B-782413C4A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70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66194-D5C2-4E0F-BEFF-E7168585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B3214C3-A7F8-4968-9F7F-F98FDA55B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4A5B9A-FD8D-4CA2-AD62-E52F5E07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197D-42DE-4B21-B3F0-BDED81E7C2A7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E8F9A5-E6FF-4CA5-B1A9-4AC2DEDB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C53E7D-DAD4-4FE8-9027-DCDAD2E0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BCF2-0A16-44CD-A65B-782413C4A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7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1B1A70-4AB9-44BE-83D5-93461D92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DDE9C4-1863-48BB-AEAC-14FE8C551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740ACD7-FE07-409A-95F9-9AD9DFCEE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92D075-8DBD-48A4-B56B-B5F5ECB7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197D-42DE-4B21-B3F0-BDED81E7C2A7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7D46CE-49A5-4D9D-BEC8-BA4E6363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472291-F2A9-4421-961F-EA3F6967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BCF2-0A16-44CD-A65B-782413C4A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07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43F26-E50C-45E1-BF83-9DD802E6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AC90FAE-28CF-4EFC-831F-6AD2F01F5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9D5AD87-D266-44E9-A117-D1EE2BD54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CD13CE0-B830-4632-93FF-09BD6B25B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13DF5F4-9E5E-4B24-8CD4-0FD20F682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3E2A0D4-3BC8-4D84-A122-97DE2B91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197D-42DE-4B21-B3F0-BDED81E7C2A7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2EE31C-F9BD-465D-B644-2F39CC5E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FFE22E-3C19-45FD-88C1-D05A0FEE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BCF2-0A16-44CD-A65B-782413C4A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44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1972A-3CFD-4ABA-93CA-60EA7871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4CB071-15BA-457B-9C9F-88C26594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197D-42DE-4B21-B3F0-BDED81E7C2A7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ADE855-FF67-4EF1-81C6-108D0606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3202B6-6CA5-4D19-A5F3-A29BA545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BCF2-0A16-44CD-A65B-782413C4A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8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09A4392-7395-49B0-8BC6-35A0B3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197D-42DE-4B21-B3F0-BDED81E7C2A7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138E10-9F8E-4C1D-A169-31893CF6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19AF85-EF2A-4E85-A0E1-619ED936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BCF2-0A16-44CD-A65B-782413C4A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21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90822-C602-4A89-82E1-E5A99B8E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56523A-4BF9-453C-AD2D-4A49DC03D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437A0F0-DB07-4C3F-BE78-95FE5074D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196F21-38F7-44FB-A716-6EC0D2F4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197D-42DE-4B21-B3F0-BDED81E7C2A7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020B22-32C8-4305-8944-2A177D02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AF71CB-E3AC-4C55-80A6-D0E752DD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BCF2-0A16-44CD-A65B-782413C4A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75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B0D1E-0A61-4C57-B792-1B58FC6C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56E061C-23F3-4533-ABEC-8D43DEF82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5F56841-1E2C-4B6B-A5AE-D6DE904D9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228647-4A91-409D-A9FD-4FB37979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197D-42DE-4B21-B3F0-BDED81E7C2A7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C5D4AE-D304-4BFA-B480-9616E7A3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247B4B-67C0-41C8-A892-CED9C4F5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BCF2-0A16-44CD-A65B-782413C4A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1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07DAD7-1DFC-4C5F-B984-FD8AE7CD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8A58BA-FF49-4B33-87C8-C5F128A57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A9BF5C-F826-4759-A24B-089A51FB5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9197D-42DE-4B21-B3F0-BDED81E7C2A7}" type="datetimeFigureOut">
              <a:rPr lang="cs-CZ" smtClean="0"/>
              <a:t>12.01.2019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FB5370-8C7A-48A2-8144-113EB0007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2A6EA5-8CFC-4815-AE5B-A36FEBD4B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FBCF2-0A16-44CD-A65B-782413C4A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98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video" Target="https://www.youtube.com/embed/qka6JrKUM5U" TargetMode="External"/><Relationship Id="rId11" Type="http://schemas.openxmlformats.org/officeDocument/2006/relationships/image" Target="../media/image15.jpeg"/><Relationship Id="rId5" Type="http://schemas.openxmlformats.org/officeDocument/2006/relationships/video" Target="https://www.youtube.com/embed/eh8eb_ACLl8" TargetMode="External"/><Relationship Id="rId10" Type="http://schemas.openxmlformats.org/officeDocument/2006/relationships/image" Target="../media/image14.png"/><Relationship Id="rId4" Type="http://schemas.openxmlformats.org/officeDocument/2006/relationships/audio" Target="../media/media2.m4a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video" Target="https://www.youtube.com/embed/k5mIq3yF6Nc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video" Target="https://www.youtube.com/embed/haWRUpPw_tI" TargetMode="External"/><Relationship Id="rId11" Type="http://schemas.openxmlformats.org/officeDocument/2006/relationships/image" Target="../media/image14.png"/><Relationship Id="rId5" Type="http://schemas.openxmlformats.org/officeDocument/2006/relationships/video" Target="https://www.youtube.com/embed/B-2MenrnR2U" TargetMode="External"/><Relationship Id="rId10" Type="http://schemas.openxmlformats.org/officeDocument/2006/relationships/image" Target="../media/image22.jpeg"/><Relationship Id="rId4" Type="http://schemas.openxmlformats.org/officeDocument/2006/relationships/audio" Target="../media/media5.m4a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7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8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video" Target="https://www.youtube.com/embed/sI66hcu9fIs" TargetMode="External"/><Relationship Id="rId11" Type="http://schemas.openxmlformats.org/officeDocument/2006/relationships/image" Target="../media/image27.jpeg"/><Relationship Id="rId5" Type="http://schemas.openxmlformats.org/officeDocument/2006/relationships/video" Target="https://www.youtube.com/embed/MLmy2dxD0KM" TargetMode="External"/><Relationship Id="rId10" Type="http://schemas.openxmlformats.org/officeDocument/2006/relationships/image" Target="../media/image26.png"/><Relationship Id="rId4" Type="http://schemas.openxmlformats.org/officeDocument/2006/relationships/audio" Target="../media/media7.m4a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A2FE3-523C-4451-B678-7AE155BBE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857999"/>
          </a:xfrm>
        </p:spPr>
        <p:txBody>
          <a:bodyPr anchor="ctr"/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80A1EE7-AB13-4DB4-BC57-DC6F85CAA49B}"/>
              </a:ext>
            </a:extLst>
          </p:cNvPr>
          <p:cNvSpPr/>
          <p:nvPr/>
        </p:nvSpPr>
        <p:spPr>
          <a:xfrm>
            <a:off x="3527043" y="1082886"/>
            <a:ext cx="513791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Stručné </a:t>
            </a:r>
            <a:br>
              <a:rPr lang="cs-CZ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cs-CZ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dějiny </a:t>
            </a:r>
            <a:br>
              <a:rPr lang="cs-CZ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cs-CZ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světového </a:t>
            </a:r>
            <a:br>
              <a:rPr lang="cs-CZ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cs-CZ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rocku</a:t>
            </a:r>
          </a:p>
        </p:txBody>
      </p:sp>
      <p:pic>
        <p:nvPicPr>
          <p:cNvPr id="1026" name="Picture 2" descr="VÃ½sledek obrÃ¡zku pro svÄtovÃ½ rock">
            <a:extLst>
              <a:ext uri="{FF2B5EF4-FFF2-40B4-BE49-F238E27FC236}">
                <a16:creationId xmlns:a16="http://schemas.microsoft.com/office/drawing/2014/main" id="{F903551B-2F4B-4AC7-880F-2C1ECAEAD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64" y="0"/>
            <a:ext cx="3889576" cy="221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svÄtovÃ½ rock">
            <a:extLst>
              <a:ext uri="{FF2B5EF4-FFF2-40B4-BE49-F238E27FC236}">
                <a16:creationId xmlns:a16="http://schemas.microsoft.com/office/drawing/2014/main" id="{6E7891B6-2C88-49CC-AB2F-5798E65A1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06"/>
          <a:stretch/>
        </p:blipFill>
        <p:spPr bwMode="auto">
          <a:xfrm>
            <a:off x="0" y="2215669"/>
            <a:ext cx="3802912" cy="262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rock">
            <a:extLst>
              <a:ext uri="{FF2B5EF4-FFF2-40B4-BE49-F238E27FC236}">
                <a16:creationId xmlns:a16="http://schemas.microsoft.com/office/drawing/2014/main" id="{5F27D716-EAAD-4D1F-9B47-5B2D3345C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6236" b="7442"/>
          <a:stretch/>
        </p:blipFill>
        <p:spPr bwMode="auto">
          <a:xfrm>
            <a:off x="8172052" y="0"/>
            <a:ext cx="420230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ek obrÃ¡zku pro rock music">
            <a:extLst>
              <a:ext uri="{FF2B5EF4-FFF2-40B4-BE49-F238E27FC236}">
                <a16:creationId xmlns:a16="http://schemas.microsoft.com/office/drawing/2014/main" id="{0F50FAE5-F07B-479E-B403-CBBC382DD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7814"/>
            <a:ext cx="3802912" cy="21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07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01E66A-3F36-41C4-A04E-1BD075A09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66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Arial Nova Light" panose="020B0304020202020204" pitchFamily="34" charset="0"/>
              </a:rPr>
              <a:t>Děkujeme za pozornost</a:t>
            </a:r>
          </a:p>
          <a:p>
            <a:pPr marL="0" indent="0">
              <a:buNone/>
            </a:pPr>
            <a:r>
              <a:rPr lang="cs-CZ" sz="2400" dirty="0">
                <a:latin typeface="Arial Nova Light" panose="020B0304020202020204" pitchFamily="34" charset="0"/>
              </a:rPr>
              <a:t>Připravily: Skalická, Závodská</a:t>
            </a:r>
          </a:p>
          <a:p>
            <a:endParaRPr lang="cs-CZ" sz="2400" dirty="0">
              <a:latin typeface="Arial Nova Light" panose="020B03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8571" y="2209249"/>
            <a:ext cx="0" cy="250664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48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FA7A3-9932-4F43-B6BC-04E402D8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290101"/>
            <a:ext cx="4977976" cy="145405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Rock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120B82-55C5-4E96-90FC-F9AE03325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913860"/>
            <a:ext cx="4977578" cy="4147111"/>
          </a:xfrm>
        </p:spPr>
        <p:txBody>
          <a:bodyPr wrap="none" lIns="144000" anchor="ctr">
            <a:no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= žánr populární hudby</a:t>
            </a:r>
          </a:p>
          <a:p>
            <a:endParaRPr lang="cs-CZ" sz="20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Nejvíce v 50. a 60. letech 20. století</a:t>
            </a:r>
          </a:p>
          <a:p>
            <a:endParaRPr lang="cs-CZ" sz="20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Má kořeny v : </a:t>
            </a:r>
            <a:r>
              <a:rPr lang="en-US" sz="2000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rock´n´rollu</a:t>
            </a:r>
            <a:r>
              <a:rPr lang="en-US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,</a:t>
            </a:r>
            <a:endParaRPr lang="cs-CZ" sz="20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                             </a:t>
            </a:r>
            <a:r>
              <a:rPr lang="en-US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rhythm an</a:t>
            </a:r>
            <a:r>
              <a:rPr lang="cs-CZ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 blues </a:t>
            </a:r>
            <a:endParaRPr lang="cs-CZ" sz="2000" dirty="0">
              <a:solidFill>
                <a:srgbClr val="000000"/>
              </a:solidFill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                             </a:t>
            </a:r>
            <a:r>
              <a:rPr lang="en-US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country hudbě 40. a 50. let</a:t>
            </a:r>
            <a:r>
              <a:rPr lang="cs-CZ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                             folku,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                             jazzu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                             vážné hudbě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VÃ½sledek obrÃ¡zku pro rock hudba">
            <a:extLst>
              <a:ext uri="{FF2B5EF4-FFF2-40B4-BE49-F238E27FC236}">
                <a16:creationId xmlns:a16="http://schemas.microsoft.com/office/drawing/2014/main" id="{D6A2C206-A41A-4502-9488-DD51587B0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r="16505" b="2"/>
          <a:stretch/>
        </p:blipFill>
        <p:spPr bwMode="auto">
          <a:xfrm>
            <a:off x="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F1014FB-BB1B-4D3C-8749-8F612705556D}"/>
              </a:ext>
            </a:extLst>
          </p:cNvPr>
          <p:cNvSpPr txBox="1">
            <a:spLocks/>
          </p:cNvSpPr>
          <p:nvPr/>
        </p:nvSpPr>
        <p:spPr>
          <a:xfrm>
            <a:off x="6090176" y="283997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solidFill>
                  <a:srgbClr val="000000"/>
                </a:solidFill>
              </a:rPr>
              <a:t>Rock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57E5C28-FB2D-4DB0-95D0-55E9CE73483D}"/>
              </a:ext>
            </a:extLst>
          </p:cNvPr>
          <p:cNvSpPr txBox="1">
            <a:spLocks/>
          </p:cNvSpPr>
          <p:nvPr/>
        </p:nvSpPr>
        <p:spPr>
          <a:xfrm>
            <a:off x="6090176" y="29620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solidFill>
                  <a:srgbClr val="000000"/>
                </a:solidFill>
              </a:rPr>
              <a:t>Rock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C05124ED-3247-4E04-8AF1-17D1328C6496}"/>
              </a:ext>
            </a:extLst>
          </p:cNvPr>
          <p:cNvSpPr txBox="1">
            <a:spLocks/>
          </p:cNvSpPr>
          <p:nvPr/>
        </p:nvSpPr>
        <p:spPr>
          <a:xfrm>
            <a:off x="6089380" y="283997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solidFill>
                  <a:srgbClr val="000000"/>
                </a:solidFill>
              </a:rPr>
              <a:t>Rock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6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visejÃ­cÃ­ obrÃ¡zek">
            <a:extLst>
              <a:ext uri="{FF2B5EF4-FFF2-40B4-BE49-F238E27FC236}">
                <a16:creationId xmlns:a16="http://schemas.microsoft.com/office/drawing/2014/main" id="{E9EA7E1D-5F31-4E8E-BDD9-F215948BF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2298">
            <a:off x="2178561" y="5180276"/>
            <a:ext cx="2640959" cy="9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ek obrÃ¡zku pro bicÃ­">
            <a:extLst>
              <a:ext uri="{FF2B5EF4-FFF2-40B4-BE49-F238E27FC236}">
                <a16:creationId xmlns:a16="http://schemas.microsoft.com/office/drawing/2014/main" id="{A1101EF5-3548-4903-AA9E-1EF46FEBB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38" y="230764"/>
            <a:ext cx="2644611" cy="193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Ã½sledek obrÃ¡zku pro klavÃ­r">
            <a:extLst>
              <a:ext uri="{FF2B5EF4-FFF2-40B4-BE49-F238E27FC236}">
                <a16:creationId xmlns:a16="http://schemas.microsoft.com/office/drawing/2014/main" id="{FBCA16FC-14BB-496A-A54C-333091C2E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87" y="2167942"/>
            <a:ext cx="2947924" cy="25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basovÃ¡ kytara">
            <a:extLst>
              <a:ext uri="{FF2B5EF4-FFF2-40B4-BE49-F238E27FC236}">
                <a16:creationId xmlns:a16="http://schemas.microsoft.com/office/drawing/2014/main" id="{BDA19D02-43E9-4EF5-B03C-A12028286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524" l="2476" r="96762">
                        <a14:foregroundMark x1="6095" y1="34286" x2="4571" y2="55238"/>
                        <a14:foregroundMark x1="4571" y1="55238" x2="10095" y2="72063"/>
                        <a14:foregroundMark x1="10095" y1="72063" x2="12381" y2="73968"/>
                        <a14:foregroundMark x1="15238" y1="73968" x2="33333" y2="51111"/>
                        <a14:foregroundMark x1="84571" y1="53333" x2="96952" y2="54921"/>
                        <a14:foregroundMark x1="20381" y1="45714" x2="37143" y2="46667"/>
                        <a14:foregroundMark x1="5905" y1="34921" x2="10667" y2="34603"/>
                        <a14:foregroundMark x1="10667" y1="31746" x2="2476" y2="42540"/>
                        <a14:foregroundMark x1="33143" y1="66984" x2="30095" y2="64444"/>
                        <a14:foregroundMark x1="86095" y1="58730" x2="93714" y2="56190"/>
                        <a14:foregroundMark x1="83810" y1="48571" x2="84190" y2="49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5526">
            <a:off x="-102825" y="5096370"/>
            <a:ext cx="2560439" cy="138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Ã½sledek obrÃ¡zku pro hammond varhany">
            <a:extLst>
              <a:ext uri="{FF2B5EF4-FFF2-40B4-BE49-F238E27FC236}">
                <a16:creationId xmlns:a16="http://schemas.microsoft.com/office/drawing/2014/main" id="{50A93D44-9445-4EB4-952E-A1DD3462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89844" l="10000" r="92075">
                        <a14:foregroundMark x1="41321" y1="33008" x2="73019" y2="35547"/>
                        <a14:foregroundMark x1="73585" y1="73438" x2="71698" y2="62891"/>
                        <a14:foregroundMark x1="71698" y1="62891" x2="72642" y2="51758"/>
                        <a14:foregroundMark x1="92075" y1="29688" x2="83585" y2="35547"/>
                        <a14:foregroundMark x1="83585" y1="35547" x2="76981" y2="45898"/>
                        <a14:foregroundMark x1="20000" y1="52734" x2="87736" y2="75000"/>
                        <a14:foregroundMark x1="87736" y1="75000" x2="91132" y2="77539"/>
                        <a14:foregroundMark x1="15094" y1="76953" x2="42075" y2="88672"/>
                        <a14:foregroundMark x1="43585" y1="81641" x2="44717" y2="64258"/>
                        <a14:foregroundMark x1="27170" y1="71289" x2="46792" y2="77930"/>
                        <a14:foregroundMark x1="46792" y1="77930" x2="51698" y2="78320"/>
                        <a14:foregroundMark x1="20943" y1="61133" x2="20943" y2="75977"/>
                        <a14:foregroundMark x1="50377" y1="44141" x2="62075" y2="38086"/>
                        <a14:foregroundMark x1="64906" y1="49023" x2="55660" y2="44922"/>
                        <a14:foregroundMark x1="55660" y1="44922" x2="44717" y2="33594"/>
                        <a14:foregroundMark x1="30566" y1="32031" x2="50755" y2="33008"/>
                        <a14:foregroundMark x1="50755" y1="33008" x2="63396" y2="36719"/>
                        <a14:foregroundMark x1="88302" y1="27734" x2="76038" y2="27734"/>
                        <a14:foregroundMark x1="89245" y1="26758" x2="89245" y2="26758"/>
                        <a14:foregroundMark x1="91698" y1="26758" x2="91698" y2="26758"/>
                        <a14:foregroundMark x1="39057" y1="22266" x2="39057" y2="22266"/>
                        <a14:foregroundMark x1="39811" y1="23633" x2="39811" y2="23633"/>
                        <a14:foregroundMark x1="39811" y1="23633" x2="33774" y2="24805"/>
                        <a14:foregroundMark x1="43585" y1="22461" x2="36792" y2="24609"/>
                        <a14:backgroundMark x1="15660" y1="15625" x2="12075" y2="3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3" y="379547"/>
            <a:ext cx="3927344" cy="378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ouvisejÃ­cÃ­ obrÃ¡zek">
            <a:extLst>
              <a:ext uri="{FF2B5EF4-FFF2-40B4-BE49-F238E27FC236}">
                <a16:creationId xmlns:a16="http://schemas.microsoft.com/office/drawing/2014/main" id="{E625B178-3DDE-4234-A8F1-C72948EA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77" y="4702916"/>
            <a:ext cx="3129092" cy="19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BA6E25-D23D-4FDF-A419-E45421601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4" y="2274491"/>
            <a:ext cx="3336546" cy="3902472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 Nova Light" panose="020B0604020202020204" pitchFamily="34" charset="0"/>
              </a:rPr>
              <a:t>elektrická kytara, </a:t>
            </a:r>
          </a:p>
          <a:p>
            <a:r>
              <a:rPr lang="cs-CZ" sz="2000" dirty="0">
                <a:latin typeface="Arial Nova Light" panose="020B0604020202020204" pitchFamily="34" charset="0"/>
              </a:rPr>
              <a:t>baskytara, </a:t>
            </a:r>
          </a:p>
          <a:p>
            <a:r>
              <a:rPr lang="cs-CZ" sz="2000" dirty="0">
                <a:latin typeface="Arial Nova Light" panose="020B0604020202020204" pitchFamily="34" charset="0"/>
              </a:rPr>
              <a:t>bicí nástroje,</a:t>
            </a:r>
          </a:p>
          <a:p>
            <a:r>
              <a:rPr lang="cs-CZ" sz="2000" dirty="0">
                <a:latin typeface="Arial Nova Light" panose="020B0604020202020204" pitchFamily="34" charset="0"/>
              </a:rPr>
              <a:t>Hammondovy varhany,</a:t>
            </a:r>
          </a:p>
          <a:p>
            <a:r>
              <a:rPr lang="cs-CZ" sz="2000" dirty="0">
                <a:latin typeface="Arial Nova Light" panose="020B0604020202020204" pitchFamily="34" charset="0"/>
              </a:rPr>
              <a:t>Klavír,</a:t>
            </a:r>
          </a:p>
          <a:p>
            <a:r>
              <a:rPr lang="cs-CZ" sz="2000" dirty="0">
                <a:latin typeface="Arial Nova Light" panose="020B0604020202020204" pitchFamily="34" charset="0"/>
              </a:rPr>
              <a:t>od konce 60. let syntezátor</a:t>
            </a:r>
          </a:p>
        </p:txBody>
      </p:sp>
    </p:spTree>
    <p:extLst>
      <p:ext uri="{BB962C8B-B14F-4D97-AF65-F5344CB8AC3E}">
        <p14:creationId xmlns:p14="http://schemas.microsoft.com/office/powerpoint/2010/main" val="384784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F58BE3-98FA-4C17-9E15-5599087C1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833"/>
            <a:ext cx="10515600" cy="5709130"/>
          </a:xfrm>
        </p:spPr>
        <p:txBody>
          <a:bodyPr>
            <a:normAutofit/>
          </a:bodyPr>
          <a:lstStyle/>
          <a:p>
            <a:r>
              <a:rPr lang="cs-CZ" dirty="0">
                <a:latin typeface="Arial Nova Light" panose="020B0304020202020204" pitchFamily="34" charset="0"/>
              </a:rPr>
              <a:t>Skupina hudebníků soustřeďujících se na rockovou muziku se nazývá </a:t>
            </a:r>
            <a:r>
              <a:rPr lang="cs-CZ" i="1" dirty="0">
                <a:latin typeface="Arial Nova Light" panose="020B0304020202020204" pitchFamily="34" charset="0"/>
              </a:rPr>
              <a:t>rocková kapela</a:t>
            </a:r>
            <a:r>
              <a:rPr lang="cs-CZ" dirty="0">
                <a:latin typeface="Arial Nova Light" panose="020B0304020202020204" pitchFamily="34" charset="0"/>
              </a:rPr>
              <a:t>. </a:t>
            </a:r>
          </a:p>
          <a:p>
            <a:pPr marL="0" indent="0">
              <a:buNone/>
            </a:pPr>
            <a:endParaRPr lang="cs-CZ" dirty="0"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 Nova Light" panose="020B0304020202020204" pitchFamily="34" charset="0"/>
              </a:rPr>
              <a:t>Mnoho rockových kapel </a:t>
            </a:r>
            <a:r>
              <a:rPr lang="cs-CZ" dirty="0">
                <a:latin typeface="Arial Nova Light" panose="020B0304020202020204" pitchFamily="34" charset="0"/>
                <a:sym typeface="Symbol" panose="05050102010706020507" pitchFamily="18" charset="2"/>
              </a:rPr>
              <a:t> </a:t>
            </a:r>
            <a:r>
              <a:rPr lang="cs-CZ" dirty="0">
                <a:latin typeface="Arial Nova Light" panose="020B0304020202020204" pitchFamily="34" charset="0"/>
              </a:rPr>
              <a:t>kytarista </a:t>
            </a:r>
            <a:r>
              <a:rPr lang="cs-CZ" sz="2400" spc="-150" dirty="0">
                <a:latin typeface="Arial Nova Light" panose="020B0304020202020204" pitchFamily="34" charset="0"/>
              </a:rPr>
              <a:t>(hrajícího na elektrickou kytaru)</a:t>
            </a:r>
          </a:p>
          <a:p>
            <a:pPr marL="0" indent="0">
              <a:buNone/>
            </a:pPr>
            <a:r>
              <a:rPr lang="cs-CZ" dirty="0">
                <a:latin typeface="Arial Nova Light" panose="020B0304020202020204" pitchFamily="34" charset="0"/>
              </a:rPr>
              <a:t>                                        </a:t>
            </a:r>
            <a:r>
              <a:rPr lang="cs-CZ" dirty="0">
                <a:latin typeface="Arial Nova Light" panose="020B0304020202020204" pitchFamily="34" charset="0"/>
                <a:sym typeface="Symbol" panose="05050102010706020507" pitchFamily="18" charset="2"/>
              </a:rPr>
              <a:t></a:t>
            </a:r>
            <a:r>
              <a:rPr lang="cs-CZ" dirty="0">
                <a:latin typeface="Arial Nova Light" panose="020B0304020202020204" pitchFamily="34" charset="0"/>
              </a:rPr>
              <a:t> hlavní zpěvák</a:t>
            </a:r>
          </a:p>
          <a:p>
            <a:pPr marL="0" indent="0">
              <a:buNone/>
            </a:pPr>
            <a:r>
              <a:rPr lang="cs-CZ" dirty="0">
                <a:latin typeface="Arial Nova Light" panose="020B0304020202020204" pitchFamily="34" charset="0"/>
              </a:rPr>
              <a:t>                                        </a:t>
            </a:r>
            <a:r>
              <a:rPr lang="cs-CZ" dirty="0">
                <a:latin typeface="Arial Nova Light" panose="020B0304020202020204" pitchFamily="34" charset="0"/>
                <a:sym typeface="Symbol" panose="05050102010706020507" pitchFamily="18" charset="2"/>
              </a:rPr>
              <a:t> </a:t>
            </a:r>
            <a:r>
              <a:rPr lang="cs-CZ" dirty="0">
                <a:latin typeface="Arial Nova Light" panose="020B0304020202020204" pitchFamily="34" charset="0"/>
              </a:rPr>
              <a:t>basák</a:t>
            </a:r>
          </a:p>
          <a:p>
            <a:pPr marL="0" indent="0">
              <a:buNone/>
            </a:pPr>
            <a:r>
              <a:rPr lang="cs-CZ" dirty="0">
                <a:latin typeface="Arial Nova Light" panose="020B0304020202020204" pitchFamily="34" charset="0"/>
              </a:rPr>
              <a:t>                                        </a:t>
            </a:r>
            <a:r>
              <a:rPr lang="cs-CZ" dirty="0">
                <a:latin typeface="Arial Nova Light" panose="020B0304020202020204" pitchFamily="34" charset="0"/>
                <a:sym typeface="Symbol" panose="05050102010706020507" pitchFamily="18" charset="2"/>
              </a:rPr>
              <a:t></a:t>
            </a:r>
            <a:r>
              <a:rPr lang="cs-CZ" dirty="0">
                <a:latin typeface="Arial Nova Light" panose="020B0304020202020204" pitchFamily="34" charset="0"/>
              </a:rPr>
              <a:t> bubeník</a:t>
            </a:r>
          </a:p>
          <a:p>
            <a:pPr marL="0" indent="0">
              <a:buNone/>
            </a:pPr>
            <a:r>
              <a:rPr lang="cs-CZ" dirty="0">
                <a:latin typeface="Arial Nova Light" panose="020B0304020202020204" pitchFamily="34" charset="0"/>
              </a:rPr>
              <a:t>                                                         </a:t>
            </a:r>
            <a:r>
              <a:rPr lang="cs-CZ" dirty="0">
                <a:latin typeface="Arial Nova Light" panose="020B0304020202020204" pitchFamily="34" charset="0"/>
                <a:sym typeface="Symbol" panose="05050102010706020507" pitchFamily="18" charset="2"/>
              </a:rPr>
              <a:t> </a:t>
            </a:r>
            <a:r>
              <a:rPr lang="cs-CZ" dirty="0">
                <a:latin typeface="Arial Nova Light" panose="020B0304020202020204" pitchFamily="34" charset="0"/>
              </a:rPr>
              <a:t>tvoří </a:t>
            </a:r>
            <a:r>
              <a:rPr lang="cs-CZ" b="1" dirty="0">
                <a:latin typeface="Arial Nova Light" panose="020B0304020202020204" pitchFamily="34" charset="0"/>
              </a:rPr>
              <a:t>kvarteto</a:t>
            </a:r>
            <a:r>
              <a:rPr lang="cs-CZ" dirty="0">
                <a:latin typeface="Arial Nova Light" panose="020B0304020202020204" pitchFamily="34" charset="0"/>
              </a:rPr>
              <a:t>. </a:t>
            </a:r>
          </a:p>
          <a:p>
            <a:r>
              <a:rPr lang="cs-CZ" b="1" dirty="0">
                <a:latin typeface="Arial Nova Light" panose="020B0304020202020204" pitchFamily="34" charset="0"/>
              </a:rPr>
              <a:t>Trio nebo duo </a:t>
            </a:r>
            <a:r>
              <a:rPr lang="cs-CZ" dirty="0">
                <a:latin typeface="Arial Nova Light" panose="020B0304020202020204" pitchFamily="34" charset="0"/>
              </a:rPr>
              <a:t>= jednu nebo více rolí vynechají, nebo zpěvák na</a:t>
            </a:r>
          </a:p>
          <a:p>
            <a:pPr marL="0" indent="0">
              <a:buNone/>
            </a:pPr>
            <a:r>
              <a:rPr lang="cs-CZ" dirty="0">
                <a:latin typeface="Arial Nova Light" panose="020B0304020202020204" pitchFamily="34" charset="0"/>
              </a:rPr>
              <a:t>                             něco hraje </a:t>
            </a:r>
          </a:p>
        </p:txBody>
      </p:sp>
    </p:spTree>
    <p:extLst>
      <p:ext uri="{BB962C8B-B14F-4D97-AF65-F5344CB8AC3E}">
        <p14:creationId xmlns:p14="http://schemas.microsoft.com/office/powerpoint/2010/main" val="129082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rock music">
            <a:extLst>
              <a:ext uri="{FF2B5EF4-FFF2-40B4-BE49-F238E27FC236}">
                <a16:creationId xmlns:a16="http://schemas.microsoft.com/office/drawing/2014/main" id="{6F3BBB36-71A5-472B-9D47-C9E05222A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521BE5-E238-4FAE-82E2-9D4913BCE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cs-CZ" sz="1800">
                <a:latin typeface="Arial Nova Light" panose="020B0304020202020204" pitchFamily="34" charset="0"/>
              </a:rPr>
              <a:t>Rockové kapely – saxofon, housle, violoncello, trubka, pozoun</a:t>
            </a:r>
          </a:p>
          <a:p>
            <a:r>
              <a:rPr lang="cs-CZ" sz="1800">
                <a:latin typeface="Arial Nova Light" panose="020B0304020202020204" pitchFamily="34" charset="0"/>
              </a:rPr>
              <a:t>Velmi často – harmoniková, kytarová, saxofonová nebo klávesová sóla</a:t>
            </a:r>
          </a:p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145320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D3392EB-7BEB-4D1E-A5A1-87BE5CC9B3F7}"/>
              </a:ext>
            </a:extLst>
          </p:cNvPr>
          <p:cNvSpPr txBox="1">
            <a:spLocks/>
          </p:cNvSpPr>
          <p:nvPr/>
        </p:nvSpPr>
        <p:spPr>
          <a:xfrm>
            <a:off x="318976" y="1028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Pozadí (40. – 60. léta)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F232822-825B-4AF3-A85B-FF010D85BA0B}"/>
              </a:ext>
            </a:extLst>
          </p:cNvPr>
          <p:cNvSpPr txBox="1"/>
          <p:nvPr/>
        </p:nvSpPr>
        <p:spPr>
          <a:xfrm>
            <a:off x="318976" y="1279580"/>
            <a:ext cx="474212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Nova Light" panose="020B0304020202020204" pitchFamily="34" charset="0"/>
              </a:rPr>
              <a:t>Rock and </a:t>
            </a:r>
            <a:r>
              <a:rPr lang="cs-CZ" sz="2400" dirty="0" err="1">
                <a:latin typeface="Arial Nova Light" panose="020B0304020202020204" pitchFamily="34" charset="0"/>
              </a:rPr>
              <a:t>roll</a:t>
            </a:r>
            <a:endParaRPr lang="cs-CZ" sz="2400" dirty="0">
              <a:latin typeface="Arial Nova Light" panose="020B03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0176308-174E-47E1-9C81-1451BFAA85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976" y="1860640"/>
            <a:ext cx="3269687" cy="450532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1E64555-BDED-46DC-9FC7-9AC556F71DE6}"/>
              </a:ext>
            </a:extLst>
          </p:cNvPr>
          <p:cNvSpPr txBox="1"/>
          <p:nvPr/>
        </p:nvSpPr>
        <p:spPr>
          <a:xfrm>
            <a:off x="5851448" y="1279580"/>
            <a:ext cx="47421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Nova Light" panose="020B0304020202020204" pitchFamily="34" charset="0"/>
              </a:rPr>
              <a:t>Twist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39B7D9B-BB3C-40DD-9528-2B08D5B14B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5873" y="1860640"/>
            <a:ext cx="3267075" cy="4505325"/>
          </a:xfrm>
          <a:prstGeom prst="rect">
            <a:avLst/>
          </a:prstGeom>
        </p:spPr>
      </p:pic>
      <p:pic>
        <p:nvPicPr>
          <p:cNvPr id="1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E2B5B8BA-C533-4EA1-B525-1F7E4E2D1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83636" y="1369446"/>
            <a:ext cx="406400" cy="406400"/>
          </a:xfrm>
          <a:prstGeom prst="rect">
            <a:avLst/>
          </a:prstGeom>
        </p:spPr>
      </p:pic>
      <p:pic>
        <p:nvPicPr>
          <p:cNvPr id="1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904358E0-5364-43EC-B1FD-C6B5BFA3B3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73328" y="1379106"/>
            <a:ext cx="406400" cy="406400"/>
          </a:xfrm>
          <a:prstGeom prst="rect">
            <a:avLst/>
          </a:prstGeom>
        </p:spPr>
      </p:pic>
      <p:pic>
        <p:nvPicPr>
          <p:cNvPr id="16" name="Online médium 15" title="Chubby Checker - Let's Twist Again (lyrics)">
            <a:hlinkClick r:id="" action="ppaction://media"/>
            <a:extLst>
              <a:ext uri="{FF2B5EF4-FFF2-40B4-BE49-F238E27FC236}">
                <a16:creationId xmlns:a16="http://schemas.microsoft.com/office/drawing/2014/main" id="{0B8A9765-587B-4112-88CE-7E88170E88F3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1"/>
          <a:stretch>
            <a:fillRect/>
          </a:stretch>
        </p:blipFill>
        <p:spPr>
          <a:xfrm>
            <a:off x="6162709" y="2033069"/>
            <a:ext cx="2034039" cy="1144147"/>
          </a:xfrm>
          <a:prstGeom prst="rect">
            <a:avLst/>
          </a:prstGeom>
        </p:spPr>
      </p:pic>
      <p:pic>
        <p:nvPicPr>
          <p:cNvPr id="4098" name="Picture 2" descr="VÃ½sledek obrÃ¡zku pro chubby checker">
            <a:extLst>
              <a:ext uri="{FF2B5EF4-FFF2-40B4-BE49-F238E27FC236}">
                <a16:creationId xmlns:a16="http://schemas.microsoft.com/office/drawing/2014/main" id="{DA0252B0-AF89-4E96-8CE1-C71BB133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71657"/>
            <a:ext cx="2119499" cy="24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elvis presley">
            <a:extLst>
              <a:ext uri="{FF2B5EF4-FFF2-40B4-BE49-F238E27FC236}">
                <a16:creationId xmlns:a16="http://schemas.microsoft.com/office/drawing/2014/main" id="{AF91D35D-A7B5-4AE6-876C-41F8AAC9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29" y="3586680"/>
            <a:ext cx="2349795" cy="234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nline médium 18" title="Elvis Presley. Jailhouse Rock.( From the movie Jailhouse Rock.1957.) HD.">
            <a:hlinkClick r:id="" action="ppaction://media"/>
            <a:extLst>
              <a:ext uri="{FF2B5EF4-FFF2-40B4-BE49-F238E27FC236}">
                <a16:creationId xmlns:a16="http://schemas.microsoft.com/office/drawing/2014/main" id="{D575CF08-A85F-4BE5-9E3C-8FE069D40941}"/>
              </a:ext>
            </a:extLst>
          </p:cNvPr>
          <p:cNvPicPr>
            <a:picLocks noRot="1" noChangeAspect="1"/>
          </p:cNvPicPr>
          <p:nvPr>
            <a:videoFile r:link="rId6"/>
          </p:nvPr>
        </p:nvPicPr>
        <p:blipFill>
          <a:blip r:embed="rId14"/>
          <a:stretch>
            <a:fillRect/>
          </a:stretch>
        </p:blipFill>
        <p:spPr>
          <a:xfrm>
            <a:off x="3760908" y="2033069"/>
            <a:ext cx="2036406" cy="11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5714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CCB766-D2D8-49EE-8372-6DC32F52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3526"/>
            <a:ext cx="10515600" cy="5613437"/>
          </a:xfrm>
        </p:spPr>
        <p:txBody>
          <a:bodyPr/>
          <a:lstStyle/>
          <a:p>
            <a:r>
              <a:rPr lang="cs-CZ" dirty="0">
                <a:latin typeface="Arial Nova Light" panose="020B0304020202020204" pitchFamily="34" charset="0"/>
              </a:rPr>
              <a:t>První britský </a:t>
            </a:r>
            <a:r>
              <a:rPr lang="cs-CZ" dirty="0" err="1">
                <a:latin typeface="Arial Nova Light" panose="020B0304020202020204" pitchFamily="34" charset="0"/>
              </a:rPr>
              <a:t>rock´n´rollový</a:t>
            </a:r>
            <a:r>
              <a:rPr lang="cs-CZ" dirty="0">
                <a:latin typeface="Arial Nova Light" panose="020B0304020202020204" pitchFamily="34" charset="0"/>
              </a:rPr>
              <a:t> hit byl "</a:t>
            </a:r>
            <a:r>
              <a:rPr lang="cs-CZ" dirty="0" err="1">
                <a:latin typeface="Arial Nova Light" panose="020B0304020202020204" pitchFamily="34" charset="0"/>
              </a:rPr>
              <a:t>Move</a:t>
            </a:r>
            <a:r>
              <a:rPr lang="cs-CZ" dirty="0">
                <a:latin typeface="Arial Nova Light" panose="020B0304020202020204" pitchFamily="34" charset="0"/>
              </a:rPr>
              <a:t> It" od </a:t>
            </a:r>
            <a:r>
              <a:rPr lang="cs-CZ" dirty="0" err="1">
                <a:latin typeface="Arial Nova Light" panose="020B0304020202020204" pitchFamily="34" charset="0"/>
              </a:rPr>
              <a:t>Cliffa</a:t>
            </a:r>
            <a:r>
              <a:rPr lang="cs-CZ" dirty="0">
                <a:latin typeface="Arial Nova Light" panose="020B0304020202020204" pitchFamily="34" charset="0"/>
              </a:rPr>
              <a:t> Richarda. </a:t>
            </a:r>
          </a:p>
          <a:p>
            <a:r>
              <a:rPr lang="cs-CZ" dirty="0">
                <a:latin typeface="Arial Nova Light" panose="020B0304020202020204" pitchFamily="34" charset="0"/>
              </a:rPr>
              <a:t>Na začátku 60. let byla jeho doprovodná kapela </a:t>
            </a:r>
            <a:r>
              <a:rPr lang="cs-CZ" dirty="0" err="1">
                <a:latin typeface="Arial Nova Light" panose="020B0304020202020204" pitchFamily="34" charset="0"/>
              </a:rPr>
              <a:t>The</a:t>
            </a:r>
            <a:r>
              <a:rPr lang="cs-CZ" dirty="0">
                <a:latin typeface="Arial Nova Light" panose="020B0304020202020204" pitchFamily="34" charset="0"/>
              </a:rPr>
              <a:t> </a:t>
            </a:r>
            <a:r>
              <a:rPr lang="cs-CZ" dirty="0" err="1">
                <a:latin typeface="Arial Nova Light" panose="020B0304020202020204" pitchFamily="34" charset="0"/>
              </a:rPr>
              <a:t>Shadows</a:t>
            </a:r>
            <a:r>
              <a:rPr lang="cs-CZ" dirty="0">
                <a:latin typeface="Arial Nova Light" panose="020B0304020202020204" pitchFamily="34" charset="0"/>
              </a:rPr>
              <a:t> nejúspěšnější instrumentální kapelou.</a:t>
            </a:r>
          </a:p>
        </p:txBody>
      </p:sp>
      <p:pic>
        <p:nvPicPr>
          <p:cNvPr id="4" name="Online médium 3" title="Cliff Richard &amp; The Shadows - Move It (The Cliff Richard Show, 19.03.1960)">
            <a:hlinkClick r:id="" action="ppaction://media"/>
            <a:extLst>
              <a:ext uri="{FF2B5EF4-FFF2-40B4-BE49-F238E27FC236}">
                <a16:creationId xmlns:a16="http://schemas.microsoft.com/office/drawing/2014/main" id="{B960B506-4678-41CC-9FD4-4E19DDFE0F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91366" y="2444160"/>
            <a:ext cx="5837964" cy="3283855"/>
          </a:xfrm>
          <a:prstGeom prst="rect">
            <a:avLst/>
          </a:prstGeom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C89EFBCC-FA71-41B7-AEEC-FB826B03C9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7434" y="54401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E06CC-0388-4490-A9F8-57D01849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Zlatý věk (1963-1974)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A89B26-BB70-45DA-9BC5-93AB81DF6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2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Arial Nova Light" panose="020B0304020202020204" pitchFamily="34" charset="0"/>
              </a:rPr>
              <a:t>Big beat                                                         Blues</a:t>
            </a:r>
          </a:p>
          <a:p>
            <a:pPr marL="0" indent="0">
              <a:buNone/>
            </a:pPr>
            <a:endParaRPr lang="cs-CZ" sz="2400" dirty="0">
              <a:latin typeface="Arial Nova Light" panose="020B03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 Nova Light" panose="020B03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7F287B-F2C0-425A-BD46-DE56142120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974" y="2004219"/>
            <a:ext cx="3257550" cy="3600450"/>
          </a:xfrm>
          <a:prstGeom prst="rect">
            <a:avLst/>
          </a:prstGeom>
        </p:spPr>
      </p:pic>
      <p:pic>
        <p:nvPicPr>
          <p:cNvPr id="5122" name="Picture 2" descr="VÃ½sledek obrÃ¡zku pro the rolling stones">
            <a:extLst>
              <a:ext uri="{FF2B5EF4-FFF2-40B4-BE49-F238E27FC236}">
                <a16:creationId xmlns:a16="http://schemas.microsoft.com/office/drawing/2014/main" id="{D09F01CB-7013-4150-9C1F-0CA620AB3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21" y="1350335"/>
            <a:ext cx="3203255" cy="20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ek obrÃ¡zku pro the rolling stones">
            <a:extLst>
              <a:ext uri="{FF2B5EF4-FFF2-40B4-BE49-F238E27FC236}">
                <a16:creationId xmlns:a16="http://schemas.microsoft.com/office/drawing/2014/main" id="{AC1D9DCF-B0D1-476E-BDB8-DEB5C96CD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73" y="3574203"/>
            <a:ext cx="4204753" cy="26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A41B69D-8B45-4D78-8D52-02E7FF886764}"/>
              </a:ext>
            </a:extLst>
          </p:cNvPr>
          <p:cNvSpPr txBox="1"/>
          <p:nvPr/>
        </p:nvSpPr>
        <p:spPr>
          <a:xfrm>
            <a:off x="7390273" y="6198783"/>
            <a:ext cx="429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rolling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stones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1D593EA-150C-4D89-82E4-B475DCB911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5470" y="1285701"/>
            <a:ext cx="406400" cy="406400"/>
          </a:xfrm>
          <a:prstGeom prst="rect">
            <a:avLst/>
          </a:prstGeom>
        </p:spPr>
      </p:pic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183C9832-B782-4B2E-BFE5-5A86E3F05D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83873" y="1265754"/>
            <a:ext cx="406400" cy="406400"/>
          </a:xfrm>
          <a:prstGeom prst="rect">
            <a:avLst/>
          </a:prstGeom>
        </p:spPr>
      </p:pic>
      <p:pic>
        <p:nvPicPr>
          <p:cNvPr id="8" name="Online médium 7" title="The Rolling Stones - Fool To Cry - OFFICIAL PROMO">
            <a:hlinkClick r:id="" action="ppaction://media"/>
            <a:extLst>
              <a:ext uri="{FF2B5EF4-FFF2-40B4-BE49-F238E27FC236}">
                <a16:creationId xmlns:a16="http://schemas.microsoft.com/office/drawing/2014/main" id="{0AC6FC7F-C06C-434C-93B8-3B6357AB8A06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2"/>
          <a:stretch>
            <a:fillRect/>
          </a:stretch>
        </p:blipFill>
        <p:spPr>
          <a:xfrm>
            <a:off x="5046123" y="1974727"/>
            <a:ext cx="2585374" cy="1454273"/>
          </a:xfrm>
          <a:prstGeom prst="rect">
            <a:avLst/>
          </a:prstGeom>
        </p:spPr>
      </p:pic>
      <p:pic>
        <p:nvPicPr>
          <p:cNvPr id="9" name="Online médium 8" title="The Beatles Yesterday (remastered 2010)">
            <a:hlinkClick r:id="" action="ppaction://media"/>
            <a:extLst>
              <a:ext uri="{FF2B5EF4-FFF2-40B4-BE49-F238E27FC236}">
                <a16:creationId xmlns:a16="http://schemas.microsoft.com/office/drawing/2014/main" id="{17AA95B8-B48C-4939-800B-015322787C0B}"/>
              </a:ext>
            </a:extLst>
          </p:cNvPr>
          <p:cNvPicPr>
            <a:picLocks noRot="1" noChangeAspect="1"/>
          </p:cNvPicPr>
          <p:nvPr>
            <a:videoFile r:link="rId6"/>
          </p:nvPr>
        </p:nvPicPr>
        <p:blipFill>
          <a:blip r:embed="rId13"/>
          <a:stretch>
            <a:fillRect/>
          </a:stretch>
        </p:blipFill>
        <p:spPr>
          <a:xfrm>
            <a:off x="4059866" y="3574203"/>
            <a:ext cx="2585374" cy="14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0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55482D-EA12-4C28-B1E9-1AE14DC98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9220"/>
            <a:ext cx="10515600" cy="5517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Arial Nova Light" panose="020B0304020202020204" pitchFamily="34" charset="0"/>
              </a:rPr>
              <a:t>Folk rock                                                   </a:t>
            </a:r>
            <a:r>
              <a:rPr lang="cs-CZ" sz="2400" dirty="0" err="1">
                <a:latin typeface="Arial Nova Light" panose="020B0304020202020204" pitchFamily="34" charset="0"/>
              </a:rPr>
              <a:t>Glam</a:t>
            </a:r>
            <a:r>
              <a:rPr lang="cs-CZ" sz="2400" dirty="0">
                <a:latin typeface="Arial Nova Light" panose="020B0304020202020204" pitchFamily="34" charset="0"/>
              </a:rPr>
              <a:t> rock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FF2C22-6065-47E5-9472-B3CF7E4275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457" y="1289642"/>
            <a:ext cx="3283160" cy="2697567"/>
          </a:xfrm>
          <a:prstGeom prst="rect">
            <a:avLst/>
          </a:prstGeom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F83C67B-998F-4797-A5F4-E6776BA1F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09628" y="659220"/>
            <a:ext cx="406400" cy="406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D455CA-DF88-4CB9-9D4E-FE1B8FE764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5351" y="1289642"/>
            <a:ext cx="3304292" cy="2538079"/>
          </a:xfrm>
          <a:prstGeom prst="rect">
            <a:avLst/>
          </a:prstGeom>
        </p:spPr>
      </p:pic>
      <p:pic>
        <p:nvPicPr>
          <p:cNvPr id="9" name="Nahraný zvuk">
            <a:hlinkClick r:id="" action="ppaction://media"/>
            <a:extLst>
              <a:ext uri="{FF2B5EF4-FFF2-40B4-BE49-F238E27FC236}">
                <a16:creationId xmlns:a16="http://schemas.microsoft.com/office/drawing/2014/main" id="{A14BD255-A481-472E-BBF5-B1CA6DF81B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02354" y="658520"/>
            <a:ext cx="406400" cy="406400"/>
          </a:xfrm>
          <a:prstGeom prst="rect">
            <a:avLst/>
          </a:prstGeom>
        </p:spPr>
      </p:pic>
      <p:pic>
        <p:nvPicPr>
          <p:cNvPr id="14" name="Online médium 13" title="Bob Dylan - The Best Of">
            <a:hlinkClick r:id="" action="ppaction://media"/>
            <a:extLst>
              <a:ext uri="{FF2B5EF4-FFF2-40B4-BE49-F238E27FC236}">
                <a16:creationId xmlns:a16="http://schemas.microsoft.com/office/drawing/2014/main" id="{D3880EDF-0035-42D7-9615-48B5273EE4A2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1"/>
          <a:stretch>
            <a:fillRect/>
          </a:stretch>
        </p:blipFill>
        <p:spPr>
          <a:xfrm>
            <a:off x="1041991" y="4389917"/>
            <a:ext cx="3813544" cy="2145119"/>
          </a:xfrm>
          <a:prstGeom prst="rect">
            <a:avLst/>
          </a:prstGeom>
        </p:spPr>
      </p:pic>
      <p:pic>
        <p:nvPicPr>
          <p:cNvPr id="18" name="Online médium 17" title="David Bowie Starman (1972) official video">
            <a:hlinkClick r:id="" action="ppaction://media"/>
            <a:extLst>
              <a:ext uri="{FF2B5EF4-FFF2-40B4-BE49-F238E27FC236}">
                <a16:creationId xmlns:a16="http://schemas.microsoft.com/office/drawing/2014/main" id="{D3EAA942-E8A9-4735-8C89-18736B0306A9}"/>
              </a:ext>
            </a:extLst>
          </p:cNvPr>
          <p:cNvPicPr>
            <a:picLocks noRot="1" noChangeAspect="1"/>
          </p:cNvPicPr>
          <p:nvPr>
            <a:videoFile r:link="rId6"/>
          </p:nvPr>
        </p:nvPicPr>
        <p:blipFill>
          <a:blip r:embed="rId12"/>
          <a:stretch>
            <a:fillRect/>
          </a:stretch>
        </p:blipFill>
        <p:spPr>
          <a:xfrm>
            <a:off x="6822557" y="4334096"/>
            <a:ext cx="3912782" cy="22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120</Words>
  <Application>Microsoft Office PowerPoint</Application>
  <PresentationFormat>Širokoúhlá obrazovka</PresentationFormat>
  <Paragraphs>76</Paragraphs>
  <Slides>10</Slides>
  <Notes>0</Notes>
  <HiddenSlides>0</HiddenSlides>
  <MMClips>14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Arial Nova Light</vt:lpstr>
      <vt:lpstr>Calibri</vt:lpstr>
      <vt:lpstr>Calibri Light</vt:lpstr>
      <vt:lpstr>Motiv Office</vt:lpstr>
      <vt:lpstr>  </vt:lpstr>
      <vt:lpstr>Rock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Zlatý věk (1963-1974)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Marcela Zavodska</dc:creator>
  <cp:lastModifiedBy>Marcela Zavodska</cp:lastModifiedBy>
  <cp:revision>1</cp:revision>
  <dcterms:created xsi:type="dcterms:W3CDTF">2019-01-12T15:59:27Z</dcterms:created>
  <dcterms:modified xsi:type="dcterms:W3CDTF">2019-01-12T16:04:55Z</dcterms:modified>
</cp:coreProperties>
</file>