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0"/>
  </p:normalViewPr>
  <p:slideViewPr>
    <p:cSldViewPr>
      <p:cViewPr>
        <p:scale>
          <a:sx n="71" d="100"/>
          <a:sy n="71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A73-A1EE-43B9-AF82-6C6FE5A7265D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2D5A-1F80-4919-91BF-2C342869F3F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083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Dysmorfofobick%C3%A1_poruch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2D5A-1F80-4919-91BF-2C342869F3F3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210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</a:t>
            </a:r>
            <a:r>
              <a:rPr lang="cs-CZ" baseline="0" dirty="0" smtClean="0"/>
              <a:t> </a:t>
            </a:r>
            <a:r>
              <a:rPr lang="cs-CZ" dirty="0" smtClean="0"/>
              <a:t>mládí byl jeho vzhled, např. tvar nosu, terčem zvláště otcových zraňujících narážek. Někteří psychologové se domnívají, že Jackson trpěl </a:t>
            </a:r>
            <a:r>
              <a:rPr lang="cs-CZ" dirty="0" err="1" smtClean="0">
                <a:hlinkClick r:id="rId3" tooltip="Dysmorfofobická porucha"/>
              </a:rPr>
              <a:t>dysmorfofobií</a:t>
            </a:r>
            <a:r>
              <a:rPr lang="cs-CZ" dirty="0" smtClean="0"/>
              <a:t>, psychickým stavem, kdy se trpící obává přijetí svého vzhledu okolím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2D5A-1F80-4919-91BF-2C342869F3F3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10ECF60-5568-4EF7-829E-1E5584359DEF}" type="datetimeFigureOut">
              <a:rPr lang="cs-CZ" smtClean="0"/>
              <a:pPr/>
              <a:t>09.04.2017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ADBA711-4F2C-4DBE-9EA4-1F1CA723AC5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5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87824" y="1916832"/>
            <a:ext cx="6001337" cy="1656184"/>
          </a:xfrm>
        </p:spPr>
        <p:txBody>
          <a:bodyPr>
            <a:normAutofit fontScale="90000"/>
          </a:bodyPr>
          <a:lstStyle/>
          <a:p>
            <a:r>
              <a:rPr lang="cs-CZ" sz="5400" dirty="0" smtClean="0">
                <a:latin typeface="Century Gothic" pitchFamily="34" charset="0"/>
              </a:rPr>
              <a:t>Michael Jackson</a:t>
            </a:r>
            <a:endParaRPr lang="cs-CZ" sz="5400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68144" y="3717032"/>
            <a:ext cx="2944416" cy="576064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Vypracovala : Edita Balnohová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8" name="Pěticípá hvězda 27"/>
          <p:cNvSpPr/>
          <p:nvPr/>
        </p:nvSpPr>
        <p:spPr>
          <a:xfrm>
            <a:off x="5250084" y="160884"/>
            <a:ext cx="1934369" cy="1999914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Dětství</a:t>
            </a:r>
            <a:endParaRPr lang="cs-CZ" sz="1200" dirty="0"/>
          </a:p>
        </p:txBody>
      </p:sp>
      <p:sp>
        <p:nvSpPr>
          <p:cNvPr id="29" name="Pěticípá hvězda 28"/>
          <p:cNvSpPr/>
          <p:nvPr/>
        </p:nvSpPr>
        <p:spPr>
          <a:xfrm>
            <a:off x="7092280" y="1052736"/>
            <a:ext cx="2028900" cy="2048197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Úspěchy</a:t>
            </a:r>
            <a:endParaRPr lang="cs-CZ" dirty="0"/>
          </a:p>
        </p:txBody>
      </p:sp>
      <p:sp>
        <p:nvSpPr>
          <p:cNvPr id="30" name="Pěticípá hvězda 29"/>
          <p:cNvSpPr/>
          <p:nvPr/>
        </p:nvSpPr>
        <p:spPr>
          <a:xfrm>
            <a:off x="5094806" y="2445736"/>
            <a:ext cx="2244924" cy="2268252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Základní informace</a:t>
            </a:r>
            <a:endParaRPr lang="cs-CZ" sz="1200" dirty="0"/>
          </a:p>
        </p:txBody>
      </p:sp>
      <p:sp>
        <p:nvSpPr>
          <p:cNvPr id="31" name="Pěticípá hvězda 30"/>
          <p:cNvSpPr/>
          <p:nvPr/>
        </p:nvSpPr>
        <p:spPr>
          <a:xfrm>
            <a:off x="3203848" y="3573016"/>
            <a:ext cx="1870792" cy="2016224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Kůže</a:t>
            </a:r>
            <a:r>
              <a:rPr lang="cs-CZ" sz="1200" dirty="0" smtClean="0"/>
              <a:t>,</a:t>
            </a:r>
            <a:br>
              <a:rPr lang="cs-CZ" sz="1200" dirty="0" smtClean="0"/>
            </a:br>
            <a:r>
              <a:rPr lang="cs-CZ" sz="1200" dirty="0" smtClean="0"/>
              <a:t>plastiky</a:t>
            </a:r>
            <a:endParaRPr lang="cs-CZ" sz="2000" dirty="0"/>
          </a:p>
        </p:txBody>
      </p:sp>
      <p:sp>
        <p:nvSpPr>
          <p:cNvPr id="32" name="Pěticípá hvězda 31"/>
          <p:cNvSpPr/>
          <p:nvPr/>
        </p:nvSpPr>
        <p:spPr>
          <a:xfrm>
            <a:off x="3275856" y="1008422"/>
            <a:ext cx="1931540" cy="2060537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Cesta ke slávě</a:t>
            </a:r>
            <a:endParaRPr lang="cs-CZ" sz="1400" dirty="0"/>
          </a:p>
        </p:txBody>
      </p:sp>
      <p:sp>
        <p:nvSpPr>
          <p:cNvPr id="33" name="Pěticípá hvězda 32"/>
          <p:cNvSpPr/>
          <p:nvPr/>
        </p:nvSpPr>
        <p:spPr>
          <a:xfrm>
            <a:off x="7164288" y="3717032"/>
            <a:ext cx="1979762" cy="1872208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/>
              <a:t>Rodinný </a:t>
            </a:r>
            <a:r>
              <a:rPr lang="cs-CZ" sz="1100" dirty="0" smtClean="0"/>
              <a:t>život</a:t>
            </a:r>
            <a:endParaRPr lang="cs-CZ" sz="1100" dirty="0"/>
          </a:p>
        </p:txBody>
      </p:sp>
      <p:sp>
        <p:nvSpPr>
          <p:cNvPr id="34" name="Pěticípá hvězda 33"/>
          <p:cNvSpPr/>
          <p:nvPr/>
        </p:nvSpPr>
        <p:spPr>
          <a:xfrm>
            <a:off x="5231331" y="4713988"/>
            <a:ext cx="1932956" cy="1971532"/>
          </a:xfrm>
          <a:prstGeom prst="star5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Smrt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519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509587"/>
            <a:ext cx="5934075" cy="58388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8723" y="476101"/>
            <a:ext cx="6156176" cy="867544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entury Gothic" pitchFamily="34" charset="0"/>
              </a:rPr>
              <a:t>Základní informace</a:t>
            </a:r>
            <a:endParaRPr lang="cs-CZ" sz="4400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9832" y="1484784"/>
            <a:ext cx="6192688" cy="4968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0" dirty="0" smtClean="0"/>
              <a:t>Rodné jméno: Michael </a:t>
            </a:r>
            <a:r>
              <a:rPr lang="cs-CZ" b="0" dirty="0"/>
              <a:t>Joseph </a:t>
            </a:r>
            <a:r>
              <a:rPr lang="cs-CZ" b="0" dirty="0" smtClean="0"/>
              <a:t>Jackson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Jinak zvaný: Král </a:t>
            </a:r>
            <a:r>
              <a:rPr lang="cs-CZ" b="0" dirty="0"/>
              <a:t>popu (King of </a:t>
            </a:r>
            <a:r>
              <a:rPr lang="cs-CZ" b="0" dirty="0" smtClean="0"/>
              <a:t>Pop)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Narození: 29</a:t>
            </a:r>
            <a:r>
              <a:rPr lang="cs-CZ" b="0" dirty="0"/>
              <a:t>. srpna </a:t>
            </a:r>
            <a:r>
              <a:rPr lang="cs-CZ" b="0" dirty="0" smtClean="0"/>
              <a:t>1958 USA 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Úmrtí: 25</a:t>
            </a:r>
            <a:r>
              <a:rPr lang="cs-CZ" b="0" dirty="0"/>
              <a:t>. června 2009 (ve věku 50 let</a:t>
            </a:r>
            <a:r>
              <a:rPr lang="cs-CZ" b="0" dirty="0" smtClean="0"/>
              <a:t>)</a:t>
            </a:r>
            <a:br>
              <a:rPr lang="cs-CZ" b="0" dirty="0" smtClean="0"/>
            </a:br>
            <a:r>
              <a:rPr lang="cs-CZ" b="0" dirty="0" smtClean="0"/>
              <a:t/>
            </a:r>
            <a:br>
              <a:rPr lang="cs-CZ" b="0" dirty="0" smtClean="0"/>
            </a:br>
            <a:r>
              <a:rPr lang="cs-CZ" b="0" dirty="0" smtClean="0"/>
              <a:t>Povolání: zpěvák</a:t>
            </a:r>
            <a:r>
              <a:rPr lang="cs-CZ" b="0" dirty="0"/>
              <a:t>, tanečník, skladatel, textař, producent, aranžér, herec, </a:t>
            </a:r>
            <a:r>
              <a:rPr lang="cs-CZ" b="0" dirty="0" smtClean="0"/>
              <a:t>choreograf</a:t>
            </a:r>
            <a:br>
              <a:rPr lang="cs-CZ" b="0" dirty="0" smtClean="0"/>
            </a:br>
            <a:r>
              <a:rPr lang="cs-CZ" b="0" dirty="0"/>
              <a:t/>
            </a:r>
            <a:br>
              <a:rPr lang="cs-CZ" b="0" dirty="0"/>
            </a:br>
            <a:r>
              <a:rPr lang="cs-CZ" b="0" dirty="0" smtClean="0"/>
              <a:t>Nástroje: bubny</a:t>
            </a:r>
            <a:r>
              <a:rPr lang="cs-CZ" b="0" dirty="0"/>
              <a:t>, bicí, klávesy, piáno, kytara, </a:t>
            </a:r>
            <a:r>
              <a:rPr lang="cs-CZ" b="0" dirty="0" smtClean="0"/>
              <a:t>basa</a:t>
            </a:r>
          </a:p>
          <a:p>
            <a:pPr>
              <a:spcBef>
                <a:spcPts val="600"/>
              </a:spcBef>
            </a:pPr>
            <a:r>
              <a:rPr lang="cs-CZ" b="0" dirty="0" smtClean="0"/>
              <a:t>Aktivní </a:t>
            </a:r>
            <a:r>
              <a:rPr lang="cs-CZ" b="0" dirty="0"/>
              <a:t>roky	1964–2009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5185840"/>
            <a:ext cx="2466675" cy="16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476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31435">
            <a:off x="527607" y="3685646"/>
            <a:ext cx="2145825" cy="2937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2236">
            <a:off x="168333" y="1028269"/>
            <a:ext cx="2824707" cy="246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770984" cy="778098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Century Gothic" pitchFamily="34" charset="0"/>
              </a:rPr>
              <a:t>Dětství</a:t>
            </a:r>
            <a:endParaRPr lang="cs-CZ" sz="4400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5816" y="980728"/>
            <a:ext cx="5976664" cy="58772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Od pěti let se svými bratry zpíval na talentových soutěžích a po nocích vystupoval v nejrůznějších </a:t>
            </a:r>
            <a:r>
              <a:rPr lang="cs-CZ" b="0" dirty="0" smtClean="0"/>
              <a:t>klubech</a:t>
            </a:r>
            <a:r>
              <a:rPr lang="cs-CZ" b="0" dirty="0"/>
              <a:t> </a:t>
            </a:r>
            <a:r>
              <a:rPr lang="cs-CZ" b="0" dirty="0" smtClean="0"/>
              <a:t>– kapela Jackson 5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Michael od raného dětství projevoval mimořádný hudební </a:t>
            </a:r>
            <a:r>
              <a:rPr lang="cs-CZ" b="0" dirty="0" smtClean="0"/>
              <a:t>talent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Přísnou rukou vládl otec Joe, křik </a:t>
            </a:r>
            <a:r>
              <a:rPr lang="cs-CZ" b="0" dirty="0"/>
              <a:t>a bití bylo na denním pořádku</a:t>
            </a:r>
            <a:r>
              <a:rPr lang="cs-CZ" b="0" dirty="0" smtClean="0"/>
              <a:t>.</a:t>
            </a:r>
            <a:br>
              <a:rPr lang="cs-CZ" b="0" dirty="0" smtClean="0"/>
            </a:b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Děti tak byly velice izolovány od běžné společnosti </a:t>
            </a: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N</a:t>
            </a:r>
            <a:r>
              <a:rPr lang="cs-CZ" b="0" dirty="0" smtClean="0"/>
              <a:t>eměly </a:t>
            </a:r>
            <a:r>
              <a:rPr lang="cs-CZ" b="0" dirty="0"/>
              <a:t>možnost najít si normální kamarády. </a:t>
            </a: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Na Michaela </a:t>
            </a:r>
            <a:r>
              <a:rPr lang="cs-CZ" b="0" dirty="0"/>
              <a:t>to mělo tak silný dopad, že si s sebou celý život nesl pocit smutku a ztráty. </a:t>
            </a:r>
            <a:br>
              <a:rPr lang="cs-CZ" b="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7442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8826">
            <a:off x="194506" y="1035993"/>
            <a:ext cx="2791754" cy="20882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6007224" cy="792088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Cesta ke slávě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908720"/>
            <a:ext cx="6192688" cy="576064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První autorskou desku s názvem Off the Wall vydal v roce 1979. </a:t>
            </a:r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Projekt </a:t>
            </a:r>
            <a:r>
              <a:rPr lang="cs-CZ" sz="1800" b="0" dirty="0"/>
              <a:t>vzal za svůj jeden z nejvlivnějších hudebních producentů </a:t>
            </a:r>
            <a:r>
              <a:rPr lang="cs-CZ" sz="1800" b="0" dirty="0" smtClean="0"/>
              <a:t>a </a:t>
            </a:r>
            <a:r>
              <a:rPr lang="cs-CZ" sz="1800" b="0" dirty="0"/>
              <a:t>odstartoval tak Jacksonovu hvězdnou kariéru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Následující Thriller – nejprodávanější album všech dob 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 smtClean="0"/>
              <a:t>Jackson předvedl při </a:t>
            </a:r>
            <a:r>
              <a:rPr lang="cs-CZ" sz="1800" b="0" dirty="0"/>
              <a:t>výroční show společnosti Motown na živo svou první sólovou taneční sestavu (včetně legendárního Moonwalk) k písni Billie </a:t>
            </a:r>
            <a:r>
              <a:rPr lang="cs-CZ" sz="1800" b="0" dirty="0" smtClean="0"/>
              <a:t>Jean.</a:t>
            </a:r>
            <a:br>
              <a:rPr lang="cs-CZ" sz="1800" b="0" dirty="0" smtClean="0"/>
            </a:b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Č</a:t>
            </a:r>
            <a:r>
              <a:rPr lang="cs-CZ" sz="1800" b="0" dirty="0" smtClean="0"/>
              <a:t>ímž </a:t>
            </a:r>
            <a:r>
              <a:rPr lang="cs-CZ" sz="1800" b="0" dirty="0"/>
              <a:t>se vyprofiloval jako nejnadanější hudební performer své doby. </a:t>
            </a:r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Za album Thriller dostal 7 cen Grammy. Celkem jich za svého života dostal </a:t>
            </a:r>
            <a:r>
              <a:rPr lang="cs-CZ" sz="1800" b="0" dirty="0" smtClean="0"/>
              <a:t>13.</a:t>
            </a:r>
            <a:endParaRPr lang="cs-CZ" sz="1800" b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9142">
            <a:off x="477419" y="3756263"/>
            <a:ext cx="2081913" cy="2777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0758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905" r="28110" b="-6600"/>
          <a:stretch/>
        </p:blipFill>
        <p:spPr>
          <a:xfrm rot="486522">
            <a:off x="237570" y="933471"/>
            <a:ext cx="2671159" cy="301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328592" cy="828010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Úspěchy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052736"/>
            <a:ext cx="6192688" cy="58052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Michael Jackson má mnoho zapsaných rekordů v Guinessově knize rekordů. </a:t>
            </a: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Například </a:t>
            </a:r>
            <a:r>
              <a:rPr lang="cs-CZ" b="0" dirty="0"/>
              <a:t>je zapsán jako umělec podporující největší počet charit - 39 charitativních </a:t>
            </a:r>
            <a:r>
              <a:rPr lang="cs-CZ" b="0" dirty="0" smtClean="0"/>
              <a:t>organizací.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 smtClean="0"/>
              <a:t>Michaelovo </a:t>
            </a:r>
            <a:r>
              <a:rPr lang="cs-CZ" b="0" dirty="0"/>
              <a:t>video k písni Black or white vysíláno současně ve 27 zemích světa. Klip vidělo přes 500 mil. lidé a udělalo z písně nejsledovanější video v jednu chvíli</a:t>
            </a:r>
            <a:r>
              <a:rPr lang="cs-CZ" b="0" dirty="0" smtClean="0"/>
              <a:t>.</a:t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Michael Jackson obdržel 372 ocenění a je předpokládáno, že žádný jiný umělec jich tolik nezískal. </a:t>
            </a:r>
            <a:r>
              <a:rPr lang="cs-CZ" b="0" dirty="0" smtClean="0"/>
              <a:t/>
            </a:r>
            <a:br>
              <a:rPr lang="cs-CZ" b="0" dirty="0" smtClean="0"/>
            </a:b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b="0" dirty="0"/>
              <a:t>Guinessova kniha rekordů označila jako "Nejúspěšnějšího baviče všech dob", který jako první umělec  prodal 100 milionů alb mimo USA.</a:t>
            </a:r>
            <a:endParaRPr lang="cs-CZ" b="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93049">
            <a:off x="632425" y="3833024"/>
            <a:ext cx="21336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6873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rticle-2652106-1A2AA5EF000005DC-958_634x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2483768" cy="290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 descr="c40b07ca96c12fa57ee4b5a4e37ec8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8702">
            <a:off x="129722" y="817711"/>
            <a:ext cx="2411760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0"/>
            <a:ext cx="5575176" cy="980728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+mn-lt"/>
              </a:rPr>
              <a:t>Rodinný život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5776" y="1124744"/>
            <a:ext cx="6408712" cy="57332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1800" dirty="0" smtClean="0"/>
              <a:t> </a:t>
            </a:r>
            <a:r>
              <a:rPr lang="cs-CZ" sz="1800" b="0" dirty="0" smtClean="0"/>
              <a:t>Michael </a:t>
            </a:r>
            <a:r>
              <a:rPr lang="cs-CZ" sz="1800" b="0" dirty="0" smtClean="0"/>
              <a:t>Jackson byl dvakrát ženatý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</a:t>
            </a:r>
            <a:r>
              <a:rPr lang="cs-CZ" sz="1800" b="0" dirty="0" smtClean="0"/>
              <a:t>První manželkou se stala zpěvačka </a:t>
            </a:r>
            <a:r>
              <a:rPr lang="cs-CZ" sz="1800" b="0" dirty="0" smtClean="0"/>
              <a:t>Lisa</a:t>
            </a:r>
            <a:r>
              <a:rPr lang="cs-CZ" sz="1800" b="0" dirty="0" smtClean="0"/>
              <a:t> Marie </a:t>
            </a:r>
            <a:r>
              <a:rPr lang="cs-CZ" sz="1800" b="0" dirty="0" smtClean="0"/>
              <a:t>Presley</a:t>
            </a:r>
            <a:r>
              <a:rPr lang="cs-CZ" sz="1800" b="0" dirty="0" smtClean="0"/>
              <a:t>, dcera Elvise </a:t>
            </a:r>
            <a:r>
              <a:rPr lang="cs-CZ" sz="1800" b="0" dirty="0" smtClean="0"/>
              <a:t>Presleyho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Podruhé se Jackson oženil </a:t>
            </a:r>
            <a:r>
              <a:rPr lang="cs-CZ" sz="1800" b="0" dirty="0" smtClean="0"/>
              <a:t>(</a:t>
            </a:r>
            <a:r>
              <a:rPr lang="cs-CZ" sz="1800" b="0" dirty="0" smtClean="0"/>
              <a:t>bez příprav ve svém hotelovém pokoji) se zdravotní sestrou </a:t>
            </a:r>
            <a:r>
              <a:rPr lang="cs-CZ" sz="1800" b="0" dirty="0" smtClean="0"/>
              <a:t>Deborah</a:t>
            </a:r>
            <a:r>
              <a:rPr lang="cs-CZ" sz="1800" b="0" dirty="0" smtClean="0"/>
              <a:t> </a:t>
            </a:r>
            <a:r>
              <a:rPr lang="cs-CZ" sz="1800" b="0" dirty="0" smtClean="0"/>
              <a:t>Jeanne</a:t>
            </a:r>
            <a:r>
              <a:rPr lang="cs-CZ" sz="1800" b="0" dirty="0" smtClean="0"/>
              <a:t> </a:t>
            </a:r>
            <a:r>
              <a:rPr lang="cs-CZ" sz="1800" b="0" dirty="0" smtClean="0"/>
              <a:t>Rowe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Porodila mu </a:t>
            </a:r>
            <a:r>
              <a:rPr lang="cs-CZ" sz="1800" b="0" dirty="0" smtClean="0"/>
              <a:t>2 děti: Prince Michaela Jackson (nar. 1997) a Paris Jackson (nar. 1998</a:t>
            </a:r>
            <a:r>
              <a:rPr lang="cs-CZ" sz="1800" b="0" dirty="0" smtClean="0"/>
              <a:t>).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Manželé </a:t>
            </a:r>
            <a:r>
              <a:rPr lang="cs-CZ" sz="1800" b="0" dirty="0" smtClean="0"/>
              <a:t>žili odděleně </a:t>
            </a:r>
            <a:r>
              <a:rPr lang="cs-CZ" sz="1800" b="0" dirty="0" smtClean="0"/>
              <a:t>a rozvedli se po necelých třech letech s </a:t>
            </a:r>
            <a:r>
              <a:rPr lang="cs-CZ" sz="1800" b="0" dirty="0" smtClean="0"/>
              <a:t>tím, že </a:t>
            </a:r>
            <a:r>
              <a:rPr lang="cs-CZ" sz="1800" b="0" dirty="0" smtClean="0"/>
              <a:t>Rowe</a:t>
            </a:r>
            <a:r>
              <a:rPr lang="cs-CZ" sz="1800" b="0" dirty="0" smtClean="0"/>
              <a:t> přenechala Jacksonovi plné právo na opatrovnictví obou dětí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Totožnost </a:t>
            </a:r>
            <a:r>
              <a:rPr lang="cs-CZ" sz="1800" b="0" dirty="0" smtClean="0"/>
              <a:t>náhradní matky nejmladšího dítěte – Prince Michaela Jacksona II, zvaného „Blanket“ (nar. 2002) – je neznámá.</a:t>
            </a:r>
            <a:endParaRPr lang="cs-CZ" sz="1800" b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Jackson s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611828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 descr="michael-jackson-vitilig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14072">
            <a:off x="206396" y="560624"/>
            <a:ext cx="2433709" cy="3102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192688" cy="1182960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+mn-lt"/>
              </a:rPr>
              <a:t>Barva kůže a plastiky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268760"/>
            <a:ext cx="6300192" cy="5373216"/>
          </a:xfrm>
        </p:spPr>
        <p:txBody>
          <a:bodyPr>
            <a:normAutofit fontScale="55000" lnSpcReduction="20000"/>
          </a:bodyPr>
          <a:lstStyle/>
          <a:p>
            <a:endParaRPr lang="cs-CZ" sz="3300" dirty="0" smtClean="0"/>
          </a:p>
          <a:p>
            <a:pPr>
              <a:buFont typeface="Arial" pitchFamily="34" charset="0"/>
              <a:buChar char="•"/>
            </a:pPr>
            <a:r>
              <a:rPr lang="cs-CZ" sz="3300" dirty="0" smtClean="0"/>
              <a:t> </a:t>
            </a:r>
            <a:r>
              <a:rPr lang="cs-CZ" sz="3300" b="0" dirty="0" smtClean="0"/>
              <a:t>Jackson </a:t>
            </a:r>
            <a:r>
              <a:rPr lang="cs-CZ" sz="3300" b="0" dirty="0" smtClean="0"/>
              <a:t>byl sice </a:t>
            </a:r>
            <a:r>
              <a:rPr lang="cs-CZ" sz="3300" b="0" dirty="0" smtClean="0"/>
              <a:t>afroamerického </a:t>
            </a:r>
            <a:r>
              <a:rPr lang="cs-CZ" sz="3300" b="0" dirty="0" smtClean="0"/>
              <a:t>původu, jeho  </a:t>
            </a:r>
            <a:r>
              <a:rPr lang="cs-CZ" sz="3300" b="0" dirty="0" smtClean="0"/>
              <a:t>kůže </a:t>
            </a:r>
            <a:r>
              <a:rPr lang="cs-CZ" sz="3300" b="0" dirty="0" smtClean="0"/>
              <a:t>ale </a:t>
            </a:r>
            <a:r>
              <a:rPr lang="cs-CZ" sz="3300" b="0" dirty="0" smtClean="0"/>
              <a:t>postupně </a:t>
            </a:r>
            <a:r>
              <a:rPr lang="cs-CZ" sz="3300" b="0" dirty="0" smtClean="0"/>
              <a:t>získávala světlejší odstín. </a:t>
            </a:r>
            <a:r>
              <a:rPr lang="cs-CZ" sz="3300" b="0" dirty="0" smtClean="0"/>
              <a:t/>
            </a:r>
            <a:br>
              <a:rPr lang="cs-CZ" sz="3300" b="0" dirty="0" smtClean="0"/>
            </a:br>
            <a:endParaRPr lang="cs-CZ" sz="3300" b="0" dirty="0" smtClean="0"/>
          </a:p>
          <a:p>
            <a:pPr>
              <a:buFont typeface="Arial" pitchFamily="34" charset="0"/>
              <a:buChar char="•"/>
            </a:pPr>
            <a:r>
              <a:rPr lang="cs-CZ" sz="3300" b="0" dirty="0" smtClean="0"/>
              <a:t>Umělci bylo </a:t>
            </a:r>
            <a:r>
              <a:rPr lang="cs-CZ" sz="3300" b="0" dirty="0" smtClean="0"/>
              <a:t>v roce </a:t>
            </a:r>
            <a:r>
              <a:rPr lang="cs-CZ" sz="3300" b="0" dirty="0" smtClean="0"/>
              <a:t>1986 </a:t>
            </a:r>
            <a:r>
              <a:rPr lang="cs-CZ" sz="3300" b="0" dirty="0" smtClean="0"/>
              <a:t>diagnostikováno vitiligo, relativně neznámé kožní onemocnění, při kterém dochází k výpadkům pigmentu</a:t>
            </a:r>
            <a:r>
              <a:rPr lang="cs-CZ" sz="3300" b="0" dirty="0" smtClean="0"/>
              <a:t>.</a:t>
            </a:r>
            <a:br>
              <a:rPr lang="cs-CZ" sz="3300" b="0" dirty="0" smtClean="0"/>
            </a:br>
            <a:endParaRPr lang="cs-CZ" sz="3300" b="0" dirty="0" smtClean="0"/>
          </a:p>
          <a:p>
            <a:pPr>
              <a:buFont typeface="Arial" pitchFamily="34" charset="0"/>
              <a:buChar char="•"/>
            </a:pPr>
            <a:r>
              <a:rPr lang="cs-CZ" sz="3300" b="0" dirty="0" smtClean="0"/>
              <a:t>Pigmentovou poruchu </a:t>
            </a:r>
            <a:r>
              <a:rPr lang="cs-CZ" sz="3300" b="0" dirty="0" smtClean="0"/>
              <a:t>zdědil i Jacksonův starší syn Prince </a:t>
            </a:r>
            <a:r>
              <a:rPr lang="cs-CZ" sz="3300" b="0" dirty="0" smtClean="0"/>
              <a:t>Michael.</a:t>
            </a:r>
            <a:br>
              <a:rPr lang="cs-CZ" sz="3300" b="0" dirty="0" smtClean="0"/>
            </a:br>
            <a:endParaRPr lang="cs-CZ" sz="3300" b="0" dirty="0" smtClean="0"/>
          </a:p>
          <a:p>
            <a:pPr>
              <a:buFont typeface="Arial" pitchFamily="34" charset="0"/>
              <a:buChar char="•"/>
            </a:pPr>
            <a:r>
              <a:rPr lang="cs-CZ" sz="3300" b="0" dirty="0" smtClean="0"/>
              <a:t>První plastickou operaci Jackson podstoupil v roce 1979, když si zlomil nos při taneční zkoušce. </a:t>
            </a:r>
            <a:r>
              <a:rPr lang="cs-CZ" sz="3300" b="0" dirty="0" smtClean="0"/>
              <a:t/>
            </a:r>
            <a:br>
              <a:rPr lang="cs-CZ" sz="3300" b="0" dirty="0" smtClean="0"/>
            </a:br>
            <a:endParaRPr lang="cs-CZ" sz="3300" b="0" dirty="0" smtClean="0"/>
          </a:p>
          <a:p>
            <a:pPr>
              <a:buFont typeface="Arial" pitchFamily="34" charset="0"/>
              <a:buChar char="•"/>
            </a:pPr>
            <a:r>
              <a:rPr lang="cs-CZ" sz="3300" b="0" dirty="0" smtClean="0"/>
              <a:t>Nos </a:t>
            </a:r>
            <a:r>
              <a:rPr lang="cs-CZ" sz="3300" b="0" dirty="0" smtClean="0"/>
              <a:t>si nechal opět upravit v roce </a:t>
            </a:r>
            <a:r>
              <a:rPr lang="cs-CZ" sz="3300" b="0" dirty="0" smtClean="0"/>
              <a:t>1984 po </a:t>
            </a:r>
            <a:r>
              <a:rPr lang="cs-CZ" sz="3300" b="0" dirty="0" smtClean="0"/>
              <a:t>ošetření popálenin z pyrotechnické </a:t>
            </a:r>
            <a:r>
              <a:rPr lang="cs-CZ" sz="3300" b="0" dirty="0" smtClean="0"/>
              <a:t>nehody</a:t>
            </a:r>
            <a:br>
              <a:rPr lang="cs-CZ" sz="3300" b="0" dirty="0" smtClean="0"/>
            </a:br>
            <a:r>
              <a:rPr lang="cs-CZ" sz="3300" b="0" dirty="0" smtClean="0"/>
              <a:t/>
            </a:r>
            <a:br>
              <a:rPr lang="cs-CZ" sz="3300" b="0" dirty="0" smtClean="0"/>
            </a:br>
            <a:endParaRPr lang="cs-CZ" sz="3300" b="0" dirty="0" smtClean="0"/>
          </a:p>
          <a:p>
            <a:pPr>
              <a:buFont typeface="Arial" pitchFamily="34" charset="0"/>
              <a:buChar char="•"/>
            </a:pPr>
            <a:r>
              <a:rPr lang="cs-CZ" sz="3300" b="0" dirty="0" smtClean="0"/>
              <a:t>Nechal si </a:t>
            </a:r>
            <a:r>
              <a:rPr lang="cs-CZ" sz="3300" b="0" dirty="0" smtClean="0"/>
              <a:t>udělat dolíček v bradě, i když tvrdil že za to může choroba vitiligo</a:t>
            </a:r>
            <a:r>
              <a:rPr lang="cs-CZ" sz="3300" b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6367264" cy="1124744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+mn-lt"/>
              </a:rPr>
              <a:t>Smrt</a:t>
            </a:r>
            <a:endParaRPr lang="cs-CZ" sz="5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1800" y="1556792"/>
            <a:ext cx="6192688" cy="56612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Jackson připravoval koncertní turné „</a:t>
            </a:r>
            <a:r>
              <a:rPr lang="cs-CZ" sz="1800" b="0" dirty="0" smtClean="0"/>
              <a:t>This</a:t>
            </a:r>
            <a:r>
              <a:rPr lang="cs-CZ" sz="1800" b="0" dirty="0" smtClean="0"/>
              <a:t> </a:t>
            </a:r>
            <a:r>
              <a:rPr lang="cs-CZ" sz="1800" b="0" dirty="0" smtClean="0"/>
              <a:t>is</a:t>
            </a:r>
            <a:r>
              <a:rPr lang="cs-CZ" sz="1800" b="0" dirty="0" smtClean="0"/>
              <a:t> </a:t>
            </a:r>
            <a:r>
              <a:rPr lang="cs-CZ" sz="1800" b="0" dirty="0" smtClean="0"/>
              <a:t>it</a:t>
            </a:r>
            <a:r>
              <a:rPr lang="cs-CZ" sz="1800" b="0" dirty="0" smtClean="0"/>
              <a:t>“, které mělo začít 13. července 2009. </a:t>
            </a:r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Měl </a:t>
            </a:r>
            <a:r>
              <a:rPr lang="cs-CZ" sz="1800" b="0" dirty="0" smtClean="0"/>
              <a:t>vyprodaných 50 koncertů v londýnské O2 aréně. Michael se jich už nedožil</a:t>
            </a:r>
            <a:r>
              <a:rPr lang="cs-CZ" sz="1800" b="0" dirty="0" smtClean="0"/>
              <a:t>.</a:t>
            </a:r>
            <a:r>
              <a:rPr lang="cs-CZ" sz="1800" b="0" dirty="0" smtClean="0"/>
              <a:t/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Zemřel 25</a:t>
            </a:r>
            <a:r>
              <a:rPr lang="cs-CZ" sz="1800" b="0" dirty="0" smtClean="0"/>
              <a:t>. června 2009 v oblasti Los Angeles v Kalifornii na selhání srdce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 Za </a:t>
            </a:r>
            <a:r>
              <a:rPr lang="cs-CZ" sz="1800" b="0" dirty="0" smtClean="0"/>
              <a:t>příčinu náhlého úmrtí byla určena akutní otrava silným sedativem </a:t>
            </a:r>
            <a:r>
              <a:rPr lang="cs-CZ" sz="1800" b="0" dirty="0" smtClean="0"/>
              <a:t>propofolem</a:t>
            </a:r>
            <a:r>
              <a:rPr lang="cs-CZ" sz="1800" b="0" dirty="0" smtClean="0"/>
              <a:t>, </a:t>
            </a:r>
            <a:r>
              <a:rPr lang="cs-CZ" sz="1800" b="0" dirty="0" smtClean="0"/>
              <a:t>které Jacksonovi od května roku 2009 podával proti chronické nespavosti osobní lékař</a:t>
            </a:r>
            <a:r>
              <a:rPr lang="cs-CZ" sz="1800" b="0" dirty="0" smtClean="0"/>
              <a:t>.</a:t>
            </a:r>
            <a:br>
              <a:rPr lang="cs-CZ" sz="1800" b="0" dirty="0" smtClean="0"/>
            </a:br>
            <a:endParaRPr lang="cs-CZ" sz="1800" b="0" dirty="0" smtClean="0"/>
          </a:p>
          <a:p>
            <a:pPr>
              <a:buFont typeface="Arial" pitchFamily="34" charset="0"/>
              <a:buChar char="•"/>
            </a:pPr>
            <a:r>
              <a:rPr lang="cs-CZ" sz="1800" b="0" dirty="0" smtClean="0"/>
              <a:t>Za Jacksonovu smrt, která byla po dlouhé době prohlášena koronerem za vraždu, je údajně zodpovědný Jacksonův osobní </a:t>
            </a:r>
            <a:r>
              <a:rPr lang="cs-CZ" sz="1800" b="0" dirty="0" smtClean="0"/>
              <a:t>lékař.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153</TotalTime>
  <Words>163</Words>
  <Application>Microsoft Office PowerPoint</Application>
  <PresentationFormat>Předvádění na obrazovce (4:3)</PresentationFormat>
  <Paragraphs>57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Základní</vt:lpstr>
      <vt:lpstr>Michael Jackson</vt:lpstr>
      <vt:lpstr>Snímek 2</vt:lpstr>
      <vt:lpstr>Základní informace</vt:lpstr>
      <vt:lpstr>Dětství</vt:lpstr>
      <vt:lpstr>Cesta ke slávě</vt:lpstr>
      <vt:lpstr>Úspěchy</vt:lpstr>
      <vt:lpstr>Rodinný život</vt:lpstr>
      <vt:lpstr>Barva kůže a plastiky</vt:lpstr>
      <vt:lpstr>Smrt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Jackson</dc:title>
  <dc:creator>Damby</dc:creator>
  <cp:lastModifiedBy>Edita Balnohová</cp:lastModifiedBy>
  <cp:revision>18</cp:revision>
  <dcterms:created xsi:type="dcterms:W3CDTF">2017-04-09T13:02:06Z</dcterms:created>
  <dcterms:modified xsi:type="dcterms:W3CDTF">2017-04-09T19:20:50Z</dcterms:modified>
</cp:coreProperties>
</file>