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9A529F2-5830-4C46-91C8-3312ECE4ECE0}">
          <p14:sldIdLst>
            <p14:sldId id="256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Oddíl bez názvu" id="{30B67187-F0CD-4FDA-B1E7-922168CB401A}">
          <p14:sldIdLst/>
        </p14:section>
        <p14:section name="Oddíl bez názvu" id="{E15EA42A-5D91-4D4C-ADBA-D872840BE05A}">
          <p14:sldIdLst>
            <p14:sldId id="257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35" autoAdjust="0"/>
    <p:restoredTop sz="86398" autoAdjust="0"/>
  </p:normalViewPr>
  <p:slideViewPr>
    <p:cSldViewPr>
      <p:cViewPr varScale="1">
        <p:scale>
          <a:sx n="51" d="100"/>
          <a:sy n="51" d="100"/>
        </p:scale>
        <p:origin x="-2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6D44B6-DD56-428B-BEC6-C86E5E254ECF}" type="datetimeFigureOut">
              <a:rPr lang="cs-CZ" smtClean="0"/>
              <a:t>23.12.2015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1EBBB6-1AD7-4A21-83C7-0C9D7AD19A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Areny" TargetMode="External"/><Relationship Id="rId2" Type="http://schemas.openxmlformats.org/officeDocument/2006/relationships/hyperlink" Target="https://www.google.com/search?hl=cs&amp;site=imghp&amp;tbm=isch&amp;source=hp&amp;biw=790&amp;bih=484&amp;q=b%C3%ADl%C3%A1&amp;oq=b%C3%ADl%C3%A1&amp;gs_l=img.3..0l10.1603.2715.0.3361.4.4.0.0.0.0.126.440.1j3.4.0....0...1.1.64.img..0.4.440.dk85Zm3PapU#hl=cs&amp;tbm=isch&amp;q=CHEM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xantina.hyperlink.cz/organika/uhlovodiky/aren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url=https://sk.wikipedia.org/wiki/Benz%C3%A9n&amp;rct=j&amp;frm=1&amp;q=&amp;esrc=s&amp;sa=U&amp;ved=0ahUKEwiz3LTuwqLKAhVC1XIKHarqBfIQwW4IFjAA&amp;usg=AFQjCNFJgAB_UMwtdwU9E4oev4Mj83N6a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90872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3200" u="sng" dirty="0" smtClean="0"/>
              <a:t>AROMATICKÉ UHLÍKY-       ARENY</a:t>
            </a:r>
            <a:endParaRPr lang="cs-CZ" sz="3200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1800" y="4077072"/>
            <a:ext cx="6172200" cy="13716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Vytvořila: Veronika Jiráčková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6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4076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BENZEN vs. BENZÍN</a:t>
            </a:r>
            <a:endParaRPr lang="cs-CZ" b="1" u="sng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67544" y="1984248"/>
            <a:ext cx="7467600" cy="4873752"/>
          </a:xfrm>
        </p:spPr>
        <p:txBody>
          <a:bodyPr>
            <a:normAutofit/>
          </a:bodyPr>
          <a:lstStyle/>
          <a:p>
            <a:r>
              <a:rPr lang="cs-CZ" sz="3200" b="1" dirty="0"/>
              <a:t>Benzín</a:t>
            </a:r>
            <a:r>
              <a:rPr lang="cs-CZ" sz="3200" dirty="0"/>
              <a:t> </a:t>
            </a:r>
            <a:r>
              <a:rPr lang="cs-CZ" sz="3200" dirty="0" smtClean="0"/>
              <a:t>je </a:t>
            </a:r>
            <a:r>
              <a:rPr lang="cs-CZ" sz="3200" dirty="0"/>
              <a:t>kapalina ropného </a:t>
            </a:r>
            <a:r>
              <a:rPr lang="cs-CZ" sz="3200" dirty="0" smtClean="0"/>
              <a:t>původu- </a:t>
            </a:r>
            <a:r>
              <a:rPr lang="cs-CZ" sz="3200" dirty="0"/>
              <a:t>palivo v zážehových spalovacích motorech</a:t>
            </a:r>
            <a:endParaRPr lang="cs-CZ" sz="3200" dirty="0" smtClean="0"/>
          </a:p>
          <a:p>
            <a:r>
              <a:rPr lang="cs-CZ" sz="3200" dirty="0" smtClean="0"/>
              <a:t>Benzen byl nejdříve nazýván benzínem až potom byl přejmenován</a:t>
            </a:r>
          </a:p>
          <a:p>
            <a:r>
              <a:rPr lang="cs-CZ" sz="3200" b="1" dirty="0" smtClean="0">
                <a:solidFill>
                  <a:srgbClr val="FF0000"/>
                </a:solidFill>
              </a:rPr>
              <a:t>Benzen</a:t>
            </a:r>
            <a:r>
              <a:rPr lang="cs-CZ" sz="3200" dirty="0" smtClean="0">
                <a:solidFill>
                  <a:srgbClr val="FF0000"/>
                </a:solidFill>
              </a:rPr>
              <a:t> je obsažen </a:t>
            </a:r>
            <a:r>
              <a:rPr lang="cs-CZ" sz="3200" b="1" dirty="0" smtClean="0">
                <a:solidFill>
                  <a:srgbClr val="FF0000"/>
                </a:solidFill>
              </a:rPr>
              <a:t>v benzínu</a:t>
            </a:r>
            <a:r>
              <a:rPr lang="cs-CZ" sz="3200" b="1" dirty="0" smtClean="0"/>
              <a:t> </a:t>
            </a:r>
            <a:r>
              <a:rPr lang="cs-CZ" sz="3200" dirty="0" smtClean="0"/>
              <a:t>(až 5%)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5128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KONTROLNÍ OTÁZKY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77755" y="1052736"/>
            <a:ext cx="7467600" cy="48737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1) Vyjmenuj mi alespoň 2 aromatické uhlovodíky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</a:t>
            </a:r>
            <a:r>
              <a:rPr lang="cs-CZ" dirty="0" smtClean="0">
                <a:solidFill>
                  <a:srgbClr val="FF0000"/>
                </a:solidFill>
              </a:rPr>
              <a:t>Benzen, naftalen…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2) Vyjmenuj alespoň 3 vlastnosti </a:t>
            </a:r>
            <a:r>
              <a:rPr lang="cs-CZ" dirty="0" err="1" smtClean="0"/>
              <a:t>arenů</a:t>
            </a:r>
            <a:endParaRPr lang="cs-CZ" dirty="0" smtClean="0"/>
          </a:p>
          <a:p>
            <a:pPr marL="0" indent="0" algn="ctr">
              <a:buNone/>
            </a:pPr>
            <a:r>
              <a:rPr lang="cs-CZ" sz="1900" dirty="0">
                <a:solidFill>
                  <a:srgbClr val="FF0000"/>
                </a:solidFill>
              </a:rPr>
              <a:t>Obsahují jedno nebo více benzenových jader</a:t>
            </a:r>
          </a:p>
          <a:p>
            <a:pPr marL="0" indent="0" algn="ctr">
              <a:buNone/>
            </a:pPr>
            <a:r>
              <a:rPr lang="cs-CZ" sz="1900" dirty="0">
                <a:solidFill>
                  <a:srgbClr val="FF0000"/>
                </a:solidFill>
              </a:rPr>
              <a:t>Kapalné nebo pevné látky</a:t>
            </a:r>
          </a:p>
          <a:p>
            <a:pPr marL="0" indent="0" algn="ctr">
              <a:buNone/>
            </a:pPr>
            <a:r>
              <a:rPr lang="cs-CZ" sz="1900" dirty="0">
                <a:solidFill>
                  <a:srgbClr val="FF0000"/>
                </a:solidFill>
              </a:rPr>
              <a:t>Charakteristický zápach</a:t>
            </a:r>
          </a:p>
          <a:p>
            <a:pPr marL="0" indent="0" algn="ctr">
              <a:buNone/>
            </a:pPr>
            <a:r>
              <a:rPr lang="cs-CZ" sz="1900" dirty="0">
                <a:solidFill>
                  <a:srgbClr val="FF0000"/>
                </a:solidFill>
              </a:rPr>
              <a:t>! Jedovaté!</a:t>
            </a:r>
          </a:p>
          <a:p>
            <a:pPr marL="0" indent="0" algn="ctr">
              <a:buNone/>
            </a:pPr>
            <a:r>
              <a:rPr lang="cs-CZ" sz="1900" dirty="0">
                <a:solidFill>
                  <a:srgbClr val="FF0000"/>
                </a:solidFill>
              </a:rPr>
              <a:t>Hořlavé, karcinogenní (zdraví nebezpečné)</a:t>
            </a:r>
          </a:p>
          <a:p>
            <a:pPr marL="0" indent="0" algn="ctr">
              <a:buNone/>
            </a:pPr>
            <a:r>
              <a:rPr lang="cs-CZ" sz="1900" dirty="0">
                <a:solidFill>
                  <a:srgbClr val="FF0000"/>
                </a:solidFill>
              </a:rPr>
              <a:t>Menší hustota než voda</a:t>
            </a:r>
          </a:p>
          <a:p>
            <a:pPr marL="0" indent="0" algn="ctr">
              <a:buNone/>
            </a:pPr>
            <a:r>
              <a:rPr lang="cs-CZ" sz="1900" dirty="0">
                <a:solidFill>
                  <a:srgbClr val="FF0000"/>
                </a:solidFill>
              </a:rPr>
              <a:t>Nerozpustné ve vodě</a:t>
            </a:r>
          </a:p>
          <a:p>
            <a:pPr algn="ctr"/>
            <a:endParaRPr lang="cs-CZ" sz="1900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3) Z kterých zdrojů pochází </a:t>
            </a:r>
            <a:r>
              <a:rPr lang="cs-CZ" dirty="0" err="1" smtClean="0"/>
              <a:t>areny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         </a:t>
            </a:r>
            <a:r>
              <a:rPr lang="cs-CZ" dirty="0" smtClean="0">
                <a:solidFill>
                  <a:srgbClr val="FF0000"/>
                </a:solidFill>
              </a:rPr>
              <a:t>černouhelný dehet, ropa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5462"/>
            <a:ext cx="3744416" cy="50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22891"/>
            <a:ext cx="5040560" cy="243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532449"/>
            <a:ext cx="348478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52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decel="100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DĚKUJI ZA POZORNOST</a:t>
            </a:r>
            <a:endParaRPr lang="cs-CZ" b="1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12776"/>
            <a:ext cx="3456409" cy="488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23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ZDROJE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200" dirty="0">
                <a:hlinkClick r:id="rId2"/>
              </a:rPr>
              <a:t>https://www.google.com/</a:t>
            </a:r>
            <a:r>
              <a:rPr lang="cs-CZ" sz="1200" dirty="0" err="1">
                <a:hlinkClick r:id="rId2"/>
              </a:rPr>
              <a:t>search?hl</a:t>
            </a:r>
            <a:r>
              <a:rPr lang="cs-CZ" sz="1200" dirty="0">
                <a:hlinkClick r:id="rId2"/>
              </a:rPr>
              <a:t>=</a:t>
            </a:r>
            <a:r>
              <a:rPr lang="cs-CZ" sz="1200" dirty="0" err="1">
                <a:hlinkClick r:id="rId2"/>
              </a:rPr>
              <a:t>cs&amp;site</a:t>
            </a:r>
            <a:r>
              <a:rPr lang="cs-CZ" sz="1200" dirty="0">
                <a:hlinkClick r:id="rId2"/>
              </a:rPr>
              <a:t>=</a:t>
            </a:r>
            <a:r>
              <a:rPr lang="cs-CZ" sz="1200" dirty="0" err="1">
                <a:hlinkClick r:id="rId2"/>
              </a:rPr>
              <a:t>imghp&amp;tbm</a:t>
            </a:r>
            <a:r>
              <a:rPr lang="cs-CZ" sz="1200" dirty="0">
                <a:hlinkClick r:id="rId2"/>
              </a:rPr>
              <a:t>=</a:t>
            </a:r>
            <a:r>
              <a:rPr lang="cs-CZ" sz="1200" dirty="0" err="1">
                <a:hlinkClick r:id="rId2"/>
              </a:rPr>
              <a:t>isch&amp;source</a:t>
            </a:r>
            <a:r>
              <a:rPr lang="cs-CZ" sz="1200" dirty="0">
                <a:hlinkClick r:id="rId2"/>
              </a:rPr>
              <a:t>=</a:t>
            </a:r>
            <a:r>
              <a:rPr lang="cs-CZ" sz="1200" dirty="0" err="1">
                <a:hlinkClick r:id="rId2"/>
              </a:rPr>
              <a:t>hp&amp;biw</a:t>
            </a:r>
            <a:r>
              <a:rPr lang="cs-CZ" sz="1200" dirty="0">
                <a:hlinkClick r:id="rId2"/>
              </a:rPr>
              <a:t>=790&amp;bih=484&amp;q=b%C3%ADl%C3%A1&amp;oq=b%C3%ADl%C3%A1&amp;gs_l=img.3..0l10.1603.2715.0.3361.4.4.0.0.0.0.126.440.1j3.4.0....0...1.1.64.img..</a:t>
            </a:r>
            <a:r>
              <a:rPr lang="cs-CZ" sz="1200" dirty="0" smtClean="0">
                <a:hlinkClick r:id="rId2"/>
              </a:rPr>
              <a:t>0.4.440.dk85Zm3PapU#hl=</a:t>
            </a:r>
            <a:r>
              <a:rPr lang="cs-CZ" sz="1200" dirty="0" err="1" smtClean="0">
                <a:hlinkClick r:id="rId2"/>
              </a:rPr>
              <a:t>cs&amp;tbm</a:t>
            </a:r>
            <a:r>
              <a:rPr lang="cs-CZ" sz="1200" dirty="0" smtClean="0">
                <a:hlinkClick r:id="rId2"/>
              </a:rPr>
              <a:t>=</a:t>
            </a:r>
            <a:r>
              <a:rPr lang="cs-CZ" sz="1200" dirty="0" err="1" smtClean="0">
                <a:hlinkClick r:id="rId2"/>
              </a:rPr>
              <a:t>isch&amp;q</a:t>
            </a:r>
            <a:r>
              <a:rPr lang="cs-CZ" sz="1200" dirty="0" smtClean="0">
                <a:hlinkClick r:id="rId2"/>
              </a:rPr>
              <a:t>=CHE</a:t>
            </a:r>
            <a:r>
              <a:rPr lang="cs-CZ" sz="1200" u="sng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MIK</a:t>
            </a:r>
            <a:endParaRPr lang="cs-CZ" sz="12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200" u="sng" dirty="0">
                <a:solidFill>
                  <a:schemeClr val="bg2">
                    <a:lumMod val="50000"/>
                  </a:schemeClr>
                </a:solidFill>
                <a:hlinkClick r:id="rId3"/>
              </a:rPr>
              <a:t>https://</a:t>
            </a:r>
            <a:r>
              <a:rPr lang="cs-CZ" sz="1200" u="sng" dirty="0" smtClean="0">
                <a:solidFill>
                  <a:schemeClr val="bg2">
                    <a:lumMod val="50000"/>
                  </a:schemeClr>
                </a:solidFill>
                <a:hlinkClick r:id="rId3"/>
              </a:rPr>
              <a:t>cs.wikipedia.org/wiki/Areny</a:t>
            </a:r>
            <a:endParaRPr lang="cs-CZ" sz="12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200" u="sng" dirty="0">
                <a:solidFill>
                  <a:schemeClr val="bg2">
                    <a:lumMod val="50000"/>
                  </a:schemeClr>
                </a:solidFill>
                <a:hlinkClick r:id="rId4"/>
              </a:rPr>
              <a:t>http://</a:t>
            </a:r>
            <a:r>
              <a:rPr lang="cs-CZ" sz="1200" u="sng" dirty="0" smtClean="0">
                <a:solidFill>
                  <a:schemeClr val="bg2">
                    <a:lumMod val="50000"/>
                  </a:schemeClr>
                </a:solidFill>
                <a:hlinkClick r:id="rId4"/>
              </a:rPr>
              <a:t>xantina.hyperlink.cz/organika/uhlovodiky/areny.html</a:t>
            </a:r>
            <a:endParaRPr lang="cs-CZ" sz="12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sz="1200" u="sng" dirty="0" smtClean="0">
                <a:solidFill>
                  <a:schemeClr val="bg2">
                    <a:lumMod val="50000"/>
                  </a:schemeClr>
                </a:solidFill>
              </a:rPr>
              <a:t>Učebnice chemie </a:t>
            </a:r>
          </a:p>
          <a:p>
            <a:r>
              <a:rPr lang="cs-CZ" sz="1200" u="sng" dirty="0">
                <a:solidFill>
                  <a:schemeClr val="bg2">
                    <a:lumMod val="50000"/>
                  </a:schemeClr>
                </a:solidFill>
              </a:rPr>
              <a:t>http://home.tiscali.cz/chemie/areny.htm</a:t>
            </a:r>
            <a:endParaRPr lang="cs-CZ" sz="1200" u="sng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8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1"/>
            <a:ext cx="7467600" cy="1143000"/>
          </a:xfrm>
        </p:spPr>
        <p:txBody>
          <a:bodyPr/>
          <a:lstStyle/>
          <a:p>
            <a:r>
              <a:rPr lang="cs-CZ" dirty="0" smtClean="0"/>
              <a:t>                           </a:t>
            </a:r>
            <a:r>
              <a:rPr lang="cs-CZ" b="1" u="sng" dirty="0" smtClean="0"/>
              <a:t>CO TO </a:t>
            </a:r>
            <a:r>
              <a:rPr lang="cs-CZ" b="1" u="sng" dirty="0" smtClean="0"/>
              <a:t>JSOU </a:t>
            </a:r>
            <a:r>
              <a:rPr lang="cs-CZ" b="1" u="sng" dirty="0" smtClean="0"/>
              <a:t>?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7467600" cy="4873752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Areny</a:t>
            </a:r>
            <a:r>
              <a:rPr lang="cs-CZ" sz="3200" dirty="0" smtClean="0"/>
              <a:t> jsou </a:t>
            </a:r>
            <a:r>
              <a:rPr lang="cs-CZ" sz="3200" b="1" dirty="0" smtClean="0">
                <a:solidFill>
                  <a:srgbClr val="FF0000"/>
                </a:solidFill>
              </a:rPr>
              <a:t>uhlovodíky odvozené od</a:t>
            </a:r>
            <a:r>
              <a:rPr lang="cs-CZ" sz="3200" dirty="0" smtClean="0"/>
              <a:t> základního aromatického uhlovodíku </a:t>
            </a:r>
            <a:r>
              <a:rPr lang="cs-CZ" sz="3200" b="1" dirty="0" smtClean="0">
                <a:solidFill>
                  <a:srgbClr val="FF0000"/>
                </a:solidFill>
              </a:rPr>
              <a:t>benzenu</a:t>
            </a:r>
            <a:endParaRPr lang="cs-CZ" sz="3200" dirty="0"/>
          </a:p>
          <a:p>
            <a:r>
              <a:rPr lang="cs-CZ" sz="3200" dirty="0" smtClean="0"/>
              <a:t>Obsahují alespoň 1 </a:t>
            </a:r>
          </a:p>
          <a:p>
            <a:pPr marL="0" indent="0">
              <a:buNone/>
            </a:pPr>
            <a:r>
              <a:rPr lang="cs-CZ" sz="3200" dirty="0" smtClean="0"/>
              <a:t> benzenové jádro </a:t>
            </a:r>
          </a:p>
          <a:p>
            <a:pPr marL="0" indent="0">
              <a:buNone/>
            </a:pPr>
            <a:r>
              <a:rPr lang="cs-CZ" sz="3200" dirty="0" smtClean="0"/>
              <a:t> 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48125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VLASTNOSTI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Obsahují jedno nebo více benzenových jader</a:t>
            </a:r>
          </a:p>
          <a:p>
            <a:r>
              <a:rPr lang="cs-CZ" sz="3200" dirty="0" smtClean="0"/>
              <a:t>Kapalné nebo pevné látky</a:t>
            </a:r>
          </a:p>
          <a:p>
            <a:r>
              <a:rPr lang="cs-CZ" sz="3200" dirty="0" smtClean="0"/>
              <a:t>Charakteristický zápach</a:t>
            </a:r>
          </a:p>
          <a:p>
            <a:r>
              <a:rPr lang="cs-CZ" sz="3200" dirty="0" smtClean="0"/>
              <a:t>! Jedovaté!</a:t>
            </a:r>
          </a:p>
          <a:p>
            <a:r>
              <a:rPr lang="cs-CZ" sz="3200" dirty="0" smtClean="0"/>
              <a:t>Hořlavé, karcinogenní (zdraví nebezpečné)</a:t>
            </a:r>
          </a:p>
          <a:p>
            <a:r>
              <a:rPr lang="cs-CZ" sz="3200" dirty="0" smtClean="0"/>
              <a:t>Menší hustota než voda</a:t>
            </a:r>
          </a:p>
          <a:p>
            <a:r>
              <a:rPr lang="cs-CZ" sz="3200" dirty="0" smtClean="0"/>
              <a:t>Nerozpustné ve vodě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7112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STRUKTURA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ákladem </a:t>
            </a:r>
            <a:r>
              <a:rPr lang="cs-CZ" dirty="0"/>
              <a:t>je </a:t>
            </a:r>
            <a:r>
              <a:rPr lang="cs-CZ" dirty="0">
                <a:solidFill>
                  <a:srgbClr val="FF0000"/>
                </a:solidFill>
              </a:rPr>
              <a:t>šestičlenný kruh</a:t>
            </a:r>
            <a:r>
              <a:rPr lang="cs-CZ" dirty="0"/>
              <a:t> uhlíkových atomů spojených </a:t>
            </a:r>
            <a:r>
              <a:rPr lang="cs-CZ" dirty="0" smtClean="0"/>
              <a:t>jednoduchou vazbou</a:t>
            </a:r>
          </a:p>
          <a:p>
            <a:r>
              <a:rPr lang="cs-CZ" dirty="0"/>
              <a:t>Na každý atom uhlíku je vázán </a:t>
            </a:r>
            <a:r>
              <a:rPr lang="cs-CZ" dirty="0">
                <a:solidFill>
                  <a:srgbClr val="FF0000"/>
                </a:solidFill>
              </a:rPr>
              <a:t>jeden atom </a:t>
            </a:r>
            <a:r>
              <a:rPr lang="cs-CZ" dirty="0" smtClean="0">
                <a:solidFill>
                  <a:srgbClr val="FF0000"/>
                </a:solidFill>
              </a:rPr>
              <a:t>vodíku</a:t>
            </a:r>
          </a:p>
          <a:p>
            <a:r>
              <a:rPr lang="cs-CZ" dirty="0"/>
              <a:t>Benzenové jádro je </a:t>
            </a:r>
            <a:r>
              <a:rPr lang="cs-CZ" dirty="0" smtClean="0"/>
              <a:t>stálé a vypadá takto: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129813"/>
            <a:ext cx="6482434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ZDROJE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Zdrojem </a:t>
            </a:r>
            <a:r>
              <a:rPr lang="cs-CZ" dirty="0" err="1"/>
              <a:t>arenů</a:t>
            </a:r>
            <a:r>
              <a:rPr lang="cs-CZ" dirty="0"/>
              <a:t> jsou černouhelný dehet a ropa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04864"/>
            <a:ext cx="2346176" cy="4340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04864"/>
            <a:ext cx="3553093" cy="4340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93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ZÁKLADNÍ AROMATICKÉ ULOVODÍKY</a:t>
            </a:r>
            <a:endParaRPr lang="cs-CZ" b="1" u="sng" dirty="0"/>
          </a:p>
        </p:txBody>
      </p:sp>
      <p:pic>
        <p:nvPicPr>
          <p:cNvPr id="1042" name="Obrázek 104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68760"/>
            <a:ext cx="7829543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8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další</a:t>
            </a:r>
            <a:endParaRPr lang="cs-CZ" b="1" u="sng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30018"/>
            <a:ext cx="7902878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3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30" y="-243408"/>
            <a:ext cx="7467600" cy="1143000"/>
          </a:xfrm>
        </p:spPr>
        <p:txBody>
          <a:bodyPr/>
          <a:lstStyle/>
          <a:p>
            <a:pPr algn="ctr"/>
            <a:r>
              <a:rPr lang="cs-CZ" b="1" u="sng" dirty="0" smtClean="0"/>
              <a:t>BENZEN</a:t>
            </a:r>
            <a:r>
              <a:rPr lang="cs-CZ" dirty="0" smtClean="0"/>
              <a:t> </a:t>
            </a:r>
            <a:r>
              <a:rPr lang="cs-CZ" sz="2800" b="1" dirty="0" smtClean="0"/>
              <a:t>C</a:t>
            </a:r>
            <a:r>
              <a:rPr lang="cs-CZ" sz="2800" b="1" baseline="-25000" dirty="0" smtClean="0"/>
              <a:t>6</a:t>
            </a:r>
            <a:r>
              <a:rPr lang="cs-CZ" sz="2800" b="1" dirty="0" smtClean="0"/>
              <a:t>H</a:t>
            </a:r>
            <a:r>
              <a:rPr lang="cs-CZ" sz="2800" b="1" baseline="-25000" dirty="0" smtClean="0"/>
              <a:t>6</a:t>
            </a:r>
            <a:r>
              <a:rPr lang="cs-CZ" sz="2800" dirty="0" smtClean="0"/>
              <a:t> </a:t>
            </a:r>
            <a:endParaRPr lang="cs-CZ" sz="2800" b="1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8270696" y="-80420"/>
            <a:ext cx="45719" cy="5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dnadpis 3"/>
          <p:cNvSpPr>
            <a:spLocks noGrp="1"/>
          </p:cNvSpPr>
          <p:nvPr>
            <p:ph sz="quarter" idx="2"/>
          </p:nvPr>
        </p:nvSpPr>
        <p:spPr>
          <a:xfrm>
            <a:off x="179512" y="1412776"/>
            <a:ext cx="3657600" cy="4572000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FF0000"/>
                </a:solidFill>
              </a:rPr>
              <a:t>Vzorec: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FF0000"/>
                </a:solidFill>
              </a:rPr>
              <a:t>Vlastnosti:</a:t>
            </a:r>
            <a:r>
              <a:rPr lang="cs-CZ" dirty="0" smtClean="0"/>
              <a:t> 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- </a:t>
            </a:r>
            <a:r>
              <a:rPr lang="cs-CZ" dirty="0" smtClean="0"/>
              <a:t>bezbarvá těkavá </a:t>
            </a:r>
            <a:r>
              <a:rPr lang="cs-CZ" dirty="0" smtClean="0"/>
              <a:t> kapalina               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dirty="0" smtClean="0"/>
              <a:t>- </a:t>
            </a:r>
            <a:r>
              <a:rPr lang="cs-CZ" dirty="0" smtClean="0"/>
              <a:t>charakteristický (sladký) zápach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smtClean="0"/>
              <a:t>- </a:t>
            </a:r>
            <a:r>
              <a:rPr lang="cs-CZ" dirty="0" smtClean="0"/>
              <a:t>hořlavý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smtClean="0"/>
              <a:t>- </a:t>
            </a:r>
            <a:r>
              <a:rPr lang="cs-CZ" dirty="0" smtClean="0"/>
              <a:t>benzen + vzduch =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jedovatý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/>
              <a:t> - </a:t>
            </a:r>
            <a:r>
              <a:rPr lang="cs-CZ" dirty="0" smtClean="0"/>
              <a:t>rakovinotvorný </a:t>
            </a:r>
            <a:endParaRPr lang="cs-CZ" dirty="0"/>
          </a:p>
        </p:txBody>
      </p:sp>
      <p:pic>
        <p:nvPicPr>
          <p:cNvPr id="2052" name="Picture 4" descr="Výsledek obrázku pro benzen vzorec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312" y="836712"/>
            <a:ext cx="1571997" cy="186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437111"/>
            <a:ext cx="13620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703643" y="2700421"/>
            <a:ext cx="36724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cs-CZ" sz="2000" dirty="0" smtClean="0">
                <a:latin typeface="Arial" charset="0"/>
              </a:rPr>
              <a:t>- </a:t>
            </a:r>
            <a:r>
              <a:rPr lang="cs-CZ" sz="2400" dirty="0" smtClean="0">
                <a:ln>
                  <a:solidFill>
                    <a:srgbClr val="7030A0"/>
                  </a:solidFill>
                </a:ln>
                <a:latin typeface="Arial" charset="0"/>
              </a:rPr>
              <a:t>vdechování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>
                <a:latin typeface="Arial" charset="0"/>
              </a:rPr>
              <a:t>malého množství </a:t>
            </a:r>
            <a:r>
              <a:rPr lang="cs-CZ" sz="2400" dirty="0" smtClean="0">
                <a:latin typeface="Arial" charset="0"/>
              </a:rPr>
              <a:t>může </a:t>
            </a:r>
            <a:r>
              <a:rPr lang="cs-CZ" sz="2400" dirty="0">
                <a:latin typeface="Arial" charset="0"/>
              </a:rPr>
              <a:t>způsobit </a:t>
            </a:r>
            <a:r>
              <a:rPr lang="cs-CZ" sz="2400" dirty="0">
                <a:ln>
                  <a:solidFill>
                    <a:srgbClr val="7030A0"/>
                  </a:solidFill>
                </a:ln>
                <a:latin typeface="Arial" charset="0"/>
              </a:rPr>
              <a:t>bolest hlavy, zrychlení srdečního tepu a ztrátu </a:t>
            </a:r>
            <a:r>
              <a:rPr lang="cs-CZ" sz="2400" dirty="0" smtClean="0">
                <a:ln>
                  <a:solidFill>
                    <a:srgbClr val="7030A0"/>
                  </a:solidFill>
                </a:ln>
                <a:latin typeface="Arial" charset="0"/>
              </a:rPr>
              <a:t>vědomí,</a:t>
            </a:r>
            <a:r>
              <a:rPr lang="cs-CZ" sz="2400" dirty="0" smtClean="0">
                <a:latin typeface="Arial" charset="0"/>
              </a:rPr>
              <a:t> velkého - </a:t>
            </a:r>
            <a:r>
              <a:rPr lang="cs-CZ" sz="2400" dirty="0" smtClean="0">
                <a:ln>
                  <a:solidFill>
                    <a:srgbClr val="7030A0"/>
                  </a:solidFill>
                </a:ln>
                <a:latin typeface="Arial" charset="0"/>
              </a:rPr>
              <a:t>smrt</a:t>
            </a:r>
          </a:p>
          <a:p>
            <a:pPr lvl="1">
              <a:defRPr/>
            </a:pPr>
            <a:r>
              <a:rPr lang="cs-CZ" sz="2400" dirty="0" smtClean="0">
                <a:latin typeface="Arial" charset="0"/>
              </a:rPr>
              <a:t>- Objevuje se ve </a:t>
            </a:r>
            <a:r>
              <a:rPr lang="cs-CZ" sz="2400" dirty="0" smtClean="0">
                <a:ln>
                  <a:solidFill>
                    <a:srgbClr val="7030A0"/>
                  </a:solidFill>
                </a:ln>
                <a:latin typeface="Arial" charset="0"/>
              </a:rPr>
              <a:t>zplodinách automobilů</a:t>
            </a:r>
            <a:r>
              <a:rPr lang="cs-CZ" sz="2400" dirty="0" smtClean="0">
                <a:latin typeface="Arial" charset="0"/>
              </a:rPr>
              <a:t> a </a:t>
            </a:r>
            <a:r>
              <a:rPr lang="cs-CZ" sz="2400" dirty="0" smtClean="0">
                <a:ln>
                  <a:solidFill>
                    <a:srgbClr val="7030A0"/>
                  </a:solidFill>
                </a:ln>
                <a:latin typeface="Arial" charset="0"/>
              </a:rPr>
              <a:t>motorových vozidel</a:t>
            </a:r>
            <a:endParaRPr lang="cs-CZ" sz="2400" dirty="0">
              <a:ln>
                <a:solidFill>
                  <a:srgbClr val="7030A0"/>
                </a:solidFill>
              </a:ln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73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/>
            <a:r>
              <a:rPr lang="cs-CZ" dirty="0" smtClean="0"/>
              <a:t> </a:t>
            </a:r>
            <a:r>
              <a:rPr lang="cs-CZ" b="1" u="sng" dirty="0"/>
              <a:t>BENZEN</a:t>
            </a:r>
            <a:r>
              <a:rPr lang="cs-CZ" dirty="0"/>
              <a:t> </a:t>
            </a:r>
            <a:r>
              <a:rPr lang="cs-CZ" sz="2800" b="1" dirty="0"/>
              <a:t>C</a:t>
            </a:r>
            <a:r>
              <a:rPr lang="cs-CZ" sz="2800" b="1" baseline="-25000" dirty="0"/>
              <a:t>6</a:t>
            </a:r>
            <a:r>
              <a:rPr lang="cs-CZ" sz="2800" b="1" dirty="0"/>
              <a:t>H</a:t>
            </a:r>
            <a:r>
              <a:rPr lang="cs-CZ" sz="2800" b="1" baseline="-25000" dirty="0"/>
              <a:t>6</a:t>
            </a:r>
            <a:r>
              <a:rPr lang="cs-CZ" sz="2800" dirty="0"/>
              <a:t> </a:t>
            </a:r>
            <a:endParaRPr lang="cs-CZ" b="1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Využití:</a:t>
            </a:r>
            <a:r>
              <a:rPr lang="cs-CZ" dirty="0" smtClean="0"/>
              <a:t> - ROZPOUŠTĚDLO</a:t>
            </a:r>
          </a:p>
          <a:p>
            <a:pPr marL="0" indent="0" algn="ctr">
              <a:buNone/>
            </a:pPr>
            <a:r>
              <a:rPr lang="cs-CZ" dirty="0" smtClean="0"/>
              <a:t>              - výroba léčiv, plastů, výbušnin, barviv,                      kosmetických přípravků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- přidává se do benzínu </a:t>
            </a:r>
          </a:p>
          <a:p>
            <a:pPr marL="0" indent="0" algn="just">
              <a:buNone/>
            </a:pPr>
            <a:r>
              <a:rPr lang="cs-CZ" dirty="0"/>
              <a:t> </a:t>
            </a:r>
            <a:r>
              <a:rPr lang="cs-CZ" dirty="0" smtClean="0"/>
              <a:t>                - příprava chemikálií (styren, fenol,      cyklohexan)</a:t>
            </a:r>
          </a:p>
          <a:p>
            <a:pPr marL="0" indent="0" algn="just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849418"/>
            <a:ext cx="1872208" cy="250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70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</TotalTime>
  <Words>316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AROMATICKÉ UHLÍKY-       ARENY</vt:lpstr>
      <vt:lpstr>                           CO TO JSOU ?</vt:lpstr>
      <vt:lpstr>VLASTNOSTI</vt:lpstr>
      <vt:lpstr>STRUKTURA</vt:lpstr>
      <vt:lpstr>ZDROJE</vt:lpstr>
      <vt:lpstr>ZÁKLADNÍ AROMATICKÉ ULOVODÍKY</vt:lpstr>
      <vt:lpstr>další</vt:lpstr>
      <vt:lpstr>BENZEN C6H6 </vt:lpstr>
      <vt:lpstr> BENZEN C6H6 </vt:lpstr>
      <vt:lpstr>BENZEN vs. BENZÍN</vt:lpstr>
      <vt:lpstr>KONTROLNÍ OTÁZKY</vt:lpstr>
      <vt:lpstr>DĚKUJI ZA POZORNOST</vt:lpstr>
      <vt:lpstr>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Verča</dc:creator>
  <cp:lastModifiedBy>Verča</cp:lastModifiedBy>
  <cp:revision>14</cp:revision>
  <dcterms:created xsi:type="dcterms:W3CDTF">2015-12-23T08:36:22Z</dcterms:created>
  <dcterms:modified xsi:type="dcterms:W3CDTF">2015-12-23T11:34:04Z</dcterms:modified>
</cp:coreProperties>
</file>