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63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D97B1C-BE94-4A03-8783-5EF1F3F135EE}" type="datetimeFigureOut">
              <a:rPr lang="cs-CZ" smtClean="0"/>
              <a:t>18. 11. 2017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429480-8A41-44A9-8730-CD9BD27D3FF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Alkany</a:t>
            </a:r>
            <a:r>
              <a:rPr lang="cs-CZ" dirty="0" smtClean="0"/>
              <a:t> příklady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3898776" cy="4389120"/>
          </a:xfrm>
        </p:spPr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Alkan</a:t>
            </a:r>
            <a:r>
              <a:rPr lang="cs-CZ" dirty="0" smtClean="0"/>
              <a:t>?</a:t>
            </a:r>
          </a:p>
          <a:p>
            <a:r>
              <a:rPr lang="cs-CZ" dirty="0" smtClean="0"/>
              <a:t>Pojmenuj sloučeninu a jakou reakci vznikla: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CH</a:t>
            </a:r>
            <a:r>
              <a:rPr lang="cs-CZ" sz="1200" dirty="0" smtClean="0"/>
              <a:t>2</a:t>
            </a:r>
            <a:r>
              <a:rPr lang="cs-CZ" dirty="0" smtClean="0"/>
              <a:t>Cl</a:t>
            </a:r>
            <a:r>
              <a:rPr lang="cs-CZ" sz="1200" dirty="0" smtClean="0"/>
              <a:t>2</a:t>
            </a:r>
            <a:r>
              <a:rPr lang="cs-CZ" sz="1200" dirty="0" smtClean="0"/>
              <a:t>, </a:t>
            </a:r>
            <a:r>
              <a:rPr lang="cs-CZ" sz="1200" dirty="0" smtClean="0"/>
              <a:t> </a:t>
            </a:r>
            <a:r>
              <a:rPr lang="cs-CZ" dirty="0" smtClean="0"/>
              <a:t>CH</a:t>
            </a:r>
            <a:r>
              <a:rPr lang="cs-CZ" sz="1200" dirty="0" smtClean="0"/>
              <a:t>3</a:t>
            </a:r>
            <a:r>
              <a:rPr lang="cs-CZ" sz="2400" dirty="0" smtClean="0"/>
              <a:t>-</a:t>
            </a:r>
            <a:r>
              <a:rPr lang="cs-CZ" dirty="0" smtClean="0"/>
              <a:t>CH</a:t>
            </a:r>
            <a:r>
              <a:rPr lang="cs-CZ" sz="1200" dirty="0" smtClean="0"/>
              <a:t>2</a:t>
            </a:r>
            <a:r>
              <a:rPr lang="cs-CZ" dirty="0" smtClean="0"/>
              <a:t>SO</a:t>
            </a:r>
            <a:r>
              <a:rPr lang="cs-CZ" sz="1200" dirty="0" smtClean="0"/>
              <a:t>2</a:t>
            </a:r>
            <a:r>
              <a:rPr lang="cs-CZ" dirty="0" smtClean="0"/>
              <a:t>Cl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      </a:t>
            </a:r>
            <a:r>
              <a:rPr lang="cs-CZ" dirty="0" smtClean="0"/>
              <a:t>CH</a:t>
            </a:r>
            <a:r>
              <a:rPr lang="cs-CZ" sz="1200" dirty="0" smtClean="0"/>
              <a:t>3</a:t>
            </a:r>
            <a:r>
              <a:rPr lang="cs-CZ" dirty="0" smtClean="0"/>
              <a:t>-CH</a:t>
            </a:r>
            <a:r>
              <a:rPr lang="cs-CZ" sz="1200" dirty="0" smtClean="0"/>
              <a:t>2</a:t>
            </a:r>
            <a:r>
              <a:rPr lang="cs-CZ" dirty="0" smtClean="0"/>
              <a:t>Br, CH</a:t>
            </a:r>
            <a:r>
              <a:rPr lang="cs-CZ" sz="1200" dirty="0" smtClean="0"/>
              <a:t>3</a:t>
            </a:r>
            <a:r>
              <a:rPr lang="cs-CZ" dirty="0" smtClean="0"/>
              <a:t>NO</a:t>
            </a:r>
            <a:r>
              <a:rPr lang="cs-CZ" sz="1200" dirty="0" smtClean="0"/>
              <a:t>2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860032" y="1916832"/>
            <a:ext cx="3898776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Acyklický,nasycený uhlovodík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CH2Cl2-(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dichlormethan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methyldichlorid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)=Halogenace(Chlorace)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CH3-CH2SO2Cl (</a:t>
            </a:r>
            <a:r>
              <a:rPr lang="cs-CZ" sz="2000" dirty="0" err="1" smtClean="0"/>
              <a:t>methansulfonylchlorid</a:t>
            </a:r>
            <a:r>
              <a:rPr lang="cs-CZ" sz="2000" dirty="0" smtClean="0"/>
              <a:t> =</a:t>
            </a:r>
            <a:r>
              <a:rPr lang="cs-CZ" sz="2000" dirty="0" err="1" smtClean="0"/>
              <a:t>sulfochlorace</a:t>
            </a:r>
            <a:endParaRPr lang="cs-CZ" sz="20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CH3-CH2Br(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brommethan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methylbromid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)=halogenace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CH3NO2(</a:t>
            </a:r>
            <a:r>
              <a:rPr lang="cs-CZ" sz="2000" dirty="0" err="1" smtClean="0"/>
              <a:t>nitromethan</a:t>
            </a:r>
            <a:r>
              <a:rPr lang="cs-CZ" sz="2000" dirty="0" smtClean="0"/>
              <a:t>)=nitrace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Napiš reakční mechanismus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Rovnice : CHCl</a:t>
            </a:r>
            <a:r>
              <a:rPr lang="cs-CZ" sz="1200" dirty="0" smtClean="0"/>
              <a:t>3</a:t>
            </a:r>
            <a:r>
              <a:rPr lang="cs-CZ" dirty="0" smtClean="0"/>
              <a:t> + Cl</a:t>
            </a:r>
            <a:r>
              <a:rPr lang="cs-CZ" sz="1200" dirty="0" smtClean="0"/>
              <a:t>2                               </a:t>
            </a:r>
            <a:r>
              <a:rPr lang="cs-CZ" dirty="0" smtClean="0"/>
              <a:t>CCl</a:t>
            </a:r>
            <a:r>
              <a:rPr lang="cs-CZ" sz="1200" dirty="0" smtClean="0"/>
              <a:t>4</a:t>
            </a:r>
            <a:r>
              <a:rPr lang="cs-CZ" dirty="0" smtClean="0"/>
              <a:t>+</a:t>
            </a:r>
            <a:r>
              <a:rPr lang="cs-CZ" dirty="0" err="1" smtClean="0"/>
              <a:t>HCl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Rovnice:  CH</a:t>
            </a:r>
            <a:r>
              <a:rPr lang="cs-CZ" sz="1200" dirty="0" smtClean="0"/>
              <a:t>3</a:t>
            </a:r>
            <a:r>
              <a:rPr lang="cs-CZ" dirty="0" smtClean="0"/>
              <a:t>-CHCl</a:t>
            </a:r>
            <a:r>
              <a:rPr lang="cs-CZ" sz="1200" dirty="0" smtClean="0"/>
              <a:t>2</a:t>
            </a:r>
            <a:r>
              <a:rPr lang="cs-CZ" dirty="0" smtClean="0"/>
              <a:t>+Cl</a:t>
            </a:r>
            <a:r>
              <a:rPr lang="cs-CZ" sz="1200" dirty="0" smtClean="0"/>
              <a:t>2                       </a:t>
            </a:r>
            <a:r>
              <a:rPr lang="cs-CZ" dirty="0" smtClean="0"/>
              <a:t>CH</a:t>
            </a:r>
            <a:r>
              <a:rPr lang="cs-CZ" sz="1200" dirty="0" smtClean="0"/>
              <a:t>3</a:t>
            </a:r>
            <a:r>
              <a:rPr lang="cs-CZ" dirty="0" smtClean="0"/>
              <a:t>-CCl</a:t>
            </a:r>
            <a:r>
              <a:rPr lang="cs-CZ" sz="1200" dirty="0" smtClean="0"/>
              <a:t>3</a:t>
            </a:r>
            <a:r>
              <a:rPr lang="cs-CZ" dirty="0" smtClean="0"/>
              <a:t>+</a:t>
            </a:r>
            <a:r>
              <a:rPr lang="cs-CZ" dirty="0" err="1" smtClean="0"/>
              <a:t>HCl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Zde i Doplň:            +Br</a:t>
            </a:r>
            <a:r>
              <a:rPr lang="cs-CZ" sz="1200" dirty="0" smtClean="0"/>
              <a:t>2</a:t>
            </a:r>
            <a:r>
              <a:rPr lang="cs-CZ" dirty="0" smtClean="0"/>
              <a:t>              CBr</a:t>
            </a:r>
            <a:r>
              <a:rPr lang="cs-CZ" sz="1200" dirty="0" smtClean="0"/>
              <a:t>4</a:t>
            </a:r>
            <a:r>
              <a:rPr lang="cs-CZ" dirty="0" smtClean="0"/>
              <a:t>+</a:t>
            </a:r>
            <a:r>
              <a:rPr lang="cs-CZ" dirty="0" err="1" smtClean="0"/>
              <a:t>HBr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                  </a:t>
            </a:r>
          </a:p>
          <a:p>
            <a:pPr marL="514350" indent="-514350">
              <a:buNone/>
            </a:pPr>
            <a:r>
              <a:rPr lang="cs-CZ" sz="1200" dirty="0" smtClean="0"/>
              <a:t> 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4139952" y="213285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4572000" y="263691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499992" y="314096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poni_000.Lenovo-PC\Downloads\23730776_1971771353076225_1125840398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690450" y="-386195"/>
            <a:ext cx="6050285" cy="806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content-frx5-1.xx.fbcdn.net/v/t34.0-12/23666682_1971771426409551_1263443897_n.jpg?oh=dc83e9074d4f6edde519909caf6b5bd4&amp;oe=5A11854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562539" y="-474307"/>
            <a:ext cx="6137920" cy="81838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scontent-frx5-1.xx.fbcdn.net/v/t34.0-12/23667368_1971771469742880_195584101_n.jpg?oh=513294903c76b1b7be2143ffa1604826&amp;oe=5A11B4D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43000" y="-1143001"/>
            <a:ext cx="6858000" cy="914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66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Alkany příklady</vt:lpstr>
      <vt:lpstr>1.Otázka</vt:lpstr>
      <vt:lpstr>Napiš reakční mechanismus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Alkany příklady</dc:title>
  <dc:creator>sponi_000</dc:creator>
  <cp:lastModifiedBy>sponi_000</cp:lastModifiedBy>
  <cp:revision>5</cp:revision>
  <dcterms:created xsi:type="dcterms:W3CDTF">2017-11-18T01:38:21Z</dcterms:created>
  <dcterms:modified xsi:type="dcterms:W3CDTF">2017-11-18T02:25:28Z</dcterms:modified>
</cp:coreProperties>
</file>