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 Huňková" initials="AH" lastIdx="1" clrIdx="0">
    <p:extLst>
      <p:ext uri="{19B8F6BF-5375-455C-9EA6-DF929625EA0E}">
        <p15:presenceInfo xmlns:p15="http://schemas.microsoft.com/office/powerpoint/2012/main" userId="e9a7b210924a5d4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7B7"/>
    <a:srgbClr val="B7E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2528C7-B633-4F56-A194-E71DDBA93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EBFE02-6AD0-4021-8004-9F36C44F0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5A5088-89C0-45BB-82A7-5304DA464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6AB1BCA-C05A-4CDE-95C7-DE222F2F9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4BF144-0452-4B70-845F-28666F6A5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32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D14CE-7C02-4FE6-B345-FE7E042B6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DC48F36-E214-4A61-94FE-715698FE0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265F61-6244-482C-B182-381E406C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0B46E-6739-4FB2-8477-81F6C60A3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21F87F-575C-4852-8895-51E45FD4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0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F4FF69-D7C9-4ABA-928B-54FDE08EE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108B5A-392D-471A-8D77-5A8485964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D173A2-0173-431C-9A82-59CC2E0B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E1D82C-EE88-4A9E-979F-5A43C6491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2B62A3-3BF1-43E8-A825-07544CEE9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700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75EC9-9F65-40A2-AB97-C629CA12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15788-3365-44BC-8D83-C55AFCE49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B79948-D977-4CA9-ACA3-164E64488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E22FAC-0F89-4816-888C-9F686D2E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1CF934-85C0-46B2-94C6-4104F335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770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6F43C4-697B-4C5E-8BEE-9DEA432AE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FE6BD0-92BF-4102-A61C-71CAC36F55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1C3225-14C4-4C57-B70D-F6E7451E0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97460D-2919-486A-A39D-FDB8C44B4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8CBD73-98BE-40B4-9D83-30D6BF354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00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83FF07-F443-4C31-AF70-9A3502E46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2E96F9-8F93-47B6-89DA-EDF29AA79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76B258-FBCE-487F-B476-DA0202A4AA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82C41A-2A9D-4545-8B8B-89DE9A1B0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5360BC-C6F8-4EB9-BC2D-DF1F49F5CF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1E2D5C0-CC99-4D34-8F55-A43D29E67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02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DF34B-5161-416C-B852-D7C1972AC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BE8A49-69FD-40B5-9205-4F3CC0B8F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0953D5-80BF-4F50-91A5-10C4373255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5376DA-34E5-469A-9FCC-6AF2034A01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951E85-0B65-4256-98C0-2876C6040E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331BE9-ACE2-4ABE-BC18-199801BF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0A37683-1902-45D9-9520-969190BDD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3F59B1-1883-4E5B-8526-2CE4DD967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65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FEDAAC-4317-4FA6-9929-F827957F3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AB2072-5631-488D-B521-2BAD17937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FB6442C-1C59-4483-BB63-C41C93110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75A03EA-306C-4E16-A7F9-DF854CE6D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97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92FF259-11F8-496C-90A5-BEB44607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CBFAEC3-7D73-4779-B287-0EC27C59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93DA353-C019-4DCA-9D79-D1B9D156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8316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84222D-EF10-45CA-92E5-9F476C214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28AC1-FE41-4F1D-A725-A7B966D4D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C377135-21AB-4EFD-AEC2-05661BF74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16C03-7AE3-4017-8E18-25DB504C5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E346D5-1A4C-4C5B-9684-EEE4FD42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B222FF-83D7-4546-9A7E-EC8C0A60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37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5B8F3-FA7D-45DB-948F-692A07299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A974CD5-10B4-41AA-9A9B-5E954E70F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388964-7D48-438A-A56B-4C47B0EFE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131C02-D12D-4D32-B8D1-573145F4E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9BA793-FA62-48C8-B413-C8A4CDAD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BD20D95-4A28-437C-B042-82504118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738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F681E3-E57C-43E4-B916-4131BDF54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21A56E-F325-4A64-871D-49C44AAC3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E8E1513-E2C3-47A0-A37A-32270E92A5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79868-EAB8-4EAB-A8ED-C15D5C2AD1F4}" type="datetimeFigureOut">
              <a:rPr lang="cs-CZ" smtClean="0"/>
              <a:t>06.03.2019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F631F8-6C7C-454D-9EBC-891273C89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ABE9FB-66F1-4EF7-B0B8-B3F3533053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60FD-7CE7-43B3-8997-785AB3838E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39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fn.cz/priloha/5002c55b84e8d/web--puberta-a-jeji-poruchy.pdf" TargetMode="External"/><Relationship Id="rId2" Type="http://schemas.openxmlformats.org/officeDocument/2006/relationships/hyperlink" Target="https://www.sancedetem.cz/cs/hledam-pomoc/deti-se-zdravotnim-postizenim/deti-s-jinym-zavaznym-zdravotnim-znevyhodnenim/endokrinni-onemocneni-u-deti-a-dospivajicich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iznaky-projevy.cz/interna/endokrinologie-metabolismus/874-opozdena-puberta-u-divek-priznaky-projevy-symptom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: s odříznutými horními rohy 3">
            <a:extLst>
              <a:ext uri="{FF2B5EF4-FFF2-40B4-BE49-F238E27FC236}">
                <a16:creationId xmlns:a16="http://schemas.microsoft.com/office/drawing/2014/main" id="{57FEF468-2449-4C2F-B778-01EE32903CE2}"/>
              </a:ext>
            </a:extLst>
          </p:cNvPr>
          <p:cNvSpPr/>
          <p:nvPr/>
        </p:nvSpPr>
        <p:spPr>
          <a:xfrm>
            <a:off x="4506012" y="2780907"/>
            <a:ext cx="7522589" cy="4077093"/>
          </a:xfrm>
          <a:prstGeom prst="snip2SameRect">
            <a:avLst/>
          </a:prstGeom>
          <a:gradFill>
            <a:gsLst>
              <a:gs pos="0">
                <a:srgbClr val="FFB7B7">
                  <a:alpha val="60000"/>
                </a:srgbClr>
              </a:gs>
              <a:gs pos="100000">
                <a:schemeClr val="bg1"/>
              </a:gs>
            </a:gsLst>
            <a:lin ang="5400000" scaled="0"/>
          </a:gra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40E6123-887E-462E-BC22-2C1B194385C5}"/>
              </a:ext>
            </a:extLst>
          </p:cNvPr>
          <p:cNvSpPr txBox="1"/>
          <p:nvPr/>
        </p:nvSpPr>
        <p:spPr>
          <a:xfrm>
            <a:off x="4553142" y="3835112"/>
            <a:ext cx="77036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OPOŽDĚNÁ PUBERTA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BA00B88-7AFE-4470-BAB6-FBD36B9121DE}"/>
              </a:ext>
            </a:extLst>
          </p:cNvPr>
          <p:cNvSpPr txBox="1"/>
          <p:nvPr/>
        </p:nvSpPr>
        <p:spPr>
          <a:xfrm>
            <a:off x="6389596" y="4872060"/>
            <a:ext cx="42657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i="1" dirty="0" err="1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Pubertas</a:t>
            </a:r>
            <a:r>
              <a:rPr lang="cs-CZ" sz="5400" b="1" i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 </a:t>
            </a:r>
            <a:r>
              <a:rPr lang="cs-CZ" sz="5400" b="1" i="1" dirty="0" err="1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Tarda</a:t>
            </a:r>
            <a:endParaRPr lang="cs-CZ" sz="5400" b="1" i="1" dirty="0">
              <a:pattFill prst="pct90">
                <a:fgClr>
                  <a:schemeClr val="dk1"/>
                </a:fgClr>
                <a:bgClr>
                  <a:schemeClr val="bg1"/>
                </a:bgClr>
              </a:patt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Arial Narrow" panose="020B0606020202030204" pitchFamily="34" charset="0"/>
            </a:endParaRPr>
          </a:p>
          <a:p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0B5F105-28BF-46D2-B6BB-45FC64FE6CA4}"/>
              </a:ext>
            </a:extLst>
          </p:cNvPr>
          <p:cNvSpPr txBox="1"/>
          <p:nvPr/>
        </p:nvSpPr>
        <p:spPr>
          <a:xfrm>
            <a:off x="7507965" y="6096984"/>
            <a:ext cx="22088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i="1" dirty="0"/>
              <a:t>Alena Huňková, 3.A</a:t>
            </a:r>
          </a:p>
        </p:txBody>
      </p:sp>
    </p:spTree>
    <p:extLst>
      <p:ext uri="{BB962C8B-B14F-4D97-AF65-F5344CB8AC3E}">
        <p14:creationId xmlns:p14="http://schemas.microsoft.com/office/powerpoint/2010/main" val="313113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B7E0FF"/>
            </a:gs>
            <a:gs pos="100000">
              <a:schemeClr val="bg1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205820C-D1C3-4721-91C8-970A0BC38963}"/>
              </a:ext>
            </a:extLst>
          </p:cNvPr>
          <p:cNvSpPr txBox="1"/>
          <p:nvPr/>
        </p:nvSpPr>
        <p:spPr>
          <a:xfrm>
            <a:off x="2762054" y="131976"/>
            <a:ext cx="74557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54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OPOŽDĚNÁ PUBERTA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D3C032B-52E6-4A1F-852B-C7E2358879B3}"/>
              </a:ext>
            </a:extLst>
          </p:cNvPr>
          <p:cNvSpPr txBox="1"/>
          <p:nvPr/>
        </p:nvSpPr>
        <p:spPr>
          <a:xfrm>
            <a:off x="116263" y="1140642"/>
            <a:ext cx="1217943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dirty="0"/>
              <a:t>Pacient</a:t>
            </a:r>
            <a:r>
              <a:rPr lang="cs-CZ" sz="2100" b="1" dirty="0"/>
              <a:t> dosáhl věku</a:t>
            </a:r>
            <a:r>
              <a:rPr lang="cs-CZ" sz="2100" dirty="0"/>
              <a:t>, kdy </a:t>
            </a:r>
            <a:r>
              <a:rPr lang="cs-CZ" sz="2100" b="1" dirty="0"/>
              <a:t>puberta měla nastoupit </a:t>
            </a:r>
            <a:r>
              <a:rPr lang="cs-CZ" sz="2100" dirty="0"/>
              <a:t>ale </a:t>
            </a:r>
            <a:r>
              <a:rPr lang="cs-CZ" sz="2100" b="1" dirty="0"/>
              <a:t>stále nedošlo k hormonálním ani fyzickým změnám</a:t>
            </a:r>
          </a:p>
          <a:p>
            <a:endParaRPr lang="cs-CZ" sz="21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100" dirty="0"/>
              <a:t>Chlapci - 14 let, Dívky – 13 let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42FF705-E82F-4C8A-8E88-B5649279EF47}"/>
              </a:ext>
            </a:extLst>
          </p:cNvPr>
          <p:cNvSpPr/>
          <p:nvPr/>
        </p:nvSpPr>
        <p:spPr>
          <a:xfrm>
            <a:off x="4092676" y="2391082"/>
            <a:ext cx="441178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0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DOSPÍVÁNÍ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7C652C9-AC6C-4B08-8007-959EE17B11FD}"/>
              </a:ext>
            </a:extLst>
          </p:cNvPr>
          <p:cNvSpPr txBox="1"/>
          <p:nvPr/>
        </p:nvSpPr>
        <p:spPr>
          <a:xfrm>
            <a:off x="414779" y="41666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45518E8-A842-4733-B502-D0B9ACFD4D3A}"/>
              </a:ext>
            </a:extLst>
          </p:cNvPr>
          <p:cNvSpPr txBox="1"/>
          <p:nvPr/>
        </p:nvSpPr>
        <p:spPr>
          <a:xfrm>
            <a:off x="42015" y="3586703"/>
            <a:ext cx="1232792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Puberta (dospívání) je složitý hormonálně podmíněný proces.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Zahrnuje </a:t>
            </a:r>
            <a:r>
              <a:rPr lang="cs-CZ" sz="2000" b="1" dirty="0"/>
              <a:t>pohlavní</a:t>
            </a:r>
            <a:r>
              <a:rPr lang="cs-CZ" sz="2000" dirty="0"/>
              <a:t> a </a:t>
            </a:r>
            <a:r>
              <a:rPr lang="cs-CZ" sz="2000" b="1" dirty="0"/>
              <a:t>fyzické zrání</a:t>
            </a:r>
            <a:r>
              <a:rPr lang="cs-CZ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Dospívání je řízeno osou: </a:t>
            </a:r>
            <a:r>
              <a:rPr lang="cs-CZ" sz="2000" b="1" dirty="0"/>
              <a:t>hypotalamus -&gt; podvěsek mozkový -&gt; pohlavní žlázy (vaječníky, varlata)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Pohlavní hormony – </a:t>
            </a:r>
            <a:r>
              <a:rPr lang="cs-CZ" sz="2000" b="1" dirty="0"/>
              <a:t>estrogen</a:t>
            </a:r>
            <a:r>
              <a:rPr lang="cs-CZ" sz="2000" dirty="0"/>
              <a:t> (dívky), </a:t>
            </a:r>
            <a:r>
              <a:rPr lang="cs-CZ" sz="2000" b="1" dirty="0"/>
              <a:t>testosteron</a:t>
            </a:r>
            <a:r>
              <a:rPr lang="cs-CZ" sz="2000" dirty="0"/>
              <a:t> (chlapci) -&gt; rozvoj </a:t>
            </a:r>
            <a:r>
              <a:rPr lang="cs-CZ" sz="2000" b="1" dirty="0"/>
              <a:t>sekundárních</a:t>
            </a:r>
            <a:r>
              <a:rPr lang="cs-CZ" sz="2000" dirty="0"/>
              <a:t> </a:t>
            </a:r>
            <a:r>
              <a:rPr lang="cs-CZ" sz="2000" b="1" dirty="0"/>
              <a:t>pohlavních</a:t>
            </a:r>
            <a:r>
              <a:rPr lang="cs-CZ" sz="2000" dirty="0"/>
              <a:t> </a:t>
            </a:r>
            <a:r>
              <a:rPr lang="cs-CZ" sz="2000" b="1" dirty="0"/>
              <a:t>znaků</a:t>
            </a:r>
            <a:r>
              <a:rPr lang="cs-CZ" sz="2000" dirty="0"/>
              <a:t> a </a:t>
            </a:r>
            <a:r>
              <a:rPr lang="cs-CZ" sz="2000" b="1" dirty="0"/>
              <a:t>růst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První známka dospívání – </a:t>
            </a:r>
            <a:r>
              <a:rPr lang="cs-CZ" sz="2000" b="1" dirty="0"/>
              <a:t>zduření prsních žláz, menstruace, ochlupení </a:t>
            </a:r>
            <a:r>
              <a:rPr lang="cs-CZ" sz="2000" dirty="0"/>
              <a:t>(dívky), </a:t>
            </a:r>
            <a:r>
              <a:rPr lang="cs-CZ" sz="2000" b="1" dirty="0"/>
              <a:t>zvětšení varlat, ochlupení </a:t>
            </a:r>
            <a:r>
              <a:rPr lang="cs-CZ" sz="2000" dirty="0"/>
              <a:t>(chlapci)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7263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E0FF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65C7D70-0747-45DA-8DD6-881D3B536436}"/>
              </a:ext>
            </a:extLst>
          </p:cNvPr>
          <p:cNvSpPr/>
          <p:nvPr/>
        </p:nvSpPr>
        <p:spPr>
          <a:xfrm>
            <a:off x="4568203" y="322026"/>
            <a:ext cx="359104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6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PŘÍČINY</a:t>
            </a:r>
            <a:endParaRPr lang="cs-CZ" sz="6600" b="1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8D3D3AF-F39D-4987-82F4-2C758D6725F9}"/>
              </a:ext>
            </a:extLst>
          </p:cNvPr>
          <p:cNvSpPr txBox="1"/>
          <p:nvPr/>
        </p:nvSpPr>
        <p:spPr>
          <a:xfrm>
            <a:off x="0" y="1643216"/>
            <a:ext cx="12192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Nedostatečná funkce pohlavních žláz </a:t>
            </a:r>
          </a:p>
          <a:p>
            <a:r>
              <a:rPr lang="cs-CZ" sz="2000" b="1" dirty="0"/>
              <a:t>     </a:t>
            </a:r>
            <a:r>
              <a:rPr lang="cs-CZ" sz="2000" dirty="0"/>
              <a:t>(</a:t>
            </a:r>
            <a:r>
              <a:rPr lang="cs-CZ" sz="2000" dirty="0" err="1"/>
              <a:t>Turnerův</a:t>
            </a:r>
            <a:r>
              <a:rPr lang="cs-CZ" sz="2000" dirty="0"/>
              <a:t> syndromu, </a:t>
            </a:r>
            <a:r>
              <a:rPr lang="cs-CZ" sz="2000" dirty="0" err="1"/>
              <a:t>Klinefelterův</a:t>
            </a:r>
            <a:r>
              <a:rPr lang="cs-CZ" sz="2000" dirty="0"/>
              <a:t> syndromu či při jiných příčinách poškození pohlavních žláz) </a:t>
            </a: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Nedostatečná stimulace pohlavních </a:t>
            </a:r>
          </a:p>
          <a:p>
            <a:r>
              <a:rPr lang="cs-CZ" sz="2000" b="1" dirty="0"/>
              <a:t>     </a:t>
            </a:r>
            <a:r>
              <a:rPr lang="cs-CZ" sz="2000" dirty="0"/>
              <a:t>(například při poškození podvěsku mozkového)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/>
              <a:t>Porucha, kdy při nerovnováze příjmu a výdeje energie dochází k opoždění pohlavního vývoje </a:t>
            </a:r>
          </a:p>
          <a:p>
            <a:r>
              <a:rPr lang="cs-CZ" sz="2000" dirty="0"/>
              <a:t>     (nadměrná tělesná zátěž, malnutrice, střevní záněty, chronické plicní onemocnění, endokrinopatie)</a:t>
            </a:r>
          </a:p>
          <a:p>
            <a:r>
              <a:rPr lang="cs-CZ" sz="2000" dirty="0"/>
              <a:t>     klinika: </a:t>
            </a:r>
            <a:r>
              <a:rPr lang="cs-CZ" sz="2000" b="1" dirty="0"/>
              <a:t>opoždění puberty, růstová retardace a váhové neprospívání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68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urnerÅ¯v syndrom">
            <a:extLst>
              <a:ext uri="{FF2B5EF4-FFF2-40B4-BE49-F238E27FC236}">
                <a16:creationId xmlns:a16="http://schemas.microsoft.com/office/drawing/2014/main" id="{3C6B6DF8-C89C-454F-8EEC-EC70EF73F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4935" y="961681"/>
            <a:ext cx="4934637" cy="493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turnerÅ¯v syndrom">
            <a:extLst>
              <a:ext uri="{FF2B5EF4-FFF2-40B4-BE49-F238E27FC236}">
                <a16:creationId xmlns:a16="http://schemas.microsoft.com/office/drawing/2014/main" id="{3406EFDF-77D9-43D1-A944-DBC9550CB8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7" r="7571"/>
          <a:stretch/>
        </p:blipFill>
        <p:spPr bwMode="auto">
          <a:xfrm>
            <a:off x="176660" y="622169"/>
            <a:ext cx="6048000" cy="516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860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E0FF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EAA0260-A9F8-40D5-812A-82D0565431E6}"/>
              </a:ext>
            </a:extLst>
          </p:cNvPr>
          <p:cNvSpPr/>
          <p:nvPr/>
        </p:nvSpPr>
        <p:spPr>
          <a:xfrm>
            <a:off x="4361518" y="95781"/>
            <a:ext cx="368081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54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PŘÍZNAKY</a:t>
            </a:r>
            <a:endParaRPr lang="cs-CZ" sz="5400" b="1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D0A0028-3862-4E48-A9AA-120731550E60}"/>
              </a:ext>
            </a:extLst>
          </p:cNvPr>
          <p:cNvSpPr/>
          <p:nvPr/>
        </p:nvSpPr>
        <p:spPr>
          <a:xfrm>
            <a:off x="7813840" y="1528654"/>
            <a:ext cx="1960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U DÍVEK:</a:t>
            </a:r>
            <a:endParaRPr lang="cs-CZ" sz="3200" b="1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E3E01FA-13C4-4784-84F1-4BA7F907D160}"/>
              </a:ext>
            </a:extLst>
          </p:cNvPr>
          <p:cNvSpPr/>
          <p:nvPr/>
        </p:nvSpPr>
        <p:spPr>
          <a:xfrm>
            <a:off x="639979" y="1528655"/>
            <a:ext cx="2852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32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U CHLAPCŮ: </a:t>
            </a:r>
            <a:endParaRPr lang="cs-CZ" sz="3200" b="1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6177D02-397F-4B84-8E8E-7CA19A218FE8}"/>
              </a:ext>
            </a:extLst>
          </p:cNvPr>
          <p:cNvSpPr txBox="1"/>
          <p:nvPr/>
        </p:nvSpPr>
        <p:spPr>
          <a:xfrm>
            <a:off x="292230" y="2799117"/>
            <a:ext cx="497610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nerostou varlata a penis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neroste ochlupení, zvláště v pubické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chlapci nerostou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nepřibývání na váze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nemění se osobnost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73C745F-393F-4170-B607-71D2A1C018F1}"/>
              </a:ext>
            </a:extLst>
          </p:cNvPr>
          <p:cNvSpPr txBox="1"/>
          <p:nvPr/>
        </p:nvSpPr>
        <p:spPr>
          <a:xfrm>
            <a:off x="6923666" y="2799117"/>
            <a:ext cx="497610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nerostou prsa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neroste ochlupení, zvláště v pubické oblasti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dívky nerostou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nepřibývání na váze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nemění se osobnost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nepřichází první menstruace</a:t>
            </a:r>
          </a:p>
        </p:txBody>
      </p:sp>
    </p:spTree>
    <p:extLst>
      <p:ext uri="{BB962C8B-B14F-4D97-AF65-F5344CB8AC3E}">
        <p14:creationId xmlns:p14="http://schemas.microsoft.com/office/powerpoint/2010/main" val="784876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E0FF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3C42857-4A15-4392-9F16-68A393562CD9}"/>
              </a:ext>
            </a:extLst>
          </p:cNvPr>
          <p:cNvSpPr txBox="1"/>
          <p:nvPr/>
        </p:nvSpPr>
        <p:spPr>
          <a:xfrm>
            <a:off x="3862664" y="141402"/>
            <a:ext cx="44666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8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DIAGNOSTIKA</a:t>
            </a:r>
            <a:endParaRPr lang="cs-CZ" sz="4800" b="1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06ECC5E-67C7-4CF5-B125-FAA426DEB0F3}"/>
              </a:ext>
            </a:extLst>
          </p:cNvPr>
          <p:cNvSpPr txBox="1"/>
          <p:nvPr/>
        </p:nvSpPr>
        <p:spPr>
          <a:xfrm>
            <a:off x="254524" y="1423445"/>
            <a:ext cx="1010553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Fyzikální vyšetření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Anamnéza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RTG - odhalení kostní přestavby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Endokrinologie a spolupráce a genetikem – odhalí dědičné syndromy</a:t>
            </a:r>
          </a:p>
        </p:txBody>
      </p:sp>
    </p:spTree>
    <p:extLst>
      <p:ext uri="{BB962C8B-B14F-4D97-AF65-F5344CB8AC3E}">
        <p14:creationId xmlns:p14="http://schemas.microsoft.com/office/powerpoint/2010/main" val="3114824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E0FF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534862B8-2010-4D19-9DE0-C454AE021A59}"/>
              </a:ext>
            </a:extLst>
          </p:cNvPr>
          <p:cNvSpPr/>
          <p:nvPr/>
        </p:nvSpPr>
        <p:spPr>
          <a:xfrm>
            <a:off x="4860726" y="237184"/>
            <a:ext cx="247054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5400" b="1" dirty="0">
                <a:pattFill prst="pct90">
                  <a:fgClr>
                    <a:schemeClr val="dk1"/>
                  </a:fgClr>
                  <a:bgClr>
                    <a:schemeClr val="bg1"/>
                  </a:bgClr>
                </a:patt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  <a:latin typeface="Arial Nova" panose="020B0604020202020204" pitchFamily="34" charset="0"/>
              </a:rPr>
              <a:t>LÉČBA</a:t>
            </a:r>
            <a:endParaRPr lang="cs-CZ" sz="54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D2029D1-B875-45A5-ACBF-13D1F4FC5F81}"/>
              </a:ext>
            </a:extLst>
          </p:cNvPr>
          <p:cNvSpPr txBox="1"/>
          <p:nvPr/>
        </p:nvSpPr>
        <p:spPr>
          <a:xfrm>
            <a:off x="208961" y="1377331"/>
            <a:ext cx="117740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Závisí na příčině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Někdy není terapeutický zásah ani potřebný, jindy je indikováno </a:t>
            </a:r>
            <a:r>
              <a:rPr lang="cs-CZ" sz="2400" b="1" dirty="0"/>
              <a:t>podávání pohlavních hormonů</a:t>
            </a:r>
            <a:r>
              <a:rPr lang="cs-CZ" sz="2400" dirty="0"/>
              <a:t> a jakési „vyvolání“ puberty.</a:t>
            </a:r>
          </a:p>
        </p:txBody>
      </p:sp>
    </p:spTree>
    <p:extLst>
      <p:ext uri="{BB962C8B-B14F-4D97-AF65-F5344CB8AC3E}">
        <p14:creationId xmlns:p14="http://schemas.microsoft.com/office/powerpoint/2010/main" val="190977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7E0FF"/>
            </a:gs>
            <a:gs pos="100000">
              <a:schemeClr val="bg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F13443-074D-4F15-B619-25409E1FB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689" y="153192"/>
            <a:ext cx="2234938" cy="1325563"/>
          </a:xfrm>
        </p:spPr>
        <p:txBody>
          <a:bodyPr/>
          <a:lstStyle/>
          <a:p>
            <a:r>
              <a:rPr lang="cs-CZ" b="1" dirty="0"/>
              <a:t>ZDROJE: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857FBA-17A4-4B9C-825B-8F1570D20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6860" y="1690688"/>
            <a:ext cx="10515600" cy="2721056"/>
          </a:xfrm>
        </p:spPr>
        <p:txBody>
          <a:bodyPr>
            <a:normAutofit/>
          </a:bodyPr>
          <a:lstStyle/>
          <a:p>
            <a:r>
              <a:rPr lang="cs-CZ" sz="2000" dirty="0">
                <a:hlinkClick r:id="rId2"/>
              </a:rPr>
              <a:t>https://www.sancedetem.cz/cs/hledam-pomoc/deti-se-zdravotnim-postizenim/deti-s-jinym-zavaznym-zdravotnim-znevyhodnenim/endokrinni-onemocneni-u-deti-a-dospivajicich.shtml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hlinkClick r:id="rId3"/>
              </a:rPr>
              <a:t>http://www.vfn.cz/priloha/5002c55b84e8d/web--puberta-a-jeji-poruchy.pdf</a:t>
            </a:r>
            <a:endParaRPr lang="cs-CZ" sz="2000" dirty="0"/>
          </a:p>
          <a:p>
            <a:endParaRPr lang="cs-CZ" sz="2000" dirty="0"/>
          </a:p>
          <a:p>
            <a:r>
              <a:rPr lang="cs-CZ" sz="2000" dirty="0">
                <a:hlinkClick r:id="rId4"/>
              </a:rPr>
              <a:t>https://www.priznaky-projevy.cz/interna/endokrinologie-metabolismus/874-opozdena-puberta-u-divek-priznaky-projevy-symptomy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E6BC40B6-00F9-4D8A-A34A-E635EFB1ECD9}"/>
              </a:ext>
            </a:extLst>
          </p:cNvPr>
          <p:cNvSpPr txBox="1"/>
          <p:nvPr/>
        </p:nvSpPr>
        <p:spPr>
          <a:xfrm>
            <a:off x="3582185" y="5167312"/>
            <a:ext cx="47070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147287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318</Words>
  <Application>Microsoft Office PowerPoint</Application>
  <PresentationFormat>Širokoúhlá obrazovka</PresentationFormat>
  <Paragraphs>69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Arial Nova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Huňková</dc:creator>
  <cp:lastModifiedBy>Alena Huňková</cp:lastModifiedBy>
  <cp:revision>12</cp:revision>
  <dcterms:created xsi:type="dcterms:W3CDTF">2019-03-06T15:42:34Z</dcterms:created>
  <dcterms:modified xsi:type="dcterms:W3CDTF">2019-03-06T18:14:32Z</dcterms:modified>
</cp:coreProperties>
</file>