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36e41941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36e41941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36e18327a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36e18327a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36e18327a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36e18327a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36e18327a_1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36e18327a_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36e18327a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36e18327a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36e18327a_1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36e18327a_1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36e18327a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36e18327a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36e18327a_1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36e18327a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11700" y="2834125"/>
            <a:ext cx="5961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/>
              <a:t>Jaromír Synek</a:t>
            </a:r>
            <a:endParaRPr sz="1800"/>
          </a:p>
        </p:txBody>
      </p:sp>
      <p:sp>
        <p:nvSpPr>
          <p:cNvPr id="55" name="Google Shape;55;p13"/>
          <p:cNvSpPr txBox="1"/>
          <p:nvPr/>
        </p:nvSpPr>
        <p:spPr>
          <a:xfrm>
            <a:off x="0" y="360100"/>
            <a:ext cx="9144000" cy="23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27813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5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2781300" rtl="0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" sz="415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Ferdinand I. Habsburský</a:t>
            </a:r>
            <a:endParaRPr sz="415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0299" y="414900"/>
            <a:ext cx="2285399" cy="4425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/>
              <a:t>Dětství, rodinné poměry, tituly</a:t>
            </a:r>
            <a:endParaRPr sz="3000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Narodil se jako druhorozený 10. března 1503 v Alcalá de Henares a zemřel 25. července 1564 ve Vídni.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Rodiče Filip I. Sličný a Johana Šílená. 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Jeho manželka byla česká a uherská princezna Anna Jagellonská. Měli patnáct dětí.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Bratr Karel V. Habsburský.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Vyrůstal ve Španělsku a byl veden k přísně katolickému životu.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Ferdinand založil Rakouskou větev a jeho starší bratr Karel založil Španělskou větev Habsburského rodu.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Již roku 1515 jeho děd Maxmilián I. a Vladislav Jagellonský dohodli sňatkovou smlouvu, podle níž se měl Ferdinand stát manželem Vladislavovy dcery Anny a zároveň Vladislavův syn Ludvík se měl oženit s Ferdinandovou mladší sestrou Marií.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rgbClr val="222222"/>
                </a:solidFill>
              </a:rPr>
              <a:t>Tituly</a:t>
            </a:r>
            <a:endParaRPr b="1" sz="1100">
              <a:solidFill>
                <a:srgbClr val="222222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0"/>
              <a:buChar char="-"/>
            </a:pPr>
            <a:r>
              <a:rPr lang="cs" sz="1100">
                <a:solidFill>
                  <a:srgbClr val="222222"/>
                </a:solidFill>
                <a:highlight>
                  <a:schemeClr val="lt1"/>
                </a:highlight>
              </a:rPr>
              <a:t>římsko-německý král (1531)</a:t>
            </a:r>
            <a:endParaRPr sz="11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cs" sz="1100">
                <a:solidFill>
                  <a:srgbClr val="222222"/>
                </a:solidFill>
                <a:highlight>
                  <a:schemeClr val="lt1"/>
                </a:highlight>
              </a:rPr>
              <a:t>římský císař (1556)</a:t>
            </a:r>
            <a:endParaRPr sz="11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cs" sz="1100">
                <a:solidFill>
                  <a:srgbClr val="222222"/>
                </a:solidFill>
                <a:highlight>
                  <a:schemeClr val="lt1"/>
                </a:highlight>
              </a:rPr>
              <a:t>český a uherský král (1526) </a:t>
            </a:r>
            <a:endParaRPr sz="11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cs" sz="1100">
                <a:solidFill>
                  <a:srgbClr val="222222"/>
                </a:solidFill>
                <a:highlight>
                  <a:schemeClr val="lt1"/>
                </a:highlight>
              </a:rPr>
              <a:t>rakouský arcivévoda</a:t>
            </a:r>
            <a:r>
              <a:rPr lang="cs" sz="1100">
                <a:solidFill>
                  <a:srgbClr val="222222"/>
                </a:solidFill>
              </a:rPr>
              <a:t> (1520)</a:t>
            </a:r>
            <a:endParaRPr sz="1100">
              <a:solidFill>
                <a:srgbClr val="222222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9350" y="3274850"/>
            <a:ext cx="1454800" cy="18686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6574150" y="4413375"/>
            <a:ext cx="1606800" cy="8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1100">
                <a:solidFill>
                  <a:srgbClr val="C8CCD1"/>
                </a:solidFill>
                <a:highlight>
                  <a:srgbClr val="F8F9FA"/>
                </a:highlight>
              </a:rPr>
              <a:t>Původní erb hrabat z Habsburku</a:t>
            </a:r>
            <a:endParaRPr i="1" sz="1100">
              <a:solidFill>
                <a:srgbClr val="C8CCD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975" y="406424"/>
            <a:ext cx="6732026" cy="447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cs" sz="3000">
                <a:solidFill>
                  <a:srgbClr val="222222"/>
                </a:solidFill>
                <a:highlight>
                  <a:schemeClr val="lt1"/>
                </a:highlight>
              </a:rPr>
              <a:t>Rakouský arcivévoda</a:t>
            </a:r>
            <a:r>
              <a:rPr lang="cs" sz="3000">
                <a:solidFill>
                  <a:srgbClr val="222222"/>
                </a:solidFill>
              </a:rPr>
              <a:t> </a:t>
            </a:r>
            <a:endParaRPr sz="3000"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Roku 1519 zemřel jeho děd Maxmilián I. Habsburský a vzhledem k faktu že v té době v rakouských zemích ještě nefungovala primogenitura, musel jednat aby mohl vládu nad rakouskými knížectvími převzít.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Roku 1520 získal wormskou smlouvou Horní a Dolní Rakousy, Korutany, Štýrsko a Kraňsko. Vládu v ostatních rakouských zemích mu Karel přenechal vládu až v roce 1522.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Když Ferdinand dorazil v roce 1521 do Vídně, nesetkával se zpočátku se sympatiemi, byl vnímán jako cizinec a neuměl německy. 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Hned po nástupu do funkce musel čelit vzpouře stavovské vzpouře, kterou se mu však podařilo potlačit a její vůdci byli popraveni. Zahájil hospodářské a peněžní reformy a zavedl v Rakousku jednotnou měnu.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V letech 1524–1525 proběhlo selské povstání, které bylo potlačeno silou, ale v některých částech i diplomatickou cestou.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600"/>
              </a:spcAft>
              <a:buNone/>
            </a:pPr>
            <a:r>
              <a:rPr lang="cs" sz="2400">
                <a:solidFill>
                  <a:srgbClr val="222222"/>
                </a:solidFill>
                <a:highlight>
                  <a:schemeClr val="lt1"/>
                </a:highlight>
              </a:rPr>
              <a:t>Římsko-německý král, římský císař a král uherský</a:t>
            </a:r>
            <a:endParaRPr sz="2400"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Roku 1531 byl Ferdinand I. Habsburský zvolen římským králem a korunován. Stal se nástupcem svého bratra Karla V.</a:t>
            </a:r>
            <a:r>
              <a:rPr lang="cs" sz="1050">
                <a:solidFill>
                  <a:srgbClr val="222222"/>
                </a:solidFill>
                <a:highlight>
                  <a:srgbClr val="FFFFFF"/>
                </a:highlight>
              </a:rPr>
              <a:t>, který se uchýlil do ústraní,</a:t>
            </a:r>
            <a:r>
              <a:rPr lang="cs" sz="1100">
                <a:solidFill>
                  <a:srgbClr val="222222"/>
                </a:solidFill>
              </a:rPr>
              <a:t> toho pak na postu římského císaře pak od roku 1556 nahradil.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V Uhersku byl Ferdinandovým soupeřem sedmihradský vévoda Jan Zápolský podporován Osmanskou říší, kterého většina uherských stavů roku 1526 zvolila svým králem. Uherským králem se stal i Ferdinand však neměl v Uhrách moc velkou podporu.</a:t>
            </a:r>
            <a:br>
              <a:rPr lang="cs" sz="1100">
                <a:solidFill>
                  <a:srgbClr val="222222"/>
                </a:solidFill>
              </a:rPr>
            </a:br>
            <a:r>
              <a:rPr lang="cs" sz="1100">
                <a:solidFill>
                  <a:srgbClr val="222222"/>
                </a:solidFill>
              </a:rPr>
              <a:t>Turci dvakrát (1529 a 1532) ohrozili Vídeň. Ferdinand si ovšem kromě titulu uherského krále udržel vládu v západním Uhersku, v Chorvatsku a na dnešním Slovensku.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rgbClr val="222222"/>
                </a:solidFill>
              </a:rPr>
              <a:t>Habsburkové díky promyšlené sňatkové politice, ale také nesplněným slibům, stali jednou z nejmocnějších panovnických dynastií vůbec. Ferdinand usiloval za své dlouhé vlády o pevné spojení svých zemí a centrální řízení. 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100">
              <a:solidFill>
                <a:srgbClr val="22222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/>
              <a:t>Český král</a:t>
            </a:r>
            <a:endParaRPr sz="3000"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Ferdinand po </a:t>
            </a:r>
            <a:r>
              <a:rPr lang="cs" sz="1100">
                <a:solidFill>
                  <a:srgbClr val="222222"/>
                </a:solidFill>
                <a:highlight>
                  <a:srgbClr val="FFFFFF"/>
                </a:highlight>
              </a:rPr>
              <a:t>vymření česko-uherské větve Jagellonců </a:t>
            </a:r>
            <a:r>
              <a:rPr lang="cs" sz="1100">
                <a:solidFill>
                  <a:srgbClr val="222222"/>
                </a:solidFill>
              </a:rPr>
              <a:t>uplatňoval dědičné nároky vyplývající z jeho sňatku s Annou Jagellonskou.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V Čechách část šlechty odmítala uznat jeho dědické nároky. Vladislav Jagellonský přislíbil, že zemský sněm bude mít poslední slovo při výběru budoucího možného vládce a Ferdinand se tuto kličku pokusil obejít několika způsoby, ale nakonec musel přistoupit na svobodnou volbu.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Roku 1526 byl Ferdinand zvolen českým králem. Důvody byla prestiž habsburského, Ferdinandův postoj k městskému stavu a také rostoucí turecká hrozba po Bitvě u Moháče. 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Součástí volby byl Ferdinandův slib, že bude dodržovat Basilejskou kompaktátu, bude respektovat svobodu českých stavů a přenese své sídlo do Prahy. </a:t>
            </a:r>
            <a:endParaRPr sz="11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" sz="1100">
                <a:solidFill>
                  <a:srgbClr val="222222"/>
                </a:solidFill>
              </a:rPr>
              <a:t>Byl korunován roku 1527 a z inauguračních slibů nesplnil téměř nic.</a:t>
            </a:r>
            <a:endParaRPr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1374" y="577949"/>
            <a:ext cx="5499574" cy="426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Český král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1050">
                <a:solidFill>
                  <a:srgbClr val="222222"/>
                </a:solidFill>
              </a:rPr>
              <a:t>Ferdinand prosazoval absolutismus a neměl dobré vztahy s českými stavy. Habsburkové katolické vyznání, ale většina českých zemí byla husitská, luteránská a nebo se hlásila k Jednotě bratrské. Ferdinand tak městům omezoval privilegia a navíc na nich vyžadoval vysoké daně.</a:t>
            </a:r>
            <a:br>
              <a:rPr lang="cs" sz="1050">
                <a:solidFill>
                  <a:srgbClr val="222222"/>
                </a:solidFill>
              </a:rPr>
            </a:br>
            <a:br>
              <a:rPr lang="cs" sz="1050">
                <a:solidFill>
                  <a:srgbClr val="222222"/>
                </a:solidFill>
              </a:rPr>
            </a:br>
            <a:r>
              <a:rPr lang="cs" sz="1050">
                <a:solidFill>
                  <a:srgbClr val="222222"/>
                </a:solidFill>
              </a:rPr>
              <a:t>V letech 1546–1547 došlo k prvnímu povstání. Karel požádal bratra Ferdinanda o pomoc a ten bez souhlasu zemského sněmu svolal zemskou hotovost k tažení. Čeští šlechtici vypověděli králi poslušnost a vytvořila se opozice, která byla potlačena. Ferdinand odebral městům politická práva a musela odevzdat střelné zbraně a pozemkový majetek.</a:t>
            </a:r>
            <a:endParaRPr sz="105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br>
              <a:rPr lang="cs" sz="1050">
                <a:solidFill>
                  <a:srgbClr val="222222"/>
                </a:solidFill>
              </a:rPr>
            </a:br>
            <a:r>
              <a:rPr lang="cs" sz="1050">
                <a:solidFill>
                  <a:srgbClr val="222222"/>
                </a:solidFill>
              </a:rPr>
              <a:t>Ferdinand také v rámci rekatolizace povolal do českých zemí jezuitský řád a znovu nechal obsadit úřad pražského arcibiskupa.</a:t>
            </a:r>
            <a:endParaRPr sz="105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Odkaz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1050">
                <a:solidFill>
                  <a:srgbClr val="222222"/>
                </a:solidFill>
              </a:rPr>
              <a:t>Ferdinand I. Habsburský zemřel 25. července roku 1564 ve Vídni a je pohřben v chrámu sv. Víta v Praze vedle své manželky.</a:t>
            </a:r>
            <a:endParaRPr sz="105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50">
                <a:solidFill>
                  <a:srgbClr val="222222"/>
                </a:solidFill>
              </a:rPr>
              <a:t>Své země rozdělil mezi syny Maxmiliána II. (české země, Uhersko, Rakousy), Ferdinanda Tyrolského (Tyrolsko a tzv. přední země) a Karla Štýrského (Štýrsko, Korutany, Kraňsko).</a:t>
            </a:r>
            <a:endParaRPr sz="105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