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6" r:id="rId2"/>
    <p:sldId id="313" r:id="rId3"/>
    <p:sldId id="262" r:id="rId4"/>
    <p:sldId id="257" r:id="rId5"/>
    <p:sldId id="258" r:id="rId6"/>
    <p:sldId id="259" r:id="rId7"/>
    <p:sldId id="264" r:id="rId8"/>
    <p:sldId id="261" r:id="rId9"/>
    <p:sldId id="263" r:id="rId10"/>
    <p:sldId id="265" r:id="rId11"/>
    <p:sldId id="267" r:id="rId12"/>
    <p:sldId id="268" r:id="rId13"/>
    <p:sldId id="269" r:id="rId14"/>
    <p:sldId id="270" r:id="rId15"/>
    <p:sldId id="266" r:id="rId16"/>
    <p:sldId id="271" r:id="rId17"/>
    <p:sldId id="272" r:id="rId18"/>
    <p:sldId id="273" r:id="rId19"/>
    <p:sldId id="276" r:id="rId20"/>
    <p:sldId id="284" r:id="rId21"/>
    <p:sldId id="274" r:id="rId22"/>
    <p:sldId id="275" r:id="rId23"/>
    <p:sldId id="277" r:id="rId24"/>
    <p:sldId id="278" r:id="rId25"/>
    <p:sldId id="279" r:id="rId26"/>
    <p:sldId id="280" r:id="rId27"/>
    <p:sldId id="281" r:id="rId28"/>
    <p:sldId id="289" r:id="rId29"/>
    <p:sldId id="282" r:id="rId30"/>
    <p:sldId id="28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260" r:id="rId42"/>
    <p:sldId id="308" r:id="rId43"/>
    <p:sldId id="309" r:id="rId44"/>
    <p:sldId id="310" r:id="rId45"/>
    <p:sldId id="311" r:id="rId46"/>
    <p:sldId id="312" r:id="rId47"/>
    <p:sldId id="283" r:id="rId48"/>
    <p:sldId id="285" r:id="rId49"/>
    <p:sldId id="286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C3E0"/>
    <a:srgbClr val="F1B300"/>
    <a:srgbClr val="E04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C2DFE-EBAD-4961-9A23-E4B1B43BC868}" v="4" dt="2019-06-16T18:18:54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0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ruglov" userId="0e3abc07237dd8d6" providerId="LiveId" clId="{A5F2DB9B-E697-40C9-B9C7-627E2CDD5366}"/>
    <pc:docChg chg="undo custSel modSld">
      <pc:chgData name="Filip Kruglov" userId="0e3abc07237dd8d6" providerId="LiveId" clId="{A5F2DB9B-E697-40C9-B9C7-627E2CDD5366}" dt="2019-06-06T05:13:00.700" v="13" actId="20577"/>
      <pc:docMkLst>
        <pc:docMk/>
      </pc:docMkLst>
      <pc:sldChg chg="modSp">
        <pc:chgData name="Filip Kruglov" userId="0e3abc07237dd8d6" providerId="LiveId" clId="{A5F2DB9B-E697-40C9-B9C7-627E2CDD5366}" dt="2019-06-06T05:13:00.700" v="13" actId="20577"/>
        <pc:sldMkLst>
          <pc:docMk/>
          <pc:sldMk cId="174768894" sldId="266"/>
        </pc:sldMkLst>
        <pc:spChg chg="mod">
          <ac:chgData name="Filip Kruglov" userId="0e3abc07237dd8d6" providerId="LiveId" clId="{A5F2DB9B-E697-40C9-B9C7-627E2CDD5366}" dt="2019-06-06T05:13:00.700" v="13" actId="20577"/>
          <ac:spMkLst>
            <pc:docMk/>
            <pc:sldMk cId="174768894" sldId="266"/>
            <ac:spMk id="3" creationId="{73E7EE09-8F10-4B76-901E-041288A56244}"/>
          </ac:spMkLst>
        </pc:spChg>
      </pc:sldChg>
      <pc:sldChg chg="delSp modSp">
        <pc:chgData name="Filip Kruglov" userId="0e3abc07237dd8d6" providerId="LiveId" clId="{A5F2DB9B-E697-40C9-B9C7-627E2CDD5366}" dt="2019-06-06T05:11:02.070" v="2" actId="1076"/>
        <pc:sldMkLst>
          <pc:docMk/>
          <pc:sldMk cId="909501791" sldId="269"/>
        </pc:sldMkLst>
        <pc:spChg chg="mod">
          <ac:chgData name="Filip Kruglov" userId="0e3abc07237dd8d6" providerId="LiveId" clId="{A5F2DB9B-E697-40C9-B9C7-627E2CDD5366}" dt="2019-06-06T05:10:55.674" v="1" actId="1076"/>
          <ac:spMkLst>
            <pc:docMk/>
            <pc:sldMk cId="909501791" sldId="269"/>
            <ac:spMk id="5" creationId="{0DD04B61-3315-4015-B4F4-D50E937A4905}"/>
          </ac:spMkLst>
        </pc:spChg>
        <pc:spChg chg="mod">
          <ac:chgData name="Filip Kruglov" userId="0e3abc07237dd8d6" providerId="LiveId" clId="{A5F2DB9B-E697-40C9-B9C7-627E2CDD5366}" dt="2019-06-06T05:11:02.070" v="2" actId="1076"/>
          <ac:spMkLst>
            <pc:docMk/>
            <pc:sldMk cId="909501791" sldId="269"/>
            <ac:spMk id="6" creationId="{9B625EBA-CA86-473B-B1F7-61915BA6A452}"/>
          </ac:spMkLst>
        </pc:spChg>
        <pc:spChg chg="del">
          <ac:chgData name="Filip Kruglov" userId="0e3abc07237dd8d6" providerId="LiveId" clId="{A5F2DB9B-E697-40C9-B9C7-627E2CDD5366}" dt="2019-06-06T05:10:50.711" v="0" actId="478"/>
          <ac:spMkLst>
            <pc:docMk/>
            <pc:sldMk cId="909501791" sldId="269"/>
            <ac:spMk id="7" creationId="{43E1BF8D-86FF-4EDF-8D5C-7AFFC1E59FBA}"/>
          </ac:spMkLst>
        </pc:spChg>
      </pc:sldChg>
      <pc:sldChg chg="modSp">
        <pc:chgData name="Filip Kruglov" userId="0e3abc07237dd8d6" providerId="LiveId" clId="{A5F2DB9B-E697-40C9-B9C7-627E2CDD5366}" dt="2019-06-06T05:12:45.291" v="7" actId="403"/>
        <pc:sldMkLst>
          <pc:docMk/>
          <pc:sldMk cId="166450322" sldId="302"/>
        </pc:sldMkLst>
        <pc:spChg chg="mod">
          <ac:chgData name="Filip Kruglov" userId="0e3abc07237dd8d6" providerId="LiveId" clId="{A5F2DB9B-E697-40C9-B9C7-627E2CDD5366}" dt="2019-06-06T05:12:45.291" v="7" actId="403"/>
          <ac:spMkLst>
            <pc:docMk/>
            <pc:sldMk cId="166450322" sldId="302"/>
            <ac:spMk id="14" creationId="{DEBCA095-2D83-47CF-89A2-921AB0235EAD}"/>
          </ac:spMkLst>
        </pc:spChg>
      </pc:sldChg>
    </pc:docChg>
  </pc:docChgLst>
  <pc:docChgLst>
    <pc:chgData name="Filip Kruglov" userId="0e3abc07237dd8d6" providerId="LiveId" clId="{E10C2DFE-EBAD-4961-9A23-E4B1B43BC868}"/>
    <pc:docChg chg="modSld">
      <pc:chgData name="Filip Kruglov" userId="0e3abc07237dd8d6" providerId="LiveId" clId="{E10C2DFE-EBAD-4961-9A23-E4B1B43BC868}" dt="2019-06-16T18:18:45.094" v="0"/>
      <pc:docMkLst>
        <pc:docMk/>
      </pc:docMkLst>
      <pc:sldChg chg="setBg">
        <pc:chgData name="Filip Kruglov" userId="0e3abc07237dd8d6" providerId="LiveId" clId="{E10C2DFE-EBAD-4961-9A23-E4B1B43BC868}" dt="2019-06-16T18:18:45.094" v="0"/>
        <pc:sldMkLst>
          <pc:docMk/>
          <pc:sldMk cId="2096253976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F3FCF-2613-4EFE-8E15-A38FC0689E51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43776-EA7E-48E7-956F-9D2016358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1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02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37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8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614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14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83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80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07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60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94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41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4EC3E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21C82-7F43-4C8C-A866-D87A696E02CB}" type="datetimeFigureOut">
              <a:rPr lang="cs-CZ" smtClean="0"/>
              <a:t>30.01.2020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77166-F469-4D0D-8C68-5A30021342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97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menaonline.cz/tabak-semena/2607-seminka-tabaku-nicotiana-tabacum-tabak-virginsky-prodej-semen-150-ks.html" TargetMode="External"/><Relationship Id="rId2" Type="http://schemas.openxmlformats.org/officeDocument/2006/relationships/hyperlink" Target="https://www.prirodopis.eu/mobil/soubory/petunie_zahradni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otanika.wendys.cz/index.php/14-herbar-rostlin/438-hyoscyamus-niger-blin-cerny" TargetMode="External"/><Relationship Id="rId4" Type="http://schemas.openxmlformats.org/officeDocument/2006/relationships/hyperlink" Target="https://www.stoplusjednicka.cz/dar-bramborovych-bohu-modni-hit-i-zachrana-pred-hladomorem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Raj%C4%8De_jedl%C3%A9#/media/File:Tomato_on_its_stem.jpg" TargetMode="External"/><Relationship Id="rId2" Type="http://schemas.openxmlformats.org/officeDocument/2006/relationships/hyperlink" Target="https://bylinkopedie.cz/mandragora-lekarska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andragora_l%C3%A9ka%C5%99sk%C3%A1" TargetMode="External"/><Relationship Id="rId2" Type="http://schemas.openxmlformats.org/officeDocument/2006/relationships/hyperlink" Target="http://www.zsstrani.cz/dum/Digitalni%20Ucebni%20Materialy/2_stupen/Prirodopis/6.%20-%207.%20rocnik/lilkovite/LILKOVITE%20ROSTLINY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Tab%C3%A1k_virginsk%C3%BD" TargetMode="External"/><Relationship Id="rId4" Type="http://schemas.openxmlformats.org/officeDocument/2006/relationships/hyperlink" Target="https://cs.wikipedia.org/wiki/Raj%C4%8De_jedl%C3%A9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trpexa.cz/pravidla-tvorby-elektronicke-prezentace.pdf" TargetMode="External"/><Relationship Id="rId2" Type="http://schemas.openxmlformats.org/officeDocument/2006/relationships/hyperlink" Target="https://www.rozectise.cz/cze/how-does-it-wor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rezentacepowerpoint.cz/" TargetMode="External"/><Relationship Id="rId4" Type="http://schemas.openxmlformats.org/officeDocument/2006/relationships/hyperlink" Target="https://it-slovnik.cz/pojem/patkove-pismo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0407B"/>
            </a:gs>
            <a:gs pos="54000">
              <a:srgbClr val="F1B300"/>
            </a:gs>
            <a:gs pos="100000">
              <a:srgbClr val="4EC3E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C58CD-A0A8-49F3-8A92-DA38B16C97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vytvořit prezentaci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EF1984-348D-46F9-9711-6E5BE711BE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dle všech zásad, norem a pravidel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BFF3037-6055-4C4B-9820-331163D60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7927"/>
            <a:ext cx="3475092" cy="2511821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26F2D16-3C20-4865-A13D-DD1009E50EE4}"/>
              </a:ext>
            </a:extLst>
          </p:cNvPr>
          <p:cNvSpPr txBox="1"/>
          <p:nvPr/>
        </p:nvSpPr>
        <p:spPr>
          <a:xfrm>
            <a:off x="5847348" y="6268453"/>
            <a:ext cx="32244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Filip KRUGLOV</a:t>
            </a:r>
          </a:p>
        </p:txBody>
      </p:sp>
    </p:spTree>
    <p:extLst>
      <p:ext uri="{BB962C8B-B14F-4D97-AF65-F5344CB8AC3E}">
        <p14:creationId xmlns:p14="http://schemas.microsoft.com/office/powerpoint/2010/main" val="2096253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5D654-08DB-4219-9226-D489B2968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Písmo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CBF5FC-5688-406F-8416-B4F078865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font standartního textu: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bezpatkový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rychlejší čtení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základní, rychlý přehled </a:t>
            </a:r>
            <a:r>
              <a:rPr lang="cs-CZ" sz="2600">
                <a:latin typeface="Arial" panose="020B0604020202020204" pitchFamily="34" charset="0"/>
                <a:cs typeface="Arial" panose="020B0604020202020204" pitchFamily="34" charset="0"/>
              </a:rPr>
              <a:t>o obsahu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font nadpisů: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patkový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pomalejší čtení; lépe zapamatovatelný obsah</a:t>
            </a:r>
          </a:p>
        </p:txBody>
      </p:sp>
    </p:spTree>
    <p:extLst>
      <p:ext uri="{BB962C8B-B14F-4D97-AF65-F5344CB8AC3E}">
        <p14:creationId xmlns:p14="http://schemas.microsoft.com/office/powerpoint/2010/main" val="1941874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A2E8D9-F293-4DAE-8FF2-0BB12444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Zvýraznění textu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1E83D0-54CE-46FA-8DDB-6308D5A25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tučně</a:t>
            </a:r>
          </a:p>
          <a:p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změnou barvy písma</a:t>
            </a:r>
          </a:p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kurzívou</a:t>
            </a:r>
          </a:p>
          <a:p>
            <a:r>
              <a:rPr lang="cs-CZ" u="sng" dirty="0">
                <a:latin typeface="Arial" panose="020B0604020202020204" pitchFamily="34" charset="0"/>
                <a:cs typeface="Arial" panose="020B0604020202020204" pitchFamily="34" charset="0"/>
              </a:rPr>
              <a:t>podtržením</a:t>
            </a:r>
          </a:p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zvětšením písma</a:t>
            </a:r>
          </a:p>
          <a:p>
            <a:pPr marL="0" indent="0">
              <a:buNone/>
            </a:pP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!!!Neužíváme více způsobů zvýraznění najednou!!!</a:t>
            </a:r>
          </a:p>
          <a:p>
            <a:pPr marL="0" indent="0">
              <a:buNone/>
            </a:pPr>
            <a:endParaRPr lang="cs-C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nak násobení 4">
            <a:extLst>
              <a:ext uri="{FF2B5EF4-FFF2-40B4-BE49-F238E27FC236}">
                <a16:creationId xmlns:a16="http://schemas.microsoft.com/office/drawing/2014/main" id="{EC8C223D-ED9D-4C04-AEB3-82A6A232B2E6}"/>
              </a:ext>
            </a:extLst>
          </p:cNvPr>
          <p:cNvSpPr/>
          <p:nvPr/>
        </p:nvSpPr>
        <p:spPr>
          <a:xfrm>
            <a:off x="3048000" y="3375660"/>
            <a:ext cx="556260" cy="50292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Znak násobení 5">
            <a:extLst>
              <a:ext uri="{FF2B5EF4-FFF2-40B4-BE49-F238E27FC236}">
                <a16:creationId xmlns:a16="http://schemas.microsoft.com/office/drawing/2014/main" id="{EC5CD975-760C-4166-A5CE-F486D249AA76}"/>
              </a:ext>
            </a:extLst>
          </p:cNvPr>
          <p:cNvSpPr/>
          <p:nvPr/>
        </p:nvSpPr>
        <p:spPr>
          <a:xfrm>
            <a:off x="4724386" y="3949264"/>
            <a:ext cx="556260" cy="50292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var L 8">
            <a:extLst>
              <a:ext uri="{FF2B5EF4-FFF2-40B4-BE49-F238E27FC236}">
                <a16:creationId xmlns:a16="http://schemas.microsoft.com/office/drawing/2014/main" id="{8C3AC413-F550-4C5D-9900-CDE6A0277310}"/>
              </a:ext>
            </a:extLst>
          </p:cNvPr>
          <p:cNvSpPr/>
          <p:nvPr/>
        </p:nvSpPr>
        <p:spPr>
          <a:xfrm rot="20202063">
            <a:off x="2394548" y="1855894"/>
            <a:ext cx="525780" cy="281940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Znak násobení 16">
            <a:extLst>
              <a:ext uri="{FF2B5EF4-FFF2-40B4-BE49-F238E27FC236}">
                <a16:creationId xmlns:a16="http://schemas.microsoft.com/office/drawing/2014/main" id="{54D7147B-5E06-47FB-BA37-81C2DF0BCB97}"/>
              </a:ext>
            </a:extLst>
          </p:cNvPr>
          <p:cNvSpPr/>
          <p:nvPr/>
        </p:nvSpPr>
        <p:spPr>
          <a:xfrm>
            <a:off x="2491740" y="2805272"/>
            <a:ext cx="556260" cy="502920"/>
          </a:xfrm>
          <a:prstGeom prst="mathMultiply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Tvar L 17">
            <a:extLst>
              <a:ext uri="{FF2B5EF4-FFF2-40B4-BE49-F238E27FC236}">
                <a16:creationId xmlns:a16="http://schemas.microsoft.com/office/drawing/2014/main" id="{9AC74419-B096-4F0E-90D4-C1A528E0E3EC}"/>
              </a:ext>
            </a:extLst>
          </p:cNvPr>
          <p:cNvSpPr/>
          <p:nvPr/>
        </p:nvSpPr>
        <p:spPr>
          <a:xfrm rot="20202063">
            <a:off x="4731534" y="2321227"/>
            <a:ext cx="503804" cy="332970"/>
          </a:xfrm>
          <a:prstGeom prst="corner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02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EEE91-43BA-4467-9F4A-4D83C9738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Animace a efekty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E1E547-2BC7-4DCE-BF9F-DD56D466D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informace – důležitější, než vzhled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Šetřete animacemi!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animace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jednotné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nerušivé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(přirozené oku)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nepoužívat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automatické časování</a:t>
            </a:r>
          </a:p>
        </p:txBody>
      </p:sp>
    </p:spTree>
    <p:extLst>
      <p:ext uri="{BB962C8B-B14F-4D97-AF65-F5344CB8AC3E}">
        <p14:creationId xmlns:p14="http://schemas.microsoft.com/office/powerpoint/2010/main" val="2510273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21252-A61D-4542-99C8-EA001ECA7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Barvy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9852B-9ED4-4AC2-9A12-679DDBEBF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kontrast mezi pozadím a textem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7FAF89E-D168-42E3-B054-F8A34D928DAD}"/>
              </a:ext>
            </a:extLst>
          </p:cNvPr>
          <p:cNvSpPr txBox="1"/>
          <p:nvPr/>
        </p:nvSpPr>
        <p:spPr>
          <a:xfrm>
            <a:off x="628650" y="2358189"/>
            <a:ext cx="57601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černý text na bílém pozadí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DD04B61-3315-4015-B4F4-D50E937A4905}"/>
              </a:ext>
            </a:extLst>
          </p:cNvPr>
          <p:cNvSpPr txBox="1"/>
          <p:nvPr/>
        </p:nvSpPr>
        <p:spPr>
          <a:xfrm>
            <a:off x="628650" y="2931265"/>
            <a:ext cx="5760118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žlutý text na modrém pozadí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B625EBA-CA86-473B-B1F7-61915BA6A452}"/>
              </a:ext>
            </a:extLst>
          </p:cNvPr>
          <p:cNvSpPr txBox="1"/>
          <p:nvPr/>
        </p:nvSpPr>
        <p:spPr>
          <a:xfrm>
            <a:off x="628650" y="3504341"/>
            <a:ext cx="5760118" cy="5232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bílý text na šedém pozadí</a:t>
            </a:r>
          </a:p>
        </p:txBody>
      </p:sp>
    </p:spTree>
    <p:extLst>
      <p:ext uri="{BB962C8B-B14F-4D97-AF65-F5344CB8AC3E}">
        <p14:creationId xmlns:p14="http://schemas.microsoft.com/office/powerpoint/2010/main" val="909501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0EC1E-47BC-40B4-8E61-604EC1F0A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Vizuální materiály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88E6B5-162E-456C-91FA-4858427ED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velké, detailní, ostré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kontrast s pozadím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popis všech vizuálních materiálů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umístění v pravém horním rohu</a:t>
            </a:r>
          </a:p>
        </p:txBody>
      </p:sp>
    </p:spTree>
    <p:extLst>
      <p:ext uri="{BB962C8B-B14F-4D97-AF65-F5344CB8AC3E}">
        <p14:creationId xmlns:p14="http://schemas.microsoft.com/office/powerpoint/2010/main" val="3963048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B83FC-4C9C-4AB2-934D-9A34A58D5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Popisky u vizuálního materiálu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E7EE09-8F10-4B76-901E-041288A56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bezpatkovým písmem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kurzívou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velikost písma ≥ 14 bodů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tvar: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obrázek č. (číslo) – (název obrázku)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Tvoří se přes textové pole.</a:t>
            </a:r>
          </a:p>
        </p:txBody>
      </p:sp>
    </p:spTree>
    <p:extLst>
      <p:ext uri="{BB962C8B-B14F-4D97-AF65-F5344CB8AC3E}">
        <p14:creationId xmlns:p14="http://schemas.microsoft.com/office/powerpoint/2010/main" val="174768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FC86FA-BD7B-410F-B40E-5CABCD23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Auditivní materiály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63C145-575E-4812-B57A-A3DC86E5C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hudba zcela výjimečně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zvukové efekty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nepoužívat</a:t>
            </a:r>
          </a:p>
          <a:p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nevhodná hudba na pozadí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Pouze, je-li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nedílnou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součástí tématu.</a:t>
            </a:r>
          </a:p>
        </p:txBody>
      </p:sp>
    </p:spTree>
    <p:extLst>
      <p:ext uri="{BB962C8B-B14F-4D97-AF65-F5344CB8AC3E}">
        <p14:creationId xmlns:p14="http://schemas.microsoft.com/office/powerpoint/2010/main" val="72463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AF0A3-BFE5-4EA9-9CFB-548437AC3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Audiovizuální materiály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FBADF-8FD5-43D0-802D-64746BC16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≠ filmová projekce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délka videa: max. 3 minuty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Pouze, je-li nedílnou součástí tématu.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Raději využijte odkaz, než přílohu.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860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AF0A3-BFE5-4EA9-9CFB-548437AC3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Audiovizuální materiály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FBADF-8FD5-43D0-802D-64746BC16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podporované formáty: .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wmv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.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asf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.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avi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.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mpeg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velikost souboru &lt; 100 kB</a:t>
            </a:r>
          </a:p>
        </p:txBody>
      </p:sp>
    </p:spTree>
    <p:extLst>
      <p:ext uri="{BB962C8B-B14F-4D97-AF65-F5344CB8AC3E}">
        <p14:creationId xmlns:p14="http://schemas.microsoft.com/office/powerpoint/2010/main" val="1317701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AF0A3-BFE5-4EA9-9CFB-548437AC3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Jednotný vzhled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FBADF-8FD5-43D0-802D-64746BC16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pozadí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písmo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barvy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animace a přechody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bezúčelné změny vzhledu působí rušivě</a:t>
            </a:r>
          </a:p>
        </p:txBody>
      </p:sp>
    </p:spTree>
    <p:extLst>
      <p:ext uri="{BB962C8B-B14F-4D97-AF65-F5344CB8AC3E}">
        <p14:creationId xmlns:p14="http://schemas.microsoft.com/office/powerpoint/2010/main" val="106905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rgbClr val="F1B300"/>
            </a:gs>
            <a:gs pos="0">
              <a:srgbClr val="E0407B"/>
            </a:gs>
            <a:gs pos="100000">
              <a:srgbClr val="4EC3E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Pravidla pro tvorbu prezentace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Formální stránka prezentace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Obsahová stránka prezentace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Názorná ukázka prezentace</a:t>
            </a:r>
          </a:p>
        </p:txBody>
      </p:sp>
    </p:spTree>
    <p:extLst>
      <p:ext uri="{BB962C8B-B14F-4D97-AF65-F5344CB8AC3E}">
        <p14:creationId xmlns:p14="http://schemas.microsoft.com/office/powerpoint/2010/main" val="2655604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09F6D-4234-405A-A706-58D5245D4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Formáty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1971A1-166A-4F7A-90CD-BC4036B9F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.ppt (MS PP 2003 a starší)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(MS PP 2007 a mladší)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odp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(OpenOffice.org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Impress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(100% jistota kompatibility prezentace)</a:t>
            </a:r>
          </a:p>
        </p:txBody>
      </p:sp>
    </p:spTree>
    <p:extLst>
      <p:ext uri="{BB962C8B-B14F-4D97-AF65-F5344CB8AC3E}">
        <p14:creationId xmlns:p14="http://schemas.microsoft.com/office/powerpoint/2010/main" val="22030003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8E71B-19E7-4FF0-AE83-08673E95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/>
          <a:lstStyle/>
          <a:p>
            <a:r>
              <a:rPr 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Obsahová stránka prezentace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159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CE7A6-83AB-430B-94F7-0F9B4201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B57FE1-56F0-47B9-9AE6-10619BE57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Obsah musí publikum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pochopit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zaujmout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pozor na pravopisné chyby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pozor na typografické chyby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text – stručně, jen důležité informace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musí mít jasnou strukturu.</a:t>
            </a:r>
          </a:p>
        </p:txBody>
      </p:sp>
    </p:spTree>
    <p:extLst>
      <p:ext uri="{BB962C8B-B14F-4D97-AF65-F5344CB8AC3E}">
        <p14:creationId xmlns:p14="http://schemas.microsoft.com/office/powerpoint/2010/main" val="369523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6286F-3270-4087-83E1-D5BBDE623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73346-618B-4EBD-B5FC-9A5D290C9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pozor na časový limit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Příprava zabere čas a úsilí.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vyzkoušet nanečisto (i s komentářem)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10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5701C-814B-4B99-8C37-E41C56D3B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Ústní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FBDE0A-812C-4D17-AE9B-F6D21F799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mluvit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pomalu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zřetelně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hlasitě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mluvit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spisovně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dodržovat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rétorická pravidla</a:t>
            </a:r>
          </a:p>
        </p:txBody>
      </p:sp>
    </p:spTree>
    <p:extLst>
      <p:ext uri="{BB962C8B-B14F-4D97-AF65-F5344CB8AC3E}">
        <p14:creationId xmlns:p14="http://schemas.microsoft.com/office/powerpoint/2010/main" val="3595860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35B44-1108-42C3-B116-73E9B71A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rétorická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34013-7726-4843-B81B-D555C0A3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artikulace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dostatečná hlasitost (fonace)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tempo projevu – rychlost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správné rozdělení dýchání (respirace)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nádech každých 4-5 jednoduchých vět</a:t>
            </a:r>
          </a:p>
        </p:txBody>
      </p:sp>
    </p:spTree>
    <p:extLst>
      <p:ext uri="{BB962C8B-B14F-4D97-AF65-F5344CB8AC3E}">
        <p14:creationId xmlns:p14="http://schemas.microsoft.com/office/powerpoint/2010/main" val="6173457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35B44-1108-42C3-B116-73E9B71A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rétorická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34013-7726-4843-B81B-D555C0A3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správné frázování – pauzy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intonace – změna tónu hlasu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bohatá slovní zásoba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spisovnost projevu</a:t>
            </a:r>
          </a:p>
        </p:txBody>
      </p:sp>
    </p:spTree>
    <p:extLst>
      <p:ext uri="{BB962C8B-B14F-4D97-AF65-F5344CB8AC3E}">
        <p14:creationId xmlns:p14="http://schemas.microsoft.com/office/powerpoint/2010/main" val="1548183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35B44-1108-42C3-B116-73E9B71A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rétorická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34013-7726-4843-B81B-D555C0A3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adekvátní mimika, oční kontakt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adekvátní gestikulace, pohyby těla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smysluplnost řečeného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Řekněte vše co nejjednodušeji to jde!</a:t>
            </a:r>
          </a:p>
        </p:txBody>
      </p:sp>
    </p:spTree>
    <p:extLst>
      <p:ext uri="{BB962C8B-B14F-4D97-AF65-F5344CB8AC3E}">
        <p14:creationId xmlns:p14="http://schemas.microsoft.com/office/powerpoint/2010/main" val="38922386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69272-8B23-4388-AED3-AE8549E9F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593A0C-1608-4682-BF7C-6BB10213A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úvodní slide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slide s obsahem prezentace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samotný obsah prezentace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seznam obrázků, zdroje obrázků, informací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prostor na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závěrečný slide – poděkování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5363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CEF1E-C59C-438D-8F53-6E5C704E5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ústní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2EEAC5-70EC-4D44-B280-BD87A017F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úvod, představení se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představení tématu prezentace (abstrakt)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samotný obsah prezentace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prostor pro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poděkování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3570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6FDE1-4DA0-4EFD-B40C-34F0390A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Pravidla pro tvorbu prezentace</a:t>
            </a:r>
          </a:p>
        </p:txBody>
      </p:sp>
    </p:spTree>
    <p:extLst>
      <p:ext uri="{BB962C8B-B14F-4D97-AF65-F5344CB8AC3E}">
        <p14:creationId xmlns:p14="http://schemas.microsoft.com/office/powerpoint/2010/main" val="290390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6B378-E9D4-4D2F-A97B-852515E74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Názorná ukázka prezentace</a:t>
            </a:r>
          </a:p>
        </p:txBody>
      </p:sp>
    </p:spTree>
    <p:extLst>
      <p:ext uri="{BB962C8B-B14F-4D97-AF65-F5344CB8AC3E}">
        <p14:creationId xmlns:p14="http://schemas.microsoft.com/office/powerpoint/2010/main" val="1802271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80AC390-EDDB-4874-8CE3-7028D7D21429}"/>
              </a:ext>
            </a:extLst>
          </p:cNvPr>
          <p:cNvSpPr txBox="1">
            <a:spLocks/>
          </p:cNvSpPr>
          <p:nvPr/>
        </p:nvSpPr>
        <p:spPr>
          <a:xfrm>
            <a:off x="1143000" y="1978741"/>
            <a:ext cx="6858000" cy="2900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Čeleď lilkovitých rostlin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0608912-E59A-49B1-9DF5-B061C4BF1539}"/>
              </a:ext>
            </a:extLst>
          </p:cNvPr>
          <p:cNvSpPr txBox="1"/>
          <p:nvPr/>
        </p:nvSpPr>
        <p:spPr>
          <a:xfrm>
            <a:off x="6059997" y="6202763"/>
            <a:ext cx="2895600" cy="54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Kruglov Filip, 2.A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341E6F3-A516-4853-9905-3AD119A7F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7927"/>
            <a:ext cx="3475092" cy="251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8383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344FB31-C66B-4325-AE09-986365200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ED0336E-B93B-4350-9D26-2A0E9514F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Obsah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Obecná charakteristika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Zástupci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Využití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Kvíz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Seznam obrázků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Seznam pozadí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Zdroje obrázků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Zdroje informací</a:t>
            </a:r>
          </a:p>
        </p:txBody>
      </p:sp>
    </p:spTree>
    <p:extLst>
      <p:ext uri="{BB962C8B-B14F-4D97-AF65-F5344CB8AC3E}">
        <p14:creationId xmlns:p14="http://schemas.microsoft.com/office/powerpoint/2010/main" val="13869006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DB9F16E-382F-4391-AE19-678A2877F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Obecná charakteristika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22676D4-1CC8-4379-9F6D-B4289C75D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latinský název: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familia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solanaceae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vyšší; krytosemenné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; dvouděložné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květy: pětičetné; oboupohlavné; kalich/koruna </a:t>
            </a:r>
          </a:p>
          <a:p>
            <a:pPr lvl="1">
              <a:buFont typeface="Symbol" panose="05050102010706020507" pitchFamily="18" charset="2"/>
              <a:buChar char="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5 tyčinek + 1 pestík</a:t>
            </a:r>
          </a:p>
        </p:txBody>
      </p:sp>
    </p:spTree>
    <p:extLst>
      <p:ext uri="{BB962C8B-B14F-4D97-AF65-F5344CB8AC3E}">
        <p14:creationId xmlns:p14="http://schemas.microsoft.com/office/powerpoint/2010/main" val="28846378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4190A02-9B0E-40E6-B05C-D87695D7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Obecná charakteristika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1EDA3B69-FD70-401A-9054-6160C145C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hospodářsky významné rostliny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př.: lilek brambor, lilek rajče, paprika setá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plod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bobule (lilek brambor) 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tobolka (durman obecný)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častá přítomnost jedovatých látky (farmacie)</a:t>
            </a:r>
          </a:p>
        </p:txBody>
      </p:sp>
    </p:spTree>
    <p:extLst>
      <p:ext uri="{BB962C8B-B14F-4D97-AF65-F5344CB8AC3E}">
        <p14:creationId xmlns:p14="http://schemas.microsoft.com/office/powerpoint/2010/main" val="7006486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>
            <a:extLst>
              <a:ext uri="{FF2B5EF4-FFF2-40B4-BE49-F238E27FC236}">
                <a16:creationId xmlns:a16="http://schemas.microsoft.com/office/drawing/2014/main" id="{BDEC8C50-8764-4524-81FF-CB9A31099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sz="6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2. Zástupci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DB58F2D1-754C-4FA2-8342-9516BDB5F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 numCol="2"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jedovaté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tabák virginský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rulík zlomocný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durman obecný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lilek potměchuť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blín černý</a:t>
            </a:r>
          </a:p>
          <a:p>
            <a:pPr marL="457200" lvl="1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neškodné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lilek brambor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lilek rajče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rajče jedlé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paprika setá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paprika roční</a:t>
            </a:r>
          </a:p>
          <a:p>
            <a:pPr lvl="1">
              <a:buFont typeface="Symbol" panose="05050102010706020507" pitchFamily="18" charset="2"/>
              <a:buChar char="-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Symbol" panose="05050102010706020507" pitchFamily="18" charset="2"/>
              <a:buChar char="-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VÃ½sledek obrÃ¡zku pro blÃ­n ÄernÃ½">
            <a:extLst>
              <a:ext uri="{FF2B5EF4-FFF2-40B4-BE49-F238E27FC236}">
                <a16:creationId xmlns:a16="http://schemas.microsoft.com/office/drawing/2014/main" id="{D3852D4C-770A-485B-BC55-56B3EDAD20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1"/>
          <a:stretch/>
        </p:blipFill>
        <p:spPr bwMode="auto">
          <a:xfrm>
            <a:off x="6460958" y="4507654"/>
            <a:ext cx="2524539" cy="181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DEBCA095-2D83-47CF-89A2-921AB0235EAD}"/>
              </a:ext>
            </a:extLst>
          </p:cNvPr>
          <p:cNvSpPr txBox="1"/>
          <p:nvPr/>
        </p:nvSpPr>
        <p:spPr>
          <a:xfrm>
            <a:off x="6249968" y="6282055"/>
            <a:ext cx="3014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obrázek č. 1 –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Hyoscyamus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niger</a:t>
            </a:r>
            <a:endParaRPr lang="cs-C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4" descr="ZÃ¡zrak od jezera Titicaca - ">
            <a:extLst>
              <a:ext uri="{FF2B5EF4-FFF2-40B4-BE49-F238E27FC236}">
                <a16:creationId xmlns:a16="http://schemas.microsoft.com/office/drawing/2014/main" id="{849CC2A8-71B7-46C0-950F-F909F4B15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958" y="115420"/>
            <a:ext cx="2592892" cy="171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97F10693-BC7C-4B14-85B3-39D5F6A55CF6}"/>
              </a:ext>
            </a:extLst>
          </p:cNvPr>
          <p:cNvSpPr txBox="1"/>
          <p:nvPr/>
        </p:nvSpPr>
        <p:spPr>
          <a:xfrm>
            <a:off x="6249969" y="1767553"/>
            <a:ext cx="3014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obrázek č. 2 –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Solanum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teborosum</a:t>
            </a:r>
            <a:endParaRPr lang="cs-C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503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C1135-6479-4A4A-A1C2-3CD7A7293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56BA3B-A50F-44BC-95B7-6944FC28A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823724"/>
            <a:ext cx="7886700" cy="803934"/>
          </a:xfrm>
        </p:spPr>
        <p:txBody>
          <a:bodyPr numCol="1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psychotropní látka	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plodem jsou tobolky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užívá se při výrobě cigaret</a:t>
            </a:r>
          </a:p>
        </p:txBody>
      </p:sp>
      <p:pic>
        <p:nvPicPr>
          <p:cNvPr id="1026" name="Picture 2" descr="SouvisejÃ­cÃ­ obrÃ¡zek">
            <a:extLst>
              <a:ext uri="{FF2B5EF4-FFF2-40B4-BE49-F238E27FC236}">
                <a16:creationId xmlns:a16="http://schemas.microsoft.com/office/drawing/2014/main" id="{05BA7AA4-105B-4433-B97E-EF3B93EFEC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4"/>
          <a:stretch/>
        </p:blipFill>
        <p:spPr bwMode="auto">
          <a:xfrm>
            <a:off x="762000" y="538120"/>
            <a:ext cx="7620000" cy="528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E2AD8FCA-2C8D-420B-8D6E-525A3C0DB732}"/>
              </a:ext>
            </a:extLst>
          </p:cNvPr>
          <p:cNvSpPr txBox="1"/>
          <p:nvPr/>
        </p:nvSpPr>
        <p:spPr>
          <a:xfrm>
            <a:off x="3064565" y="230343"/>
            <a:ext cx="3014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obrázek č. 4 – Nicotina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tabacum</a:t>
            </a:r>
            <a:endParaRPr lang="cs-C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5478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42169-785F-41F7-8EA0-F9E9A73C6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VÃ½sledek obrÃ¡zku pro mandragora lÃ©kaÅskÃ¡">
            <a:extLst>
              <a:ext uri="{FF2B5EF4-FFF2-40B4-BE49-F238E27FC236}">
                <a16:creationId xmlns:a16="http://schemas.microsoft.com/office/drawing/2014/main" id="{E6A0BDC4-EF5F-4A8D-AAAF-5A0A60C17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23" y="458615"/>
            <a:ext cx="8315349" cy="549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7742A9BD-8DBD-443D-A7A6-DEF378B253E9}"/>
              </a:ext>
            </a:extLst>
          </p:cNvPr>
          <p:cNvSpPr txBox="1"/>
          <p:nvPr/>
        </p:nvSpPr>
        <p:spPr>
          <a:xfrm>
            <a:off x="2669102" y="150838"/>
            <a:ext cx="3805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obrázek č. 5 – Mandragora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officinarum</a:t>
            </a:r>
            <a:endParaRPr lang="cs-C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CAD251A1-7C71-457B-8FFB-623166E66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469" y="5954541"/>
            <a:ext cx="7886700" cy="803934"/>
          </a:xfrm>
        </p:spPr>
        <p:txBody>
          <a:bodyPr numCol="1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léčivá látka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plodem je kořen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užívá se ve farmacii, čarodějnictví…</a:t>
            </a:r>
          </a:p>
        </p:txBody>
      </p:sp>
    </p:spTree>
    <p:extLst>
      <p:ext uri="{BB962C8B-B14F-4D97-AF65-F5344CB8AC3E}">
        <p14:creationId xmlns:p14="http://schemas.microsoft.com/office/powerpoint/2010/main" val="19020524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78A96-C855-4548-86A9-0BF312F6B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alternativnÃ­ popis obrÃ¡zku chybÃ­">
            <a:extLst>
              <a:ext uri="{FF2B5EF4-FFF2-40B4-BE49-F238E27FC236}">
                <a16:creationId xmlns:a16="http://schemas.microsoft.com/office/drawing/2014/main" id="{4FA5EDF5-1860-4543-B122-99E130822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188" y="365126"/>
            <a:ext cx="5921622" cy="550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012B430-A1E0-4B6E-AF23-A996A413E87B}"/>
              </a:ext>
            </a:extLst>
          </p:cNvPr>
          <p:cNvSpPr txBox="1"/>
          <p:nvPr/>
        </p:nvSpPr>
        <p:spPr>
          <a:xfrm>
            <a:off x="2669103" y="44328"/>
            <a:ext cx="3805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obrázek č. 6 –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Solanum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lycopersicum</a:t>
            </a:r>
            <a:endParaRPr lang="cs-CZ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92F8EBEC-CC56-4CAF-BA8E-BEBB0D6AC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888041"/>
            <a:ext cx="7886700" cy="803934"/>
          </a:xfrm>
        </p:spPr>
        <p:txBody>
          <a:bodyPr numCol="1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užívá se v potravinářství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plodem je bobule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spor zda je ovoce nebo zelenina</a:t>
            </a:r>
          </a:p>
        </p:txBody>
      </p:sp>
    </p:spTree>
    <p:extLst>
      <p:ext uri="{BB962C8B-B14F-4D97-AF65-F5344CB8AC3E}">
        <p14:creationId xmlns:p14="http://schemas.microsoft.com/office/powerpoint/2010/main" val="28303290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C5745-0DA2-4FC3-9E66-3647E26ED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r>
              <a:rPr lang="cs-CZ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3. Využití</a:t>
            </a:r>
            <a:endParaRPr lang="cs-CZ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D0CA8-EAC1-4C3E-B6A6-C682C7C99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 farmacii – mandragora lékařská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potravinářství – lilek brambor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drogovém průmyslu – tabák virginský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jako okrasné rostliny – petúnie zahradní</a:t>
            </a:r>
          </a:p>
        </p:txBody>
      </p:sp>
      <p:pic>
        <p:nvPicPr>
          <p:cNvPr id="1030" name="Picture 6" descr="https://www.prirodopis.eu/mobil/soubory/image/petunie.jpg">
            <a:extLst>
              <a:ext uri="{FF2B5EF4-FFF2-40B4-BE49-F238E27FC236}">
                <a16:creationId xmlns:a16="http://schemas.microsoft.com/office/drawing/2014/main" id="{3C44A865-F7E8-4914-AB02-D086EC371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204" y="158702"/>
            <a:ext cx="3199793" cy="239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C5829E83-FBAD-42DA-B8D5-2B6D1E503B08}"/>
              </a:ext>
            </a:extLst>
          </p:cNvPr>
          <p:cNvSpPr txBox="1"/>
          <p:nvPr/>
        </p:nvSpPr>
        <p:spPr>
          <a:xfrm>
            <a:off x="6002128" y="2508222"/>
            <a:ext cx="3014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obrázek č. 3 –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Petunia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cs-CZ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atkinsiana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1267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64E01-52B5-4C3C-B0F4-7E06956F7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pravidla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A25E54-0D55-4782-A977-FC0C2627D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desatero pro tvorbu prezentace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„Méně je více.“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pravidlo 5×5 (5 řádků; 5 slov)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–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pouze doplňkový materiál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méně textu, více vizuálního materiálu</a:t>
            </a:r>
          </a:p>
        </p:txBody>
      </p:sp>
    </p:spTree>
    <p:extLst>
      <p:ext uri="{BB962C8B-B14F-4D97-AF65-F5344CB8AC3E}">
        <p14:creationId xmlns:p14="http://schemas.microsoft.com/office/powerpoint/2010/main" val="19812556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72461-3212-46ED-AA4F-751969D1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Kvíz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81393E-3D17-4D19-B0B6-A5D97DFE0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5 kvízových otázek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všechny otázky jsou uzavřené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odpovědi pište do papíru, co jste dostali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vyplnění máte 3 minuty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 vypršení času ihned odložte propisky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3801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4CD27-24CA-4894-80C6-C031E52D4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Seznam obrázků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39D03A-7D41-44E7-913E-604B3E8C2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obrázek č. 1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Hyoscyamus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niger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obrázek č. 2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Solanum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teborosum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obrázek č. 3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Petunia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atkinsiana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obrázek č. 4 – Nicotina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tabacum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obrázek č. 5 – Mandragora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officinarum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obrázek č. 6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Solanum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lycopersicum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1369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0EE3E-B4F5-4213-99F0-BDDD8AC36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 obrázků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2699A-9394-4CDF-A880-159A6F8A2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In: 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Přírodopis.eu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 [online]. Česká republika [cit. 2019-05-11].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https://www.prirodopis.eu/mobil/soubory/petunie_zahradni.htm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Nicotina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tabacum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In: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Semena online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[online]. [cit. 2019-05-17].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https://www.semenaonline.cz/tabak-semena/2607-seminka-tabaku-nicotiana-tabacum-tabak-virginsky-prodej-semen-150-ks.html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SOUKOPOVÁ, Jitka.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Solanum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teborosum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In: 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100+1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 [online]. 2015, 04/01/2019 [cit. 2019-05-17].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https://www.stoplusjednicka.cz/dar-bramborovych-bohu-modni-hit-i-zachrana-pred-hladomorem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Wendys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Hyoscyamus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niger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In: 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Herbář </a:t>
            </a:r>
            <a:r>
              <a:rPr lang="cs-CZ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Wendys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 [online]. 2015, 03/06/2015 [cit. 2019-05-17].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http://botanika.wendys.cz/index.php/14-herbar-rostlin/438-hyoscyamus-niger-blin-cerny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8858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0EE3E-B4F5-4213-99F0-BDDD8AC36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 obrázků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2699A-9394-4CDF-A880-159A6F8A2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In: </a:t>
            </a:r>
            <a:r>
              <a:rPr lang="cs-CZ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Bylinkopedie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[online]. 2014 [cit. 2019-05-27].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https://bylinkopedie.cz/mandragora-lekarska/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TOONY. In: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Wikipedia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[online]. 2006 [cit. 2019-05-27].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https://cs.wikipedia.org/wiki/Raj%C4%8De_jedl%C3%A9#/media/File:Tomato_on_its_stem.jpg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643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0EE3E-B4F5-4213-99F0-BDDD8AC36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D2699A-9394-4CDF-A880-159A6F8A2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231146" cy="4351338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PELIKÁNOVÁ, Ivana, Věra ČABRADOVÁ, František HASCH, Jaroslav SEJPKA a Petra ŠIMONOVÁ. 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Přírodopis 7: pro základní školy a víceletá gymnázia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Plzeň: Fraus, 2015. ISBN 978-80-7489-038-3.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ŠIMKOVÁ, Marie. Lilkovité rostliny. 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Www.zsstrani.cz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 [online]. Strání, 2012 [cit. 2019-05-17].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http://www.zsstrani.cz/dum/Digitalni%20Ucebni%20Materialy/2_stupen/Prirodopis/6.%20-%207.%20rocnik/lilkovite/LILKOVITE%20ROSTLINY.pdf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Wikipedia: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Mandragora lékařská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[online]. 2019 [cit. 2019-05-28].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https://cs.wikipedia.org/wiki/Mandragora_l%C3%A9ka%C5%99sk%C3%A1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Wikipedia: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Rajče jedlé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[online]. 2019 [cit. 2019-05-28].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https://cs.wikipedia.org/wiki/Raj%C4%8De_jedl%C3%A9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Wikipedia: </a:t>
            </a:r>
            <a:r>
              <a:rPr 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Tabák virginský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[online]. 2019 [cit. 2019-05-28]. Dostupné z: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https://cs.wikipedia.org/wiki/Tab%C3%A1k_virginsk%C3%BD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8338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10A2464-ED70-40D3-8CD5-9A774CBC6DE5}"/>
              </a:ext>
            </a:extLst>
          </p:cNvPr>
          <p:cNvSpPr txBox="1">
            <a:spLocks/>
          </p:cNvSpPr>
          <p:nvPr/>
        </p:nvSpPr>
        <p:spPr>
          <a:xfrm>
            <a:off x="1143000" y="1978741"/>
            <a:ext cx="6858000" cy="2900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Máte nějaké otázky?</a:t>
            </a:r>
          </a:p>
        </p:txBody>
      </p:sp>
    </p:spTree>
    <p:extLst>
      <p:ext uri="{BB962C8B-B14F-4D97-AF65-F5344CB8AC3E}">
        <p14:creationId xmlns:p14="http://schemas.microsoft.com/office/powerpoint/2010/main" val="22455341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B10A2464-ED70-40D3-8CD5-9A774CBC6DE5}"/>
              </a:ext>
            </a:extLst>
          </p:cNvPr>
          <p:cNvSpPr txBox="1">
            <a:spLocks/>
          </p:cNvSpPr>
          <p:nvPr/>
        </p:nvSpPr>
        <p:spPr>
          <a:xfrm>
            <a:off x="1143000" y="1978741"/>
            <a:ext cx="6858000" cy="2900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pozornost!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A661A70-8B70-4339-8E5E-A50DAE84C7E5}"/>
              </a:ext>
            </a:extLst>
          </p:cNvPr>
          <p:cNvSpPr txBox="1"/>
          <p:nvPr/>
        </p:nvSpPr>
        <p:spPr>
          <a:xfrm>
            <a:off x="6059997" y="6159220"/>
            <a:ext cx="2895600" cy="54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Kruglov Filip, 2.A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7100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600">
              <a:srgbClr val="F1B300"/>
            </a:gs>
            <a:gs pos="0">
              <a:srgbClr val="E0407B"/>
            </a:gs>
            <a:gs pos="100000">
              <a:srgbClr val="4EC3E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4EE26-BCE0-45EE-8FC2-A250291E1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D71AF5-CAF1-43B9-90AB-486B62614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ČSN 01 6910. 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Úprava dokumentů zpracovaných textovými procesory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1. Brno: Ústav pro jazyk český AV ČR, 2014.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ČSN ISO 690.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Bibliografické citace a citace dokumentů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Brno: Citace.com, 2011.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Jak to funguje | Rozečti.se.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Online kurz rychlého čtení | Rozečti.se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[online]. Rozečti.se, 2012 [cit. 2019-06-04].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https://www.rozectise.cz/cze/how-does-it-work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MACHAČ, Jiří. Zásady správné prezentace. In: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Petr Pexa - </a:t>
            </a:r>
            <a:r>
              <a:rPr lang="cs-CZ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pepe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 - osobní stránky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[online]. České Budějovice, 1995, 05/02/2010 [cit. 2019-06-04].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https://www.petrpexa.cz/pravidla-tvorby-elektronicke-prezentace.pdf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Patkové písmo - význam - IT Slovník.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IT Slovník - počítačový slovník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[online]. IT Slovnik.cz team, 2008 [cit. 2019-06-04].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https://it-slovnik.cz/pojem/patkove-pismo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Správná prezentace v PowerPointu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[online]. [cit. 2019-06-04]. Dostupné z: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https://www.prezentacepowerpoint.cz/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85321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0407B"/>
            </a:gs>
            <a:gs pos="54000">
              <a:srgbClr val="F1B300"/>
            </a:gs>
            <a:gs pos="100000">
              <a:srgbClr val="4EC3E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C58CD-A0A8-49F3-8A92-DA38B16C9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12110"/>
            <a:ext cx="7772400" cy="103378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Máte nějaké otázky?</a:t>
            </a:r>
          </a:p>
        </p:txBody>
      </p:sp>
    </p:spTree>
    <p:extLst>
      <p:ext uri="{BB962C8B-B14F-4D97-AF65-F5344CB8AC3E}">
        <p14:creationId xmlns:p14="http://schemas.microsoft.com/office/powerpoint/2010/main" val="18317784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0407B"/>
            </a:gs>
            <a:gs pos="54000">
              <a:srgbClr val="F1B300"/>
            </a:gs>
            <a:gs pos="100000">
              <a:srgbClr val="4EC3E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C58CD-A0A8-49F3-8A92-DA38B16C9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34811"/>
            <a:ext cx="7772400" cy="988377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pozornost!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26F2D16-3C20-4865-A13D-DD1009E50EE4}"/>
              </a:ext>
            </a:extLst>
          </p:cNvPr>
          <p:cNvSpPr txBox="1"/>
          <p:nvPr/>
        </p:nvSpPr>
        <p:spPr>
          <a:xfrm>
            <a:off x="5847348" y="6268453"/>
            <a:ext cx="32244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Filip KRUGLOV</a:t>
            </a:r>
          </a:p>
        </p:txBody>
      </p:sp>
    </p:spTree>
    <p:extLst>
      <p:ext uri="{BB962C8B-B14F-4D97-AF65-F5344CB8AC3E}">
        <p14:creationId xmlns:p14="http://schemas.microsoft.com/office/powerpoint/2010/main" val="305732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02D2F-D1B7-4100-B5CE-5F8B024A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Desatero pro tvorbu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4EE375-DD2F-4352-8B9E-99442BEAE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musí být strukturovaná.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musí být přizpůsobena publiku.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má mít logickou posloupnost.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Jednu myšlenku vyjadřujeme jedním slidem.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Dodržujeme pravidlo 5×5.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24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02D2F-D1B7-4100-B5CE-5F8B024A3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Desatero pro tvorbu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4EE375-DD2F-4352-8B9E-99442BEAE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je pouze doplněk.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Použité barvy musí být kontrastní.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Informace jsou důležitější, než vzhled.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Užíváme méně textu, více obrázků.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Veškeré informace a materiály citujeme.</a:t>
            </a:r>
          </a:p>
        </p:txBody>
      </p:sp>
    </p:spTree>
    <p:extLst>
      <p:ext uri="{BB962C8B-B14F-4D97-AF65-F5344CB8AC3E}">
        <p14:creationId xmlns:p14="http://schemas.microsoft.com/office/powerpoint/2010/main" val="1540544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E0407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515EB-D920-4810-8819-6364C5ED5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Pravidlo 5×5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EC67FC-8E75-4120-85A4-A0A5B76BF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max. 5 odrážek/snímek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max. 5 slov/odrážka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bodech jen klíčová slova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při ústní prezentaci myšlenku rozvádět</a:t>
            </a:r>
          </a:p>
        </p:txBody>
      </p:sp>
    </p:spTree>
    <p:extLst>
      <p:ext uri="{BB962C8B-B14F-4D97-AF65-F5344CB8AC3E}">
        <p14:creationId xmlns:p14="http://schemas.microsoft.com/office/powerpoint/2010/main" val="28555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79E76-2126-412A-94CD-56A2A79A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Formální stránka prezentace</a:t>
            </a:r>
          </a:p>
        </p:txBody>
      </p:sp>
    </p:spTree>
    <p:extLst>
      <p:ext uri="{BB962C8B-B14F-4D97-AF65-F5344CB8AC3E}">
        <p14:creationId xmlns:p14="http://schemas.microsoft.com/office/powerpoint/2010/main" val="2996878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F1B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5383A-59EA-4A50-BC69-B14F12193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952D75-C856-4AA6-999B-C84AD8EBC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velikost standartního textu ≥ 26 bodů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velikost nadpisů ≥ 44 bodů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úprava standartního textu: rovné, nalevo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úprava nadpisu: tučné, nalevo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text –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čitelný kdekoli v místnosti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4442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1557</Words>
  <Application>Microsoft Office PowerPoint</Application>
  <PresentationFormat>Předvádění na obrazovce (4:3)</PresentationFormat>
  <Paragraphs>245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5" baseType="lpstr">
      <vt:lpstr>Arial</vt:lpstr>
      <vt:lpstr>Calibri</vt:lpstr>
      <vt:lpstr>Calibri Light</vt:lpstr>
      <vt:lpstr>Symbol</vt:lpstr>
      <vt:lpstr>Times New Roman</vt:lpstr>
      <vt:lpstr>Motiv Office</vt:lpstr>
      <vt:lpstr>Jak vytvořit prezentaci</vt:lpstr>
      <vt:lpstr>Obsah</vt:lpstr>
      <vt:lpstr>Pravidla pro tvorbu prezentace</vt:lpstr>
      <vt:lpstr>Základní pravidla</vt:lpstr>
      <vt:lpstr>Desatero pro tvorbu prezentace</vt:lpstr>
      <vt:lpstr>Desatero pro tvorbu prezentace</vt:lpstr>
      <vt:lpstr>Pravidlo 5×5</vt:lpstr>
      <vt:lpstr>Formální stránka prezentace</vt:lpstr>
      <vt:lpstr>Text</vt:lpstr>
      <vt:lpstr>Písmo textu</vt:lpstr>
      <vt:lpstr>Zvýraznění textu</vt:lpstr>
      <vt:lpstr>Animace a efekty</vt:lpstr>
      <vt:lpstr>Barvy prezentace</vt:lpstr>
      <vt:lpstr>Vizuální materiály</vt:lpstr>
      <vt:lpstr>Popisky u vizuálního materiálu</vt:lpstr>
      <vt:lpstr>Auditivní materiály</vt:lpstr>
      <vt:lpstr>Audiovizuální materiály</vt:lpstr>
      <vt:lpstr>Audiovizuální materiály</vt:lpstr>
      <vt:lpstr>Jednotný vzhled prezentace</vt:lpstr>
      <vt:lpstr>Formáty prezentace</vt:lpstr>
      <vt:lpstr>Obsahová stránka prezentace</vt:lpstr>
      <vt:lpstr>Text prezentace</vt:lpstr>
      <vt:lpstr>Obsah prezentace</vt:lpstr>
      <vt:lpstr>Ústní prezentace</vt:lpstr>
      <vt:lpstr>Základní rétorická pravidla</vt:lpstr>
      <vt:lpstr>Základní rétorická pravidla</vt:lpstr>
      <vt:lpstr>Základní rétorická pravidla</vt:lpstr>
      <vt:lpstr>Struktura prezentace</vt:lpstr>
      <vt:lpstr>Struktura ústní prezentace</vt:lpstr>
      <vt:lpstr>Názorná ukázka prezentace</vt:lpstr>
      <vt:lpstr>Prezentace aplikace PowerPoint</vt:lpstr>
      <vt:lpstr>Obsah</vt:lpstr>
      <vt:lpstr>1. Obecná charakteristika</vt:lpstr>
      <vt:lpstr>1. Obecná charakteristika</vt:lpstr>
      <vt:lpstr>2. Zástupci</vt:lpstr>
      <vt:lpstr>Prezentace aplikace PowerPoint</vt:lpstr>
      <vt:lpstr>Prezentace aplikace PowerPoint</vt:lpstr>
      <vt:lpstr>Prezentace aplikace PowerPoint</vt:lpstr>
      <vt:lpstr>3. Využití</vt:lpstr>
      <vt:lpstr>4. Kvíz</vt:lpstr>
      <vt:lpstr>Seznam obrázků</vt:lpstr>
      <vt:lpstr>Zdroje obrázků</vt:lpstr>
      <vt:lpstr>Zdroje obrázků</vt:lpstr>
      <vt:lpstr>Zdroje informací</vt:lpstr>
      <vt:lpstr>Prezentace aplikace PowerPoint</vt:lpstr>
      <vt:lpstr>Prezentace aplikace PowerPoint</vt:lpstr>
      <vt:lpstr>Zdroje informací</vt:lpstr>
      <vt:lpstr>Máte nějaké otázky?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vytvořit prezentaci</dc:title>
  <dc:creator>Filip Kruglov</dc:creator>
  <cp:lastModifiedBy>Filip Kruglov</cp:lastModifiedBy>
  <cp:revision>37</cp:revision>
  <dcterms:created xsi:type="dcterms:W3CDTF">2019-06-03T14:39:14Z</dcterms:created>
  <dcterms:modified xsi:type="dcterms:W3CDTF">2020-01-30T15:24:00Z</dcterms:modified>
</cp:coreProperties>
</file>