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Caveat"/>
      <p:regular r:id="rId15"/>
      <p:bold r:id="rId16"/>
    </p:embeddedFont>
    <p:embeddedFont>
      <p:font typeface="EB Garamond"/>
      <p:regular r:id="rId17"/>
      <p:bold r:id="rId18"/>
      <p:italic r:id="rId19"/>
      <p:boldItalic r:id="rId20"/>
    </p:embeddedFont>
    <p:embeddedFont>
      <p:font typeface="Spectral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BGaramond-boldItalic.fntdata"/><Relationship Id="rId11" Type="http://schemas.openxmlformats.org/officeDocument/2006/relationships/slide" Target="slides/slide6.xml"/><Relationship Id="rId22" Type="http://schemas.openxmlformats.org/officeDocument/2006/relationships/font" Target="fonts/Spectral-bold.fntdata"/><Relationship Id="rId10" Type="http://schemas.openxmlformats.org/officeDocument/2006/relationships/slide" Target="slides/slide5.xml"/><Relationship Id="rId21" Type="http://schemas.openxmlformats.org/officeDocument/2006/relationships/font" Target="fonts/Spectral-regular.fntdata"/><Relationship Id="rId13" Type="http://schemas.openxmlformats.org/officeDocument/2006/relationships/slide" Target="slides/slide8.xml"/><Relationship Id="rId24" Type="http://schemas.openxmlformats.org/officeDocument/2006/relationships/font" Target="fonts/Spectral-boldItalic.fntdata"/><Relationship Id="rId12" Type="http://schemas.openxmlformats.org/officeDocument/2006/relationships/slide" Target="slides/slide7.xml"/><Relationship Id="rId23" Type="http://schemas.openxmlformats.org/officeDocument/2006/relationships/font" Target="fonts/Spectral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aveat-regular.fntdata"/><Relationship Id="rId14" Type="http://schemas.openxmlformats.org/officeDocument/2006/relationships/slide" Target="slides/slide9.xml"/><Relationship Id="rId17" Type="http://schemas.openxmlformats.org/officeDocument/2006/relationships/font" Target="fonts/EBGaramond-regular.fntdata"/><Relationship Id="rId16" Type="http://schemas.openxmlformats.org/officeDocument/2006/relationships/font" Target="fonts/Cave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EBGaramond-italic.fntdata"/><Relationship Id="rId6" Type="http://schemas.openxmlformats.org/officeDocument/2006/relationships/slide" Target="slides/slide1.xml"/><Relationship Id="rId18" Type="http://schemas.openxmlformats.org/officeDocument/2006/relationships/font" Target="fonts/EBGaramon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5e9af8c5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5e9af8c5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5e9af8c5f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5e9af8c5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5e9af8c5f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5e9af8c5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5e9af8c5f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5e9af8c5f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5ec56f72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5ec56f72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5ec56f72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5ec56f72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5e9af8c5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5e9af8c5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5ec56f72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5ec56f72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8.jpg"/><Relationship Id="rId5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s.wikipedia.org/wiki/Oscar" TargetMode="External"/><Relationship Id="rId4" Type="http://schemas.openxmlformats.org/officeDocument/2006/relationships/hyperlink" Target="http://znakynaklavesnici.cz/jak-napsat-krizek/" TargetMode="External"/><Relationship Id="rId5" Type="http://schemas.openxmlformats.org/officeDocument/2006/relationships/hyperlink" Target="http://znakynaklavesnici.cz/jak-napsat-krizek/" TargetMode="External"/><Relationship Id="rId6" Type="http://schemas.openxmlformats.org/officeDocument/2006/relationships/hyperlink" Target="http://znakynaklavesnici.cz/jak-napsat-krizek/" TargetMode="External"/><Relationship Id="rId7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2.jpg"/><Relationship Id="rId5" Type="http://schemas.openxmlformats.org/officeDocument/2006/relationships/hyperlink" Target="https://www.google.cz/search?rlz=1C1SQJL_csCZ816CZ816&amp;q=buster+keaton+bob+talmadge&amp;stick=H4sIAAAAAAAAAOPgE-LQz9U3SCrJMlDiArEy8kxNjEy0pLKTrfQLUvMLclKBVFFxfp5VckZmTkpRah4AKCy8CzQAAAA&amp;sa=X&amp;ved=2ahUKEwiR57uV89TeAhXM-KQKHQwpCkAQmxMoATAfegQIChA0" TargetMode="External"/><Relationship Id="rId6" Type="http://schemas.openxmlformats.org/officeDocument/2006/relationships/hyperlink" Target="https://www.google.cz/search?rlz=1C1SQJL_csCZ816CZ816&amp;q=buster+keaton+jr.&amp;stick=H4sIAAAAAAAAAOPgE-LQz9U3SCrJMlDiArPKkgyTjbWkspOt9AtS8wtyUoFUUXF-nlVyRmZOSlFqHgBtLw9LNAAAAA&amp;sa=X&amp;ved=2ahUKEwiR57uV89TeAhXM-KQKHQwpCkAQmxMoAjAfegQIChA1" TargetMode="External"/><Relationship Id="rId7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gif"/><Relationship Id="rId4" Type="http://schemas.openxmlformats.org/officeDocument/2006/relationships/image" Target="../media/image10.gif"/><Relationship Id="rId9" Type="http://schemas.openxmlformats.org/officeDocument/2006/relationships/hyperlink" Target="https://www.youtube.com/watch?v=jPWpU-qa05Q" TargetMode="External"/><Relationship Id="rId5" Type="http://schemas.openxmlformats.org/officeDocument/2006/relationships/image" Target="../media/image14.gif"/><Relationship Id="rId6" Type="http://schemas.openxmlformats.org/officeDocument/2006/relationships/image" Target="../media/image7.gif"/><Relationship Id="rId7" Type="http://schemas.openxmlformats.org/officeDocument/2006/relationships/image" Target="../media/image18.gif"/><Relationship Id="rId8" Type="http://schemas.openxmlformats.org/officeDocument/2006/relationships/image" Target="../media/image17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kritiky.cz/profily/2009/buster-keaton-komik-s-vaznou-tvari/" TargetMode="External"/><Relationship Id="rId4" Type="http://schemas.openxmlformats.org/officeDocument/2006/relationships/hyperlink" Target="https://cz.pinterest.com/pin/259731103479825154/?lp=true" TargetMode="External"/><Relationship Id="rId5" Type="http://schemas.openxmlformats.org/officeDocument/2006/relationships/hyperlink" Target="https://www.osobnosti.cz/buster-keaton.php" TargetMode="External"/><Relationship Id="rId6" Type="http://schemas.openxmlformats.org/officeDocument/2006/relationships/hyperlink" Target="https://cs.wikipedia.org/wiki/Buster_Keaton" TargetMode="External"/><Relationship Id="rId7" Type="http://schemas.openxmlformats.org/officeDocument/2006/relationships/hyperlink" Target="https://www.csfd.cz/tvurce/823-buster-keat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73900" y="622200"/>
            <a:ext cx="8122500" cy="117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2781300" rtl="0" algn="l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" sz="4800">
                <a:latin typeface="EB Garamond"/>
                <a:ea typeface="EB Garamond"/>
                <a:cs typeface="EB Garamond"/>
                <a:sym typeface="EB Garamond"/>
              </a:rPr>
              <a:t>BUSTER KEATON</a:t>
            </a:r>
            <a:endParaRPr sz="4800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0900" y="1586125"/>
            <a:ext cx="4983700" cy="30793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5358100" y="622200"/>
            <a:ext cx="10362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latin typeface="EB Garamond"/>
                <a:ea typeface="EB Garamond"/>
                <a:cs typeface="EB Garamond"/>
                <a:sym typeface="EB Garamond"/>
              </a:rPr>
              <a:t>(Frigo)</a:t>
            </a:r>
            <a:endParaRPr sz="24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7326725" y="4795600"/>
            <a:ext cx="22719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Caveat"/>
                <a:ea typeface="Caveat"/>
                <a:cs typeface="Caveat"/>
                <a:sym typeface="Caveat"/>
              </a:rPr>
              <a:t>Michaela Klázarová MT1A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6043" r="13161" t="0"/>
          <a:stretch/>
        </p:blipFill>
        <p:spPr>
          <a:xfrm>
            <a:off x="288650" y="305625"/>
            <a:ext cx="2316425" cy="430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0" l="8433" r="0" t="0"/>
          <a:stretch/>
        </p:blipFill>
        <p:spPr>
          <a:xfrm>
            <a:off x="2908500" y="305625"/>
            <a:ext cx="2622725" cy="43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5">
            <a:alphaModFix/>
          </a:blip>
          <a:srcRect b="1277" l="42948" r="18414" t="1228"/>
          <a:stretch/>
        </p:blipFill>
        <p:spPr>
          <a:xfrm>
            <a:off x="5834650" y="305625"/>
            <a:ext cx="3026900" cy="430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97100" y="5568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6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Rodné jméno: </a:t>
            </a:r>
            <a:r>
              <a:rPr b="1" lang="cs" sz="16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Joseph Francis Keaton</a:t>
            </a:r>
            <a:br>
              <a:rPr b="1" lang="cs" sz="16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</a:br>
            <a:br>
              <a:rPr b="1" lang="cs" sz="16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</a:br>
            <a:r>
              <a:rPr lang="cs" sz="1600">
                <a:solidFill>
                  <a:srgbClr val="000000"/>
                </a:solidFill>
                <a:uFill>
                  <a:noFill/>
                </a:uFill>
                <a:latin typeface="Spectral"/>
                <a:ea typeface="Spectral"/>
                <a:cs typeface="Spectral"/>
                <a:sym typeface="Spectral"/>
                <a:hlinkClick r:id="rId3"/>
              </a:rPr>
              <a:t>Oscar</a:t>
            </a:r>
            <a:r>
              <a:rPr lang="cs" sz="16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 za celoživotní dílo (1960) </a:t>
            </a:r>
            <a:br>
              <a:rPr lang="cs" sz="16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</a:br>
            <a:br>
              <a:rPr lang="cs" sz="16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</a:br>
            <a:r>
              <a:rPr lang="cs" sz="16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Strnulý, kamenný výraz tváře - </a:t>
            </a:r>
            <a:r>
              <a:rPr b="1" lang="cs" sz="16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Kamenná tvář</a:t>
            </a:r>
            <a:r>
              <a:rPr lang="cs" sz="16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 (</a:t>
            </a:r>
            <a:r>
              <a:rPr lang="cs" sz="16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přezdívka) </a:t>
            </a:r>
            <a:endParaRPr b="1" sz="1600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5765175" y="479025"/>
            <a:ext cx="42627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latin typeface="Spectral"/>
                <a:ea typeface="Spectral"/>
                <a:cs typeface="Spectral"/>
                <a:sym typeface="Spectral"/>
              </a:rPr>
              <a:t>*4.10.1895</a:t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6283150" y="710475"/>
            <a:ext cx="42627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>
                <a:uFill>
                  <a:noFill/>
                </a:uFill>
                <a:latin typeface="Spectral"/>
                <a:ea typeface="Spectral"/>
                <a:cs typeface="Spectral"/>
                <a:sym typeface="Spectral"/>
                <a:hlinkClick r:id="rId4"/>
              </a:rPr>
              <a:t>†</a:t>
            </a:r>
            <a:r>
              <a:rPr lang="cs" sz="1600">
                <a:uFill>
                  <a:noFill/>
                </a:uFill>
                <a:latin typeface="Spectral"/>
                <a:ea typeface="Spectral"/>
                <a:cs typeface="Spectral"/>
                <a:sym typeface="Spectral"/>
                <a:hlinkClick r:id="rId5"/>
              </a:rPr>
              <a:t>1.2.1966</a:t>
            </a:r>
            <a:endParaRPr sz="1600">
              <a:uFill>
                <a:noFill/>
              </a:uFill>
              <a:latin typeface="Spectral"/>
              <a:ea typeface="Spectral"/>
              <a:cs typeface="Spectral"/>
              <a:sym typeface="Spectral"/>
              <a:hlinkClick r:id="rId6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92200" y="2231000"/>
            <a:ext cx="4725501" cy="24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3929700" y="4660875"/>
            <a:ext cx="14505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latin typeface="Spectral"/>
                <a:ea typeface="Spectral"/>
                <a:cs typeface="Spectral"/>
                <a:sym typeface="Spectral"/>
              </a:rPr>
              <a:t>The Goat (1921)</a:t>
            </a:r>
            <a:endParaRPr sz="12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74" name="Google Shape;74;p15"/>
          <p:cNvSpPr/>
          <p:nvPr/>
        </p:nvSpPr>
        <p:spPr>
          <a:xfrm rot="622745">
            <a:off x="3131617" y="2091571"/>
            <a:ext cx="560114" cy="642480"/>
          </a:xfrm>
          <a:custGeom>
            <a:rect b="b" l="l" r="r" t="t"/>
            <a:pathLst>
              <a:path extrusionOk="0" h="77263" w="83225">
                <a:moveTo>
                  <a:pt x="4481" y="0"/>
                </a:moveTo>
                <a:cubicBezTo>
                  <a:pt x="2805" y="7122"/>
                  <a:pt x="-1585" y="14638"/>
                  <a:pt x="633" y="21610"/>
                </a:cubicBezTo>
                <a:cubicBezTo>
                  <a:pt x="4200" y="32821"/>
                  <a:pt x="27062" y="45267"/>
                  <a:pt x="33196" y="35227"/>
                </a:cubicBezTo>
                <a:cubicBezTo>
                  <a:pt x="35866" y="30857"/>
                  <a:pt x="31772" y="20749"/>
                  <a:pt x="26683" y="21314"/>
                </a:cubicBezTo>
                <a:cubicBezTo>
                  <a:pt x="19010" y="22167"/>
                  <a:pt x="10047" y="33288"/>
                  <a:pt x="13362" y="40260"/>
                </a:cubicBezTo>
                <a:cubicBezTo>
                  <a:pt x="24677" y="64060"/>
                  <a:pt x="59001" y="66886"/>
                  <a:pt x="83225" y="77263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Google Shape;75;p15"/>
          <p:cNvSpPr/>
          <p:nvPr/>
        </p:nvSpPr>
        <p:spPr>
          <a:xfrm rot="1454061">
            <a:off x="3493160" y="2636611"/>
            <a:ext cx="265740" cy="236703"/>
          </a:xfrm>
          <a:custGeom>
            <a:rect b="b" l="l" r="r" t="t"/>
            <a:pathLst>
              <a:path extrusionOk="0" h="9769" w="8950">
                <a:moveTo>
                  <a:pt x="5329" y="0"/>
                </a:moveTo>
                <a:cubicBezTo>
                  <a:pt x="6158" y="2281"/>
                  <a:pt x="10101" y="4617"/>
                  <a:pt x="8585" y="6513"/>
                </a:cubicBezTo>
                <a:cubicBezTo>
                  <a:pt x="6674" y="8904"/>
                  <a:pt x="2547" y="8071"/>
                  <a:pt x="0" y="9769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625" y="318225"/>
            <a:ext cx="4212375" cy="332260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4881300" y="259025"/>
            <a:ext cx="42627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rgbClr val="222222"/>
                </a:solidFill>
                <a:latin typeface="Spectral"/>
                <a:ea typeface="Spectral"/>
                <a:cs typeface="Spectral"/>
                <a:sym typeface="Spectral"/>
              </a:rPr>
              <a:t>„The Three Keatons“</a:t>
            </a:r>
            <a:endParaRPr b="1" sz="20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6594025" y="525425"/>
            <a:ext cx="42627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>
                <a:latin typeface="Spectral"/>
                <a:ea typeface="Spectral"/>
                <a:cs typeface="Spectral"/>
                <a:sym typeface="Spectral"/>
              </a:rPr>
              <a:t>(1899)</a:t>
            </a:r>
            <a:endParaRPr sz="1500"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5450" y="1022825"/>
            <a:ext cx="2861907" cy="381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025" y="266575"/>
            <a:ext cx="2410875" cy="348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9025" y="2742175"/>
            <a:ext cx="2815700" cy="22216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4396025" y="925100"/>
            <a:ext cx="16134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4788250" y="636475"/>
            <a:ext cx="3944700" cy="10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Spectral"/>
              <a:buChar char="-"/>
            </a:pPr>
            <a:r>
              <a:rPr lang="cs" sz="1600">
                <a:latin typeface="Spectral"/>
                <a:ea typeface="Spectral"/>
                <a:cs typeface="Spectral"/>
                <a:sym typeface="Spectral"/>
              </a:rPr>
              <a:t>Natalie Talmadge (1921-1932)</a:t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Spectral"/>
              <a:buChar char="-"/>
            </a:pPr>
            <a:r>
              <a:rPr lang="cs" sz="1600">
                <a:latin typeface="Spectral"/>
                <a:ea typeface="Spectral"/>
                <a:cs typeface="Spectral"/>
                <a:sym typeface="Spectral"/>
              </a:rPr>
              <a:t>Mae Scriven (1933-1936)</a:t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Spectral"/>
              <a:buChar char="-"/>
            </a:pPr>
            <a:r>
              <a:rPr lang="cs" sz="1600">
                <a:latin typeface="Spectral"/>
                <a:ea typeface="Spectral"/>
                <a:cs typeface="Spectral"/>
                <a:sym typeface="Spectral"/>
              </a:rPr>
              <a:t>Eleanor Norris (1940-1966)</a:t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4662450" y="266575"/>
            <a:ext cx="19833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000">
                <a:latin typeface="Spectral"/>
                <a:ea typeface="Spectral"/>
                <a:cs typeface="Spectral"/>
                <a:sym typeface="Spectral"/>
              </a:rPr>
              <a:t>MANŽELKY</a:t>
            </a:r>
            <a:endParaRPr b="1" sz="20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3291625" y="1757550"/>
            <a:ext cx="30048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Spectral"/>
              <a:buChar char="-"/>
            </a:pPr>
            <a:r>
              <a:rPr lang="cs" sz="1600">
                <a:uFill>
                  <a:noFill/>
                </a:uFill>
                <a:latin typeface="Spectral"/>
                <a:ea typeface="Spectral"/>
                <a:cs typeface="Spectral"/>
                <a:sym typeface="Spectral"/>
                <a:hlinkClick r:id="rId5"/>
              </a:rPr>
              <a:t>Bob Talmadge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Spectral"/>
              <a:buChar char="-"/>
            </a:pPr>
            <a:r>
              <a:rPr lang="cs" sz="1600">
                <a:uFill>
                  <a:noFill/>
                </a:uFill>
                <a:latin typeface="Spectral"/>
                <a:ea typeface="Spectral"/>
                <a:cs typeface="Spectral"/>
                <a:sym typeface="Spectral"/>
                <a:hlinkClick r:id="rId6"/>
              </a:rPr>
              <a:t>Buster Keaton Jr.</a:t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3241500" y="1448888"/>
            <a:ext cx="42627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latin typeface="Spectral"/>
                <a:ea typeface="Spectral"/>
                <a:cs typeface="Spectral"/>
                <a:sym typeface="Spectral"/>
              </a:rPr>
              <a:t>DĚTI</a:t>
            </a:r>
            <a:endParaRPr b="1" sz="1800"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56400" y="1661351"/>
            <a:ext cx="2550451" cy="321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326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latin typeface="Spectral"/>
                <a:ea typeface="Spectral"/>
                <a:cs typeface="Spectral"/>
                <a:sym typeface="Spectral"/>
              </a:rPr>
              <a:t>Filmografie</a:t>
            </a:r>
            <a:endParaRPr sz="30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400500" y="2222575"/>
            <a:ext cx="5298000" cy="18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FRIGO, OBĚŤ KREVNÍ MSTY (Our Hospitality, 1923)</a:t>
            </a:r>
            <a:br>
              <a:rPr lang="cs" sz="16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</a:br>
            <a:r>
              <a:rPr lang="cs" sz="16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FRIGO JAKO SHERLOCK HOLMES (Sherlock Jr., 1924)</a:t>
            </a:r>
            <a:br>
              <a:rPr lang="cs" sz="16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</a:br>
            <a:r>
              <a:rPr lang="cs" sz="16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FRIGO JAKO MOŘEPLAVEC (The Navigator, 1924)</a:t>
            </a:r>
            <a:br>
              <a:rPr lang="cs" sz="16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</a:br>
            <a:r>
              <a:rPr lang="cs" sz="16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FRIGO A KRÁVA (Go West, 1925) </a:t>
            </a:r>
            <a:br>
              <a:rPr lang="cs" sz="16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</a:br>
            <a:r>
              <a:rPr b="1" lang="cs" sz="16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FRIGO NA MAŠINĚ (The General, 1927)</a:t>
            </a:r>
            <a:br>
              <a:rPr b="1" lang="cs" sz="16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</a:br>
            <a:r>
              <a:rPr b="1" lang="cs" sz="16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KAMERAMAN (</a:t>
            </a:r>
            <a:r>
              <a:rPr b="1" lang="cs" sz="1600">
                <a:solidFill>
                  <a:srgbClr val="222222"/>
                </a:solidFill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The Cameraman, 1928)</a:t>
            </a:r>
            <a:endParaRPr b="1" sz="1600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sp>
        <p:nvSpPr>
          <p:cNvPr id="102" name="Google Shape;102;p18"/>
          <p:cNvSpPr txBox="1"/>
          <p:nvPr/>
        </p:nvSpPr>
        <p:spPr>
          <a:xfrm>
            <a:off x="400500" y="1090700"/>
            <a:ext cx="5905800" cy="10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ŘEZNICKÝ UČEŇ (The Butcher Boy, 1917)</a:t>
            </a:r>
            <a:endParaRPr sz="16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FATTY SE ŽENÍ (His Wedding Night, 1917) - </a:t>
            </a:r>
            <a:r>
              <a:rPr i="1" lang="cs" sz="16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asistent režie</a:t>
            </a:r>
            <a:br>
              <a:rPr i="1" lang="cs" sz="16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</a:br>
            <a:r>
              <a:rPr lang="cs" sz="1600">
                <a:solidFill>
                  <a:srgbClr val="222222"/>
                </a:solidFill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HLUPÁČEK (The Saphead, 1920)</a:t>
            </a:r>
            <a:br>
              <a:rPr lang="cs" sz="1600">
                <a:solidFill>
                  <a:srgbClr val="222222"/>
                </a:solidFill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</a:br>
            <a:r>
              <a:rPr lang="cs" sz="1600">
                <a:solidFill>
                  <a:srgbClr val="222222"/>
                </a:solidFill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19 dvoucívkových komedií - </a:t>
            </a:r>
            <a:r>
              <a:rPr i="1" lang="cs" sz="1600">
                <a:solidFill>
                  <a:srgbClr val="222222"/>
                </a:solidFill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scénárista, spolurežisér </a:t>
            </a:r>
            <a:r>
              <a:rPr lang="cs">
                <a:solidFill>
                  <a:srgbClr val="222222"/>
                </a:solidFill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(Eddie Clin)</a:t>
            </a:r>
            <a:endParaRPr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400500" y="4023475"/>
            <a:ext cx="6223200" cy="10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rgbClr val="222222"/>
                </a:solidFill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SHOW EDA SULLIVANA (The Ed Sullivan Show, 1948 - 1971)</a:t>
            </a:r>
            <a:br>
              <a:rPr lang="cs" sz="1600">
                <a:solidFill>
                  <a:srgbClr val="222222"/>
                </a:solidFill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</a:br>
            <a:r>
              <a:rPr lang="cs" sz="1600">
                <a:solidFill>
                  <a:srgbClr val="222222"/>
                </a:solidFill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CESTOU NA FÓRUM SE STALA PODIVNÁ VĚC (A Funny Thing Happened on the Way to the Forum, 1966).</a:t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3">
            <a:alphaModFix/>
          </a:blip>
          <a:srcRect b="0" l="11707" r="7880" t="0"/>
          <a:stretch/>
        </p:blipFill>
        <p:spPr>
          <a:xfrm>
            <a:off x="6039300" y="215575"/>
            <a:ext cx="2918825" cy="272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450" y="152400"/>
            <a:ext cx="2399750" cy="19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9762" y="152388"/>
            <a:ext cx="2774278" cy="19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3600" y="152400"/>
            <a:ext cx="2546157" cy="19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9175" y="2676025"/>
            <a:ext cx="2546150" cy="19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91300" y="2676025"/>
            <a:ext cx="2538117" cy="19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15400" y="2676025"/>
            <a:ext cx="3025150" cy="19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8206075" y="4585650"/>
            <a:ext cx="3982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u="sng">
                <a:latin typeface="Caveat"/>
                <a:ea typeface="Caveat"/>
                <a:cs typeface="Caveat"/>
                <a:sym typeface="Caveat"/>
                <a:hlinkClick r:id="rId9"/>
              </a:rPr>
              <a:t>Video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4759525" y="4330400"/>
            <a:ext cx="40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pectral"/>
                <a:ea typeface="Spectral"/>
                <a:cs typeface="Spectral"/>
                <a:sym typeface="Spectral"/>
              </a:rPr>
              <a:t>.. </a:t>
            </a:r>
            <a:r>
              <a:rPr lang="cs">
                <a:latin typeface="Spectral"/>
                <a:ea typeface="Spectral"/>
                <a:cs typeface="Spectral"/>
                <a:sym typeface="Spectral"/>
              </a:rPr>
              <a:t>Děkuji za pozornost!</a:t>
            </a:r>
            <a:endParaRPr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0350" y="448425"/>
            <a:ext cx="5116900" cy="369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/>
          <p:nvPr/>
        </p:nvSpPr>
        <p:spPr>
          <a:xfrm rot="621308">
            <a:off x="423401" y="86124"/>
            <a:ext cx="1060287" cy="1126482"/>
          </a:xfrm>
          <a:custGeom>
            <a:rect b="b" l="l" r="r" t="t"/>
            <a:pathLst>
              <a:path extrusionOk="0" h="77263" w="83225">
                <a:moveTo>
                  <a:pt x="4481" y="0"/>
                </a:moveTo>
                <a:cubicBezTo>
                  <a:pt x="2805" y="7122"/>
                  <a:pt x="-1585" y="14638"/>
                  <a:pt x="633" y="21610"/>
                </a:cubicBezTo>
                <a:cubicBezTo>
                  <a:pt x="4200" y="32821"/>
                  <a:pt x="27062" y="45267"/>
                  <a:pt x="33196" y="35227"/>
                </a:cubicBezTo>
                <a:cubicBezTo>
                  <a:pt x="35866" y="30857"/>
                  <a:pt x="31772" y="20749"/>
                  <a:pt x="26683" y="21314"/>
                </a:cubicBezTo>
                <a:cubicBezTo>
                  <a:pt x="19010" y="22167"/>
                  <a:pt x="10047" y="33288"/>
                  <a:pt x="13362" y="40260"/>
                </a:cubicBezTo>
                <a:cubicBezTo>
                  <a:pt x="24677" y="64060"/>
                  <a:pt x="59001" y="66886"/>
                  <a:pt x="83225" y="77263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3" name="Google Shape;123;p20"/>
          <p:cNvSpPr/>
          <p:nvPr/>
        </p:nvSpPr>
        <p:spPr>
          <a:xfrm>
            <a:off x="1265525" y="1169325"/>
            <a:ext cx="223750" cy="244225"/>
          </a:xfrm>
          <a:custGeom>
            <a:rect b="b" l="l" r="r" t="t"/>
            <a:pathLst>
              <a:path extrusionOk="0" h="9769" w="8950">
                <a:moveTo>
                  <a:pt x="5329" y="0"/>
                </a:moveTo>
                <a:cubicBezTo>
                  <a:pt x="6158" y="2281"/>
                  <a:pt x="10101" y="4617"/>
                  <a:pt x="8585" y="6513"/>
                </a:cubicBezTo>
                <a:cubicBezTo>
                  <a:pt x="6674" y="8904"/>
                  <a:pt x="2547" y="8071"/>
                  <a:pt x="0" y="9769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Google Shape;124;p20"/>
          <p:cNvSpPr/>
          <p:nvPr/>
        </p:nvSpPr>
        <p:spPr>
          <a:xfrm>
            <a:off x="7817476" y="3177900"/>
            <a:ext cx="456524" cy="515050"/>
          </a:xfrm>
          <a:custGeom>
            <a:rect b="b" l="l" r="r" t="t"/>
            <a:pathLst>
              <a:path extrusionOk="0" h="20602" w="15597">
                <a:moveTo>
                  <a:pt x="8788" y="5801"/>
                </a:moveTo>
                <a:cubicBezTo>
                  <a:pt x="7501" y="2797"/>
                  <a:pt x="844" y="-2141"/>
                  <a:pt x="203" y="1064"/>
                </a:cubicBezTo>
                <a:cubicBezTo>
                  <a:pt x="-1423" y="9194"/>
                  <a:pt x="12975" y="12736"/>
                  <a:pt x="15597" y="20602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5" name="Google Shape;125;p20"/>
          <p:cNvSpPr/>
          <p:nvPr/>
        </p:nvSpPr>
        <p:spPr>
          <a:xfrm>
            <a:off x="8051975" y="3105468"/>
            <a:ext cx="259875" cy="757700"/>
          </a:xfrm>
          <a:custGeom>
            <a:rect b="b" l="l" r="r" t="t"/>
            <a:pathLst>
              <a:path extrusionOk="0" h="30308" w="10395">
                <a:moveTo>
                  <a:pt x="0" y="7514"/>
                </a:moveTo>
                <a:cubicBezTo>
                  <a:pt x="2807" y="4708"/>
                  <a:pt x="6962" y="-2102"/>
                  <a:pt x="9769" y="705"/>
                </a:cubicBezTo>
                <a:cubicBezTo>
                  <a:pt x="11025" y="1961"/>
                  <a:pt x="9940" y="4266"/>
                  <a:pt x="9769" y="6034"/>
                </a:cubicBezTo>
                <a:cubicBezTo>
                  <a:pt x="8932" y="14679"/>
                  <a:pt x="4637" y="22785"/>
                  <a:pt x="296" y="30308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Google Shape;126;p20"/>
          <p:cNvSpPr txBox="1"/>
          <p:nvPr/>
        </p:nvSpPr>
        <p:spPr>
          <a:xfrm rot="2039051">
            <a:off x="354654" y="1785239"/>
            <a:ext cx="4263066" cy="4974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latin typeface="Caveat"/>
                <a:ea typeface="Caveat"/>
                <a:cs typeface="Caveat"/>
                <a:sym typeface="Caveat"/>
              </a:rPr>
              <a:t>úsměv</a:t>
            </a:r>
            <a:endParaRPr sz="12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311700" y="208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pectral"/>
                <a:ea typeface="Spectral"/>
                <a:cs typeface="Spectral"/>
                <a:sym typeface="Spectral"/>
              </a:rPr>
              <a:t>Zdroje</a:t>
            </a:r>
            <a:endParaRPr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518050" y="843675"/>
            <a:ext cx="67644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latin typeface="Spectral"/>
                <a:ea typeface="Spectral"/>
                <a:cs typeface="Spectral"/>
                <a:sym typeface="Spectral"/>
                <a:hlinkClick r:id="rId3"/>
              </a:rPr>
              <a:t>https://www.kritiky.cz/profily/2009/buster-keaton-komik-s-vaznou-tvari/</a:t>
            </a:r>
            <a:endParaRPr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latin typeface="Spectral"/>
                <a:ea typeface="Spectral"/>
                <a:cs typeface="Spectral"/>
                <a:sym typeface="Spectral"/>
                <a:hlinkClick r:id="rId4"/>
              </a:rPr>
              <a:t>https://cz.pinterest.com/pin/259731103479825154/?lp=true</a:t>
            </a:r>
            <a:endParaRPr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latin typeface="Spectral"/>
                <a:ea typeface="Spectral"/>
                <a:cs typeface="Spectral"/>
                <a:sym typeface="Spectral"/>
                <a:hlinkClick r:id="rId5"/>
              </a:rPr>
              <a:t>https://www.osobnosti.cz/buster-keaton.php</a:t>
            </a:r>
            <a:endParaRPr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latin typeface="Spectral"/>
                <a:ea typeface="Spectral"/>
                <a:cs typeface="Spectral"/>
                <a:sym typeface="Spectral"/>
                <a:hlinkClick r:id="rId6"/>
              </a:rPr>
              <a:t>https://cs.wikipedia.org/wiki/Buster_Keaton</a:t>
            </a:r>
            <a:br>
              <a:rPr lang="cs">
                <a:latin typeface="Spectral"/>
                <a:ea typeface="Spectral"/>
                <a:cs typeface="Spectral"/>
                <a:sym typeface="Spectral"/>
              </a:rPr>
            </a:br>
            <a:r>
              <a:rPr lang="cs" u="sng">
                <a:latin typeface="Spectral"/>
                <a:ea typeface="Spectral"/>
                <a:cs typeface="Spectral"/>
                <a:sym typeface="Spectral"/>
                <a:hlinkClick r:id="rId7"/>
              </a:rPr>
              <a:t>https://www.csfd.cz/tvurce/823-buster-keaton/</a:t>
            </a:r>
            <a:endParaRPr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