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28.12.2019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v.cz/t/zakladni-vzdelavan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17111" y="640080"/>
            <a:ext cx="6634808" cy="4018341"/>
          </a:xfrm>
          <a:noFill/>
        </p:spPr>
        <p:txBody>
          <a:bodyPr>
            <a:normAutofit/>
          </a:bodyPr>
          <a:lstStyle/>
          <a:p>
            <a:r>
              <a:rPr lang="cs-CZ" sz="7200" b="1" i="1" dirty="0">
                <a:cs typeface="Calibri Light"/>
              </a:rPr>
              <a:t>Předškolní </a:t>
            </a:r>
            <a:br>
              <a:rPr lang="cs-CZ" sz="7200" b="1" i="1" dirty="0">
                <a:cs typeface="Calibri Light"/>
              </a:rPr>
            </a:br>
            <a:r>
              <a:rPr lang="cs-CZ" sz="7200" b="1" i="1" dirty="0">
                <a:cs typeface="Calibri Light"/>
              </a:rPr>
              <a:t>a </a:t>
            </a:r>
            <a:br>
              <a:rPr lang="cs-CZ" sz="7200" b="1" i="1" dirty="0">
                <a:cs typeface="Calibri Light"/>
              </a:rPr>
            </a:br>
            <a:r>
              <a:rPr lang="cs-CZ" sz="7200" b="1" i="1" dirty="0">
                <a:cs typeface="Calibri Light"/>
              </a:rPr>
              <a:t>základní vzdělání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39297" y="6357723"/>
            <a:ext cx="6274590" cy="142106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cs-CZ">
                <a:cs typeface="Calibri"/>
              </a:rPr>
              <a:t>Zpracovala: Tereza Langrová</a:t>
            </a:r>
            <a:endParaRPr lang="cs-CZ"/>
          </a:p>
        </p:txBody>
      </p:sp>
      <p:pic>
        <p:nvPicPr>
          <p:cNvPr id="19" name="Obrázek 19" descr="Obsah obrázku klipart&#10;&#10;Popis vygenerovaný s vysokou mírou spolehlivosti">
            <a:extLst>
              <a:ext uri="{FF2B5EF4-FFF2-40B4-BE49-F238E27FC236}">
                <a16:creationId xmlns:a16="http://schemas.microsoft.com/office/drawing/2014/main" id="{4780BE36-0E84-441A-BB54-95418151B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35" r="1" b="20106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hračka, panenka&#10;&#10;Popis vygenerovaný s vysokou mírou spolehlivosti">
            <a:extLst>
              <a:ext uri="{FF2B5EF4-FFF2-40B4-BE49-F238E27FC236}">
                <a16:creationId xmlns:a16="http://schemas.microsoft.com/office/drawing/2014/main" id="{A82A05FB-9236-4901-84FD-09B3FB2EC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" r="1166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0D27D3-D9C0-47B0-BFBA-3C7F39F8E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799882" cy="1356608"/>
          </a:xfrm>
        </p:spPr>
        <p:txBody>
          <a:bodyPr>
            <a:normAutofit/>
          </a:bodyPr>
          <a:lstStyle/>
          <a:p>
            <a:pPr algn="ctr"/>
            <a:r>
              <a:rPr lang="cs-CZ" b="1" i="1" dirty="0">
                <a:cs typeface="Calibri Light"/>
              </a:rPr>
              <a:t>Předškolní vzdělání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AEBD55-E0A5-4B34-AE07-9A77A22CD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03719"/>
            <a:ext cx="4593021" cy="340954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cs-CZ" sz="1800">
              <a:cs typeface="Calibri"/>
            </a:endParaRPr>
          </a:p>
          <a:p>
            <a:r>
              <a:rPr lang="cs-CZ" sz="2000" dirty="0">
                <a:cs typeface="Calibri"/>
              </a:rPr>
              <a:t>Pro děti obvykle od </a:t>
            </a:r>
            <a:r>
              <a:rPr lang="cs-CZ" sz="2000" b="1" dirty="0">
                <a:cs typeface="Calibri"/>
              </a:rPr>
              <a:t>tří do šesti let</a:t>
            </a:r>
            <a:r>
              <a:rPr lang="cs-CZ" sz="2000" dirty="0">
                <a:cs typeface="Calibri"/>
              </a:rPr>
              <a:t> (ve zdůvodněných případech i pro děti mladší) </a:t>
            </a:r>
          </a:p>
          <a:p>
            <a:r>
              <a:rPr lang="cs-CZ" sz="2000" dirty="0">
                <a:cs typeface="Calibri"/>
              </a:rPr>
              <a:t>mateřské školy (veřejné, soukromé, firemní), popřípadě přípravné třídy základních škol</a:t>
            </a:r>
          </a:p>
          <a:p>
            <a:r>
              <a:rPr lang="cs-CZ" sz="2000" dirty="0">
                <a:cs typeface="Calibri"/>
              </a:rPr>
              <a:t>Při přijímání dětí k předškolnímu vzdělávání je třeba dodržet podmínky stanovené zvláštním právním předpisem</a:t>
            </a:r>
          </a:p>
          <a:p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71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2B42A9D-55CF-427A-9F49-C18365B09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 b="1" i="1" dirty="0">
                <a:solidFill>
                  <a:srgbClr val="000000"/>
                </a:solidFill>
                <a:cs typeface="Calibri Light"/>
              </a:rPr>
              <a:t>Cíle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3C69FD9B-AE15-4205-B6F0-F6C409910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5" y="1911513"/>
            <a:ext cx="4839467" cy="23763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A6CE7B-BEB1-42FF-961E-EE16C749B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006046"/>
            <a:ext cx="4977578" cy="40549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000" dirty="0">
                <a:solidFill>
                  <a:srgbClr val="000000"/>
                </a:solidFill>
                <a:cs typeface="Calibri"/>
              </a:rPr>
              <a:t>rozvoj osobnosti dítěte předškolního věku</a:t>
            </a:r>
          </a:p>
          <a:p>
            <a:r>
              <a:rPr lang="cs-CZ" sz="2000" dirty="0">
                <a:solidFill>
                  <a:srgbClr val="000000"/>
                </a:solidFill>
                <a:cs typeface="Calibri"/>
              </a:rPr>
              <a:t>podílí se na jeho zdravém citovém, rozumovém a tělesném rozvoji</a:t>
            </a:r>
          </a:p>
          <a:p>
            <a:r>
              <a:rPr lang="cs-CZ" sz="2000" dirty="0">
                <a:solidFill>
                  <a:srgbClr val="000000"/>
                </a:solidFill>
                <a:cs typeface="Calibri"/>
              </a:rPr>
              <a:t> osvojení základních pravidel chování, základních životních hodnot a mezilidských vztahů. </a:t>
            </a:r>
          </a:p>
          <a:p>
            <a:r>
              <a:rPr lang="cs-CZ" sz="2000" dirty="0">
                <a:solidFill>
                  <a:srgbClr val="000000"/>
                </a:solidFill>
                <a:cs typeface="Calibri"/>
              </a:rPr>
              <a:t> vytváří základní předpoklady pro pokračování ve vzdělávání</a:t>
            </a:r>
          </a:p>
          <a:p>
            <a:r>
              <a:rPr lang="cs-CZ" sz="2000" dirty="0">
                <a:solidFill>
                  <a:srgbClr val="000000"/>
                </a:solidFill>
                <a:cs typeface="Calibri"/>
              </a:rPr>
              <a:t> napomáhá vyrovnávat nerovnoměrnosti vývoje dětí před vstupem do základního vzdělávání a poskytuje speciálně pedagogickou péči dětem se speciálními vzdělávacími potřebami</a:t>
            </a:r>
          </a:p>
        </p:txBody>
      </p:sp>
    </p:spTree>
    <p:extLst>
      <p:ext uri="{BB962C8B-B14F-4D97-AF65-F5344CB8AC3E}">
        <p14:creationId xmlns:p14="http://schemas.microsoft.com/office/powerpoint/2010/main" val="217206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06AAB3-C03B-494F-8FB7-43365AEB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79884"/>
            <a:ext cx="5127031" cy="1676603"/>
          </a:xfrm>
        </p:spPr>
        <p:txBody>
          <a:bodyPr>
            <a:normAutofit/>
          </a:bodyPr>
          <a:lstStyle/>
          <a:p>
            <a:r>
              <a:rPr lang="cs-CZ" b="1" i="1" dirty="0">
                <a:cs typeface="Calibri Light"/>
              </a:rPr>
              <a:t>Základní vzdělání </a:t>
            </a:r>
            <a:endParaRPr lang="cs-CZ" b="1" i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759534-DC8D-473A-9572-BBD77011E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731819"/>
            <a:ext cx="5127029" cy="4492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 dirty="0">
                <a:cs typeface="Calibri"/>
              </a:rPr>
              <a:t>navazuje na předškolní vzdělávání a na výchovu v rodině</a:t>
            </a:r>
          </a:p>
          <a:p>
            <a:r>
              <a:rPr lang="cs-CZ" sz="2000" dirty="0">
                <a:cs typeface="Calibri"/>
              </a:rPr>
              <a:t>povinná devítiroční docházka</a:t>
            </a:r>
          </a:p>
          <a:p>
            <a:r>
              <a:rPr lang="cs-CZ" sz="2000" dirty="0">
                <a:cs typeface="Calibri"/>
              </a:rPr>
              <a:t>realizace v oborech základní škola a základní škola speciální</a:t>
            </a:r>
          </a:p>
          <a:p>
            <a:endParaRPr lang="cs-CZ" sz="2000" dirty="0">
              <a:cs typeface="Calibri"/>
            </a:endParaRPr>
          </a:p>
          <a:p>
            <a:r>
              <a:rPr lang="cs-CZ" sz="2000" dirty="0">
                <a:cs typeface="Calibri"/>
              </a:rPr>
              <a:t>6 let- není-li dítě tělesně nebo duševně přiměřeně vyspělé a požádá-li o to písemně zákonný zástupce dítěte v době zápisu k povinné školní docházce odloží ředitel školy začátek povinné školní docházky o </a:t>
            </a:r>
            <a:r>
              <a:rPr lang="cs-CZ" sz="2000" b="1" dirty="0">
                <a:cs typeface="Calibri"/>
              </a:rPr>
              <a:t>jeden školní rok</a:t>
            </a:r>
          </a:p>
          <a:p>
            <a:endParaRPr lang="cs-CZ" sz="2000" b="1" dirty="0">
              <a:cs typeface="Calibri"/>
            </a:endParaRPr>
          </a:p>
          <a:p>
            <a:r>
              <a:rPr lang="cs-CZ" sz="2000" dirty="0">
                <a:cs typeface="Calibri"/>
              </a:rPr>
              <a:t>2 stupně vzdělání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32B54E58-1ABE-4D51-81C4-315B0EFC1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0" r="910" b="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3356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7FDB8FEA-A668-4F2F-82CA-40F6011F4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39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FDC06A-76FF-403B-AD4D-CA78BF41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6" y="168724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 b="1" i="1" dirty="0">
                <a:cs typeface="Calibri Light"/>
              </a:rPr>
              <a:t>Cíle</a:t>
            </a:r>
            <a:endParaRPr lang="cs-CZ" dirty="0">
              <a:cs typeface="Calibri Light" panose="020F0302020204030204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C8D32C-68D3-45A0-B269-CB311C6EE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7" y="2704735"/>
            <a:ext cx="4593021" cy="26198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1800" dirty="0">
                <a:cs typeface="Calibri"/>
              </a:rPr>
              <a:t>osvojení potřebné strategie učení </a:t>
            </a:r>
          </a:p>
          <a:p>
            <a:r>
              <a:rPr lang="cs-CZ" sz="1800" dirty="0">
                <a:cs typeface="Calibri"/>
              </a:rPr>
              <a:t>motivováni k celoživotnímu učení, učení tvořivému myšlení a řešení přiměřených problémů, účinnému komunikování a spolupracování</a:t>
            </a:r>
          </a:p>
          <a:p>
            <a:r>
              <a:rPr lang="cs-CZ" sz="1800" dirty="0">
                <a:cs typeface="Calibri"/>
              </a:rPr>
              <a:t>Chránění svých fyzických i duševních zdraví, vytvořených hodnot a životních prostředí</a:t>
            </a:r>
          </a:p>
          <a:p>
            <a:r>
              <a:rPr lang="cs-CZ" sz="1800" dirty="0">
                <a:cs typeface="Calibri"/>
              </a:rPr>
              <a:t>být ohleduplní a tolerantní k jiným lidem, k odlišným kulturním a duchovním hodnotám</a:t>
            </a:r>
          </a:p>
          <a:p>
            <a:r>
              <a:rPr lang="cs-CZ" sz="1800" dirty="0">
                <a:cs typeface="Calibri"/>
              </a:rPr>
              <a:t>poznávání svých schopností a reálných možností a uplatňování je spolu s osvojenými vědomostmi a dovednostmi při rozhodování o své další životní dráze a svém profesním uplatnění</a:t>
            </a:r>
          </a:p>
        </p:txBody>
      </p:sp>
    </p:spTree>
    <p:extLst>
      <p:ext uri="{BB962C8B-B14F-4D97-AF65-F5344CB8AC3E}">
        <p14:creationId xmlns:p14="http://schemas.microsoft.com/office/powerpoint/2010/main" val="308869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AA5395-A5C1-4617-A307-A30385B6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2" y="2074363"/>
            <a:ext cx="4068536" cy="373451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5400" b="1" i="1" dirty="0">
                <a:solidFill>
                  <a:srgbClr val="FFFFFF"/>
                </a:solidFill>
                <a:cs typeface="Calibri Light"/>
              </a:rPr>
              <a:t>Děkuji za pozornos</a:t>
            </a:r>
            <a:r>
              <a:rPr lang="cs-CZ" sz="5400" dirty="0">
                <a:solidFill>
                  <a:srgbClr val="FFFFFF"/>
                </a:solidFill>
                <a:cs typeface="Calibri Light"/>
              </a:rPr>
              <a:t>t</a:t>
            </a:r>
          </a:p>
        </p:txBody>
      </p:sp>
      <p:pic>
        <p:nvPicPr>
          <p:cNvPr id="3" name="Obrázek 3" descr="Obsah obrázku text, mapa&#10;&#10;Popis vygenerovaný s vysokou mírou spolehlivosti">
            <a:extLst>
              <a:ext uri="{FF2B5EF4-FFF2-40B4-BE49-F238E27FC236}">
                <a16:creationId xmlns:a16="http://schemas.microsoft.com/office/drawing/2014/main" id="{4AF4DBD1-0F9D-4C5C-8519-0311A0EB9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206" y="961812"/>
            <a:ext cx="4930987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0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66063-9A33-48DA-82B8-62FC566A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Zdroje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8BA1A-0A69-4A14-98FE-7209EFA8D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  <a:hlinkClick r:id="rId2"/>
              </a:rPr>
              <a:t>http://www.nuv.cz/t/zakladni-vzdelavani</a:t>
            </a:r>
            <a:endParaRPr lang="cs-CZ">
              <a:cs typeface="Calibri"/>
            </a:endParaRPr>
          </a:p>
          <a:p>
            <a:r>
              <a:rPr lang="cs-CZ" dirty="0">
                <a:cs typeface="Calibri"/>
              </a:rPr>
              <a:t>http://www.nuv.cz/t/predskolni-vzdelavani</a:t>
            </a:r>
          </a:p>
        </p:txBody>
      </p:sp>
    </p:spTree>
    <p:extLst>
      <p:ext uri="{BB962C8B-B14F-4D97-AF65-F5344CB8AC3E}">
        <p14:creationId xmlns:p14="http://schemas.microsoft.com/office/powerpoint/2010/main" val="33031532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0</TotalTime>
  <Words>0</Words>
  <Application>Microsoft Office PowerPoint</Application>
  <PresentationFormat>Širokoúhlá obrazovka</PresentationFormat>
  <Paragraphs>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Předškolní  a  základní vzdělání</vt:lpstr>
      <vt:lpstr>Předškolní vzdělání</vt:lpstr>
      <vt:lpstr>Cíle</vt:lpstr>
      <vt:lpstr>Základní vzdělání </vt:lpstr>
      <vt:lpstr>Cíle</vt:lpstr>
      <vt:lpstr>Děkuji za pozornost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Tereza Langrova</cp:lastModifiedBy>
  <cp:revision>223</cp:revision>
  <dcterms:created xsi:type="dcterms:W3CDTF">2012-08-16T00:56:33Z</dcterms:created>
  <dcterms:modified xsi:type="dcterms:W3CDTF">2019-12-28T14:04:29Z</dcterms:modified>
</cp:coreProperties>
</file>