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p:cViewPr>
        <p:scale>
          <a:sx n="80" d="100"/>
          <a:sy n="80" d="100"/>
        </p:scale>
        <p:origin x="-1116"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D030EEA-4C95-451D-B0F0-385B6D60F1F0}" type="datetimeFigureOut">
              <a:rPr lang="cs-CZ" smtClean="0"/>
              <a:pPr/>
              <a:t>15.4.2019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D030EEA-4C95-451D-B0F0-385B6D60F1F0}" type="datetimeFigureOut">
              <a:rPr lang="cs-CZ" smtClean="0"/>
              <a:pPr/>
              <a:t>15.4.2019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D030EEA-4C95-451D-B0F0-385B6D60F1F0}" type="datetimeFigureOut">
              <a:rPr lang="cs-CZ" smtClean="0"/>
              <a:pPr/>
              <a:t>15.4.2019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D030EEA-4C95-451D-B0F0-385B6D60F1F0}" type="datetimeFigureOut">
              <a:rPr lang="cs-CZ" smtClean="0"/>
              <a:pPr/>
              <a:t>15.4.2019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D030EEA-4C95-451D-B0F0-385B6D60F1F0}" type="datetimeFigureOut">
              <a:rPr lang="cs-CZ" smtClean="0"/>
              <a:pPr/>
              <a:t>15.4.2019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D030EEA-4C95-451D-B0F0-385B6D60F1F0}" type="datetimeFigureOut">
              <a:rPr lang="cs-CZ" smtClean="0"/>
              <a:pPr/>
              <a:t>15.4.2019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AA57D94-D89A-4A21-8BDD-62869694EA6F}"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0EEA-4C95-451D-B0F0-385B6D60F1F0}" type="datetimeFigureOut">
              <a:rPr lang="cs-CZ" smtClean="0"/>
              <a:pPr/>
              <a:t>15.4.2019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57D94-D89A-4A21-8BDD-62869694EA6F}"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ouvisejÃ­cÃ­ obrÃ¡ze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Nadpis 1"/>
          <p:cNvSpPr>
            <a:spLocks noGrp="1"/>
          </p:cNvSpPr>
          <p:nvPr>
            <p:ph type="ctrTitle"/>
          </p:nvPr>
        </p:nvSpPr>
        <p:spPr/>
        <p:txBody>
          <a:bodyPr>
            <a:normAutofit/>
          </a:bodyPr>
          <a:lstStyle/>
          <a:p>
            <a:r>
              <a:rPr lang="cs-CZ" sz="6600" dirty="0" smtClean="0">
                <a:latin typeface="Aharoni" pitchFamily="2" charset="-79"/>
                <a:cs typeface="Aharoni" pitchFamily="2" charset="-79"/>
              </a:rPr>
              <a:t>New York City</a:t>
            </a:r>
            <a:endParaRPr lang="cs-CZ" sz="6600" dirty="0">
              <a:latin typeface="Aharoni" pitchFamily="2" charset="-79"/>
              <a:cs typeface="Aharoni" pitchFamily="2" charset="-79"/>
            </a:endParaRPr>
          </a:p>
        </p:txBody>
      </p:sp>
      <p:sp>
        <p:nvSpPr>
          <p:cNvPr id="3" name="Podnadpis 2"/>
          <p:cNvSpPr>
            <a:spLocks noGrp="1"/>
          </p:cNvSpPr>
          <p:nvPr>
            <p:ph type="subTitle" idx="1"/>
          </p:nvPr>
        </p:nvSpPr>
        <p:spPr>
          <a:xfrm>
            <a:off x="4359424" y="5805264"/>
            <a:ext cx="4784576" cy="694928"/>
          </a:xfrm>
        </p:spPr>
        <p:txBody>
          <a:bodyPr/>
          <a:lstStyle/>
          <a:p>
            <a:r>
              <a:rPr lang="cs-CZ" dirty="0" smtClean="0">
                <a:solidFill>
                  <a:schemeClr val="bg1"/>
                </a:solidFill>
              </a:rPr>
              <a:t>Štěpánka</a:t>
            </a:r>
            <a:r>
              <a:rPr lang="cs-CZ" dirty="0" smtClean="0"/>
              <a:t> </a:t>
            </a:r>
            <a:r>
              <a:rPr lang="cs-CZ" dirty="0" err="1" smtClean="0">
                <a:solidFill>
                  <a:schemeClr val="bg1"/>
                </a:solidFill>
              </a:rPr>
              <a:t>Bubáková</a:t>
            </a:r>
            <a:endParaRPr lang="cs-CZ"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Crossword</a:t>
            </a:r>
            <a:endParaRPr lang="cs-CZ" dirty="0">
              <a:latin typeface="Aharoni" pitchFamily="2" charset="-79"/>
              <a:cs typeface="Aharoni" pitchFamily="2" charset="-79"/>
            </a:endParaRPr>
          </a:p>
        </p:txBody>
      </p:sp>
      <p:sp>
        <p:nvSpPr>
          <p:cNvPr id="3" name="Zástupný symbol pro obsah 2"/>
          <p:cNvSpPr>
            <a:spLocks noGrp="1"/>
          </p:cNvSpPr>
          <p:nvPr>
            <p:ph idx="1"/>
          </p:nvPr>
        </p:nvSpPr>
        <p:spPr/>
        <p:txBody>
          <a:bodyPr/>
          <a:lstStyle/>
          <a:p>
            <a:pPr>
              <a:buNone/>
            </a:pPr>
            <a:r>
              <a:rPr lang="cs-CZ" sz="2400" dirty="0" smtClean="0"/>
              <a:t>1.Part </a:t>
            </a:r>
            <a:r>
              <a:rPr lang="cs-CZ" sz="2400" dirty="0" err="1" smtClean="0"/>
              <a:t>of</a:t>
            </a:r>
            <a:r>
              <a:rPr lang="cs-CZ" sz="2400" dirty="0" smtClean="0"/>
              <a:t> </a:t>
            </a:r>
            <a:r>
              <a:rPr lang="cs-CZ" sz="2400" dirty="0" err="1" smtClean="0"/>
              <a:t>tht</a:t>
            </a:r>
            <a:r>
              <a:rPr lang="cs-CZ" sz="2400" dirty="0" smtClean="0"/>
              <a:t> city</a:t>
            </a:r>
          </a:p>
          <a:p>
            <a:pPr>
              <a:buNone/>
            </a:pPr>
            <a:r>
              <a:rPr lang="cs-CZ" sz="2400" dirty="0" smtClean="0"/>
              <a:t>2.The </a:t>
            </a:r>
            <a:r>
              <a:rPr lang="cs-CZ" sz="2400" dirty="0" err="1" smtClean="0"/>
              <a:t>tallest</a:t>
            </a:r>
            <a:r>
              <a:rPr lang="cs-CZ" sz="2400" dirty="0" smtClean="0"/>
              <a:t> </a:t>
            </a:r>
            <a:r>
              <a:rPr lang="cs-CZ" sz="2400" dirty="0" err="1" smtClean="0"/>
              <a:t>building</a:t>
            </a:r>
            <a:endParaRPr lang="cs-CZ" sz="2400" dirty="0" smtClean="0"/>
          </a:p>
          <a:p>
            <a:pPr>
              <a:buNone/>
            </a:pPr>
            <a:r>
              <a:rPr lang="cs-CZ" sz="2400" dirty="0" smtClean="0"/>
              <a:t>3.Name </a:t>
            </a:r>
            <a:r>
              <a:rPr lang="cs-CZ" sz="2400" dirty="0" err="1" smtClean="0"/>
              <a:t>of</a:t>
            </a:r>
            <a:r>
              <a:rPr lang="cs-CZ" sz="2400" dirty="0" smtClean="0"/>
              <a:t> </a:t>
            </a:r>
            <a:r>
              <a:rPr lang="cs-CZ" sz="2400" dirty="0" err="1" smtClean="0"/>
              <a:t>the</a:t>
            </a:r>
            <a:r>
              <a:rPr lang="cs-CZ" sz="2400" dirty="0" smtClean="0"/>
              <a:t> </a:t>
            </a:r>
            <a:r>
              <a:rPr lang="cs-CZ" sz="2400" dirty="0" err="1" smtClean="0"/>
              <a:t>important</a:t>
            </a:r>
            <a:r>
              <a:rPr lang="cs-CZ" sz="2400" dirty="0" smtClean="0"/>
              <a:t> </a:t>
            </a:r>
            <a:r>
              <a:rPr lang="cs-CZ" sz="2400" dirty="0" err="1" smtClean="0"/>
              <a:t>street</a:t>
            </a:r>
            <a:endParaRPr lang="cs-CZ" sz="2400" dirty="0" smtClean="0"/>
          </a:p>
          <a:p>
            <a:pPr>
              <a:buNone/>
            </a:pPr>
            <a:r>
              <a:rPr lang="cs-CZ" sz="2400" dirty="0" smtClean="0"/>
              <a:t>4.Statue </a:t>
            </a:r>
            <a:r>
              <a:rPr lang="cs-CZ" sz="2400" dirty="0" err="1" smtClean="0"/>
              <a:t>of</a:t>
            </a:r>
            <a:r>
              <a:rPr lang="cs-CZ" sz="2400" dirty="0" smtClean="0"/>
              <a:t>…..</a:t>
            </a:r>
          </a:p>
          <a:p>
            <a:pPr>
              <a:buNone/>
            </a:pPr>
            <a:r>
              <a:rPr lang="cs-CZ" sz="2400" dirty="0" smtClean="0"/>
              <a:t>5.Theatres </a:t>
            </a:r>
            <a:r>
              <a:rPr lang="cs-CZ" sz="2400" dirty="0" err="1" smtClean="0"/>
              <a:t>and</a:t>
            </a:r>
            <a:r>
              <a:rPr lang="cs-CZ" sz="2400" dirty="0" smtClean="0"/>
              <a:t> </a:t>
            </a:r>
            <a:r>
              <a:rPr lang="cs-CZ" sz="2400" dirty="0" err="1" smtClean="0"/>
              <a:t>cinemas</a:t>
            </a:r>
            <a:endParaRPr lang="cs-CZ" sz="2400" dirty="0" smtClean="0"/>
          </a:p>
          <a:p>
            <a:pPr>
              <a:buNone/>
            </a:pPr>
            <a:r>
              <a:rPr lang="cs-CZ" sz="2400" dirty="0" smtClean="0"/>
              <a:t>6.Time…..</a:t>
            </a:r>
          </a:p>
          <a:p>
            <a:pPr>
              <a:buNone/>
            </a:pPr>
            <a:r>
              <a:rPr lang="cs-CZ" sz="2400" smtClean="0"/>
              <a:t>7.Place </a:t>
            </a:r>
            <a:r>
              <a:rPr lang="cs-CZ" sz="2400" dirty="0" smtClean="0"/>
              <a:t>to </a:t>
            </a:r>
            <a:r>
              <a:rPr lang="cs-CZ" sz="2400" dirty="0" err="1" smtClean="0"/>
              <a:t>relax</a:t>
            </a:r>
            <a:endParaRPr lang="cs-CZ" sz="2400" dirty="0" smtClean="0"/>
          </a:p>
          <a:p>
            <a:pPr>
              <a:buNone/>
            </a:pPr>
            <a:endParaRPr lang="cs-CZ" dirty="0"/>
          </a:p>
        </p:txBody>
      </p:sp>
      <p:pic>
        <p:nvPicPr>
          <p:cNvPr id="23555" name="Picture 3" descr="C:\Users\Bubakova\Pictures\crossword.png"/>
          <p:cNvPicPr>
            <a:picLocks noChangeAspect="1" noChangeArrowheads="1"/>
          </p:cNvPicPr>
          <p:nvPr/>
        </p:nvPicPr>
        <p:blipFill>
          <a:blip r:embed="rId2" cstate="print"/>
          <a:srcRect/>
          <a:stretch>
            <a:fillRect/>
          </a:stretch>
        </p:blipFill>
        <p:spPr bwMode="auto">
          <a:xfrm>
            <a:off x="3707904" y="3068960"/>
            <a:ext cx="5130810" cy="282949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Crossword</a:t>
            </a:r>
            <a:r>
              <a:rPr lang="cs-CZ" dirty="0" smtClean="0">
                <a:latin typeface="Aharoni" pitchFamily="2" charset="-79"/>
                <a:cs typeface="Aharoni" pitchFamily="2" charset="-79"/>
              </a:rPr>
              <a:t>-</a:t>
            </a:r>
            <a:r>
              <a:rPr lang="cs-CZ" dirty="0" err="1" smtClean="0">
                <a:latin typeface="Aharoni" pitchFamily="2" charset="-79"/>
                <a:cs typeface="Aharoni" pitchFamily="2" charset="-79"/>
              </a:rPr>
              <a:t>answers</a:t>
            </a:r>
            <a:endParaRPr lang="cs-CZ" dirty="0">
              <a:latin typeface="Aharoni" pitchFamily="2" charset="-79"/>
              <a:cs typeface="Aharoni" pitchFamily="2" charset="-79"/>
            </a:endParaRPr>
          </a:p>
        </p:txBody>
      </p:sp>
      <p:pic>
        <p:nvPicPr>
          <p:cNvPr id="24578" name="Picture 2" descr="C:\Users\Bubakova\Pictures\Bez názvu.png"/>
          <p:cNvPicPr>
            <a:picLocks noGrp="1" noChangeAspect="1" noChangeArrowheads="1"/>
          </p:cNvPicPr>
          <p:nvPr>
            <p:ph idx="1"/>
          </p:nvPr>
        </p:nvPicPr>
        <p:blipFill>
          <a:blip r:embed="rId2" cstate="print"/>
          <a:srcRect t="1585" r="-331"/>
          <a:stretch>
            <a:fillRect/>
          </a:stretch>
        </p:blipFill>
        <p:spPr bwMode="auto">
          <a:xfrm>
            <a:off x="637625" y="1916832"/>
            <a:ext cx="7894815" cy="39564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6" name="Picture 16" descr="VÃ½sledek obrÃ¡zku pro ny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Zástupný symbol pro obsah 11"/>
          <p:cNvSpPr>
            <a:spLocks noGrp="1"/>
          </p:cNvSpPr>
          <p:nvPr>
            <p:ph idx="1"/>
          </p:nvPr>
        </p:nvSpPr>
        <p:spPr>
          <a:xfrm>
            <a:off x="575048" y="2996952"/>
            <a:ext cx="8568952" cy="3024336"/>
          </a:xfrm>
        </p:spPr>
        <p:txBody>
          <a:bodyPr>
            <a:normAutofit/>
          </a:bodyPr>
          <a:lstStyle/>
          <a:p>
            <a:pPr algn="ctr">
              <a:buNone/>
            </a:pPr>
            <a:r>
              <a:rPr lang="cs-CZ" sz="4800" dirty="0" smtClean="0">
                <a:solidFill>
                  <a:schemeClr val="bg1">
                    <a:lumMod val="95000"/>
                  </a:schemeClr>
                </a:solidFill>
                <a:latin typeface="Aharoni" pitchFamily="2" charset="-79"/>
                <a:cs typeface="Aharoni" pitchFamily="2" charset="-79"/>
              </a:rPr>
              <a:t>THANK</a:t>
            </a:r>
            <a:r>
              <a:rPr lang="cs-CZ" sz="4800" dirty="0" smtClean="0">
                <a:latin typeface="Aharoni" pitchFamily="2" charset="-79"/>
                <a:cs typeface="Aharoni" pitchFamily="2" charset="-79"/>
              </a:rPr>
              <a:t> </a:t>
            </a:r>
            <a:r>
              <a:rPr lang="cs-CZ" sz="4800" dirty="0" smtClean="0">
                <a:solidFill>
                  <a:schemeClr val="bg1">
                    <a:lumMod val="95000"/>
                  </a:schemeClr>
                </a:solidFill>
                <a:latin typeface="Aharoni" pitchFamily="2" charset="-79"/>
                <a:cs typeface="Aharoni" pitchFamily="2" charset="-79"/>
              </a:rPr>
              <a:t>YOU</a:t>
            </a:r>
            <a:r>
              <a:rPr lang="cs-CZ" sz="4800" dirty="0" smtClean="0">
                <a:latin typeface="Aharoni" pitchFamily="2" charset="-79"/>
                <a:cs typeface="Aharoni" pitchFamily="2" charset="-79"/>
              </a:rPr>
              <a:t> </a:t>
            </a:r>
            <a:r>
              <a:rPr lang="cs-CZ" sz="4800" dirty="0" smtClean="0">
                <a:solidFill>
                  <a:schemeClr val="bg1">
                    <a:lumMod val="95000"/>
                  </a:schemeClr>
                </a:solidFill>
                <a:latin typeface="Aharoni" pitchFamily="2" charset="-79"/>
                <a:cs typeface="Aharoni" pitchFamily="2" charset="-79"/>
              </a:rPr>
              <a:t>FOR</a:t>
            </a:r>
            <a:r>
              <a:rPr lang="cs-CZ" sz="4800" dirty="0" smtClean="0">
                <a:latin typeface="Aharoni" pitchFamily="2" charset="-79"/>
                <a:cs typeface="Aharoni" pitchFamily="2" charset="-79"/>
              </a:rPr>
              <a:t> </a:t>
            </a:r>
            <a:r>
              <a:rPr lang="cs-CZ" sz="4800" dirty="0" smtClean="0">
                <a:solidFill>
                  <a:schemeClr val="bg1">
                    <a:lumMod val="95000"/>
                  </a:schemeClr>
                </a:solidFill>
                <a:latin typeface="Aharoni" pitchFamily="2" charset="-79"/>
                <a:cs typeface="Aharoni" pitchFamily="2" charset="-79"/>
              </a:rPr>
              <a:t>YOUR</a:t>
            </a:r>
            <a:r>
              <a:rPr lang="cs-CZ" sz="4800" dirty="0" smtClean="0">
                <a:latin typeface="Aharoni" pitchFamily="2" charset="-79"/>
                <a:cs typeface="Aharoni" pitchFamily="2" charset="-79"/>
              </a:rPr>
              <a:t> </a:t>
            </a:r>
            <a:r>
              <a:rPr lang="cs-CZ" sz="4800" dirty="0" smtClean="0">
                <a:solidFill>
                  <a:schemeClr val="bg1">
                    <a:lumMod val="95000"/>
                  </a:schemeClr>
                </a:solidFill>
                <a:latin typeface="Aharoni" pitchFamily="2" charset="-79"/>
                <a:cs typeface="Aharoni" pitchFamily="2" charset="-79"/>
              </a:rPr>
              <a:t>ATTENTION</a:t>
            </a:r>
            <a:endParaRPr lang="cs-CZ" sz="4800" dirty="0">
              <a:solidFill>
                <a:schemeClr val="bg1">
                  <a:lumMod val="95000"/>
                </a:schemeClr>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General</a:t>
            </a:r>
            <a:r>
              <a:rPr lang="cs-CZ" dirty="0" smtClean="0">
                <a:latin typeface="Arial Rounded MT Bold" pitchFamily="34" charset="0"/>
              </a:rPr>
              <a:t> </a:t>
            </a:r>
            <a:r>
              <a:rPr lang="cs-CZ" dirty="0" err="1" smtClean="0">
                <a:latin typeface="Aharoni" pitchFamily="2" charset="-79"/>
                <a:cs typeface="Aharoni" pitchFamily="2" charset="-79"/>
              </a:rPr>
              <a:t>information</a:t>
            </a:r>
            <a:endParaRPr lang="cs-CZ" dirty="0">
              <a:latin typeface="Aharoni" pitchFamily="2" charset="-79"/>
              <a:cs typeface="Aharoni" pitchFamily="2" charset="-79"/>
            </a:endParaRPr>
          </a:p>
        </p:txBody>
      </p:sp>
      <p:sp>
        <p:nvSpPr>
          <p:cNvPr id="3" name="Zástupný symbol pro obsah 2"/>
          <p:cNvSpPr>
            <a:spLocks noGrp="1"/>
          </p:cNvSpPr>
          <p:nvPr>
            <p:ph idx="1"/>
          </p:nvPr>
        </p:nvSpPr>
        <p:spPr/>
        <p:txBody>
          <a:bodyPr>
            <a:normAutofit/>
          </a:bodyPr>
          <a:lstStyle/>
          <a:p>
            <a:r>
              <a:rPr lang="cs-CZ" sz="2800" dirty="0" err="1" smtClean="0"/>
              <a:t>The</a:t>
            </a:r>
            <a:r>
              <a:rPr lang="cs-CZ" sz="2800" dirty="0" smtClean="0"/>
              <a:t> </a:t>
            </a:r>
            <a:r>
              <a:rPr lang="cs-CZ" sz="2800" dirty="0" err="1" smtClean="0"/>
              <a:t>biggest</a:t>
            </a:r>
            <a:r>
              <a:rPr lang="cs-CZ" sz="2800" dirty="0" smtClean="0"/>
              <a:t> </a:t>
            </a:r>
            <a:r>
              <a:rPr lang="cs-CZ" sz="2800" dirty="0" err="1" smtClean="0"/>
              <a:t>and</a:t>
            </a:r>
            <a:r>
              <a:rPr lang="cs-CZ" sz="2800" dirty="0" smtClean="0"/>
              <a:t> </a:t>
            </a:r>
            <a:r>
              <a:rPr lang="cs-CZ" sz="2800" dirty="0" err="1" smtClean="0"/>
              <a:t>the</a:t>
            </a:r>
            <a:r>
              <a:rPr lang="cs-CZ" sz="2800" dirty="0" smtClean="0"/>
              <a:t> most </a:t>
            </a:r>
            <a:r>
              <a:rPr lang="cs-CZ" sz="2800" dirty="0" err="1" smtClean="0"/>
              <a:t>famous</a:t>
            </a:r>
            <a:r>
              <a:rPr lang="cs-CZ" sz="2800" dirty="0" smtClean="0"/>
              <a:t> city </a:t>
            </a:r>
            <a:r>
              <a:rPr lang="cs-CZ" sz="2800" dirty="0" err="1" smtClean="0"/>
              <a:t>of</a:t>
            </a:r>
            <a:r>
              <a:rPr lang="cs-CZ" sz="2800" dirty="0" smtClean="0"/>
              <a:t> </a:t>
            </a:r>
            <a:r>
              <a:rPr lang="cs-CZ" sz="2800" dirty="0" err="1" smtClean="0"/>
              <a:t>the</a:t>
            </a:r>
            <a:r>
              <a:rPr lang="cs-CZ" sz="2800" dirty="0" smtClean="0"/>
              <a:t> US</a:t>
            </a:r>
          </a:p>
          <a:p>
            <a:r>
              <a:rPr lang="cs-CZ" sz="2800" dirty="0" smtClean="0"/>
              <a:t>NY </a:t>
            </a:r>
            <a:r>
              <a:rPr lang="cs-CZ" sz="2800" dirty="0" err="1" smtClean="0"/>
              <a:t>is</a:t>
            </a:r>
            <a:r>
              <a:rPr lang="cs-CZ" sz="2800" dirty="0" smtClean="0"/>
              <a:t> most </a:t>
            </a:r>
            <a:r>
              <a:rPr lang="cs-CZ" sz="2800" dirty="0" err="1" smtClean="0"/>
              <a:t>populated</a:t>
            </a:r>
            <a:r>
              <a:rPr lang="cs-CZ" sz="2800" dirty="0" smtClean="0"/>
              <a:t> </a:t>
            </a:r>
            <a:r>
              <a:rPr lang="cs-CZ" sz="2800" dirty="0" err="1" smtClean="0"/>
              <a:t>town</a:t>
            </a:r>
            <a:r>
              <a:rPr lang="cs-CZ" sz="2800" dirty="0" smtClean="0"/>
              <a:t> </a:t>
            </a:r>
            <a:r>
              <a:rPr lang="cs-CZ" sz="2800" dirty="0" err="1" smtClean="0"/>
              <a:t>of</a:t>
            </a:r>
            <a:r>
              <a:rPr lang="cs-CZ" sz="2800" dirty="0" smtClean="0"/>
              <a:t> US-8 milion</a:t>
            </a:r>
          </a:p>
          <a:p>
            <a:r>
              <a:rPr lang="cs-CZ" sz="2800" dirty="0" smtClean="0"/>
              <a:t>Area: 1 214 km</a:t>
            </a:r>
            <a:r>
              <a:rPr lang="cs-CZ" sz="2800" baseline="30000" dirty="0" smtClean="0"/>
              <a:t>2</a:t>
            </a:r>
            <a:r>
              <a:rPr lang="cs-CZ" sz="2800" dirty="0" smtClean="0"/>
              <a:t> </a:t>
            </a:r>
          </a:p>
          <a:p>
            <a:pPr>
              <a:buNone/>
            </a:pPr>
            <a:endParaRPr lang="cs-CZ" sz="2800" dirty="0" smtClean="0"/>
          </a:p>
          <a:p>
            <a:endParaRPr lang="cs-CZ" sz="2800" dirty="0"/>
          </a:p>
        </p:txBody>
      </p:sp>
      <p:pic>
        <p:nvPicPr>
          <p:cNvPr id="14339" name="Picture 3"/>
          <p:cNvPicPr>
            <a:picLocks noChangeAspect="1" noChangeArrowheads="1"/>
          </p:cNvPicPr>
          <p:nvPr/>
        </p:nvPicPr>
        <p:blipFill>
          <a:blip r:embed="rId2" cstate="print"/>
          <a:srcRect/>
          <a:stretch>
            <a:fillRect/>
          </a:stretch>
        </p:blipFill>
        <p:spPr bwMode="auto">
          <a:xfrm>
            <a:off x="4716016" y="3717032"/>
            <a:ext cx="3863041" cy="260283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3429000"/>
            <a:ext cx="4337118"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Boroughs</a:t>
            </a:r>
            <a:endParaRPr lang="cs-CZ" dirty="0">
              <a:latin typeface="Aharoni" pitchFamily="2" charset="-79"/>
              <a:cs typeface="Aharoni" pitchFamily="2" charset="-79"/>
            </a:endParaRPr>
          </a:p>
        </p:txBody>
      </p:sp>
      <p:sp>
        <p:nvSpPr>
          <p:cNvPr id="3" name="Zástupný symbol pro obsah 2"/>
          <p:cNvSpPr>
            <a:spLocks noGrp="1"/>
          </p:cNvSpPr>
          <p:nvPr>
            <p:ph idx="1"/>
          </p:nvPr>
        </p:nvSpPr>
        <p:spPr/>
        <p:txBody>
          <a:bodyPr>
            <a:normAutofit/>
          </a:bodyPr>
          <a:lstStyle/>
          <a:p>
            <a:r>
              <a:rPr lang="en-US" sz="2800" dirty="0"/>
              <a:t>The city is divided into five major parts called </a:t>
            </a:r>
            <a:r>
              <a:rPr lang="en-US" sz="2800" b="1" dirty="0" smtClean="0"/>
              <a:t>boroughs.</a:t>
            </a:r>
            <a:endParaRPr lang="cs-CZ" sz="2800" b="1" dirty="0" smtClean="0"/>
          </a:p>
          <a:p>
            <a:pPr>
              <a:buNone/>
            </a:pPr>
            <a:endParaRPr lang="cs-CZ" sz="2800" b="1" dirty="0" smtClean="0"/>
          </a:p>
          <a:p>
            <a:r>
              <a:rPr lang="sv-SE" sz="2800" dirty="0" smtClean="0"/>
              <a:t>1</a:t>
            </a:r>
            <a:r>
              <a:rPr lang="sv-SE" sz="2800" dirty="0"/>
              <a:t>. </a:t>
            </a:r>
            <a:r>
              <a:rPr lang="cs-CZ" sz="2800" dirty="0" smtClean="0"/>
              <a:t>Manhattan</a:t>
            </a:r>
            <a:r>
              <a:rPr lang="sv-SE" sz="2800" dirty="0" smtClean="0"/>
              <a:t/>
            </a:r>
            <a:br>
              <a:rPr lang="sv-SE" sz="2800" dirty="0" smtClean="0"/>
            </a:br>
            <a:r>
              <a:rPr lang="sv-SE" sz="2800" dirty="0"/>
              <a:t>2. </a:t>
            </a:r>
            <a:r>
              <a:rPr lang="cs-CZ" sz="2800" dirty="0" smtClean="0"/>
              <a:t>Brooklyn</a:t>
            </a:r>
            <a:r>
              <a:rPr lang="sv-SE" sz="2800" dirty="0" smtClean="0"/>
              <a:t/>
            </a:r>
            <a:br>
              <a:rPr lang="sv-SE" sz="2800" dirty="0" smtClean="0"/>
            </a:br>
            <a:r>
              <a:rPr lang="sv-SE" sz="2800" dirty="0"/>
              <a:t>3. Queens</a:t>
            </a:r>
            <a:r>
              <a:rPr lang="sv-SE" sz="2800" dirty="0" smtClean="0"/>
              <a:t/>
            </a:r>
            <a:br>
              <a:rPr lang="sv-SE" sz="2800" dirty="0" smtClean="0"/>
            </a:br>
            <a:r>
              <a:rPr lang="sv-SE" sz="2800" dirty="0"/>
              <a:t>4. Bronx</a:t>
            </a:r>
            <a:r>
              <a:rPr lang="sv-SE" sz="2800" dirty="0" smtClean="0"/>
              <a:t/>
            </a:r>
            <a:br>
              <a:rPr lang="sv-SE" sz="2800" dirty="0" smtClean="0"/>
            </a:br>
            <a:r>
              <a:rPr lang="sv-SE" sz="2800" dirty="0"/>
              <a:t>5. Staten Island</a:t>
            </a:r>
            <a:endParaRPr lang="cs-CZ" sz="2800" dirty="0"/>
          </a:p>
        </p:txBody>
      </p:sp>
      <p:pic>
        <p:nvPicPr>
          <p:cNvPr id="15363" name="Picture 3"/>
          <p:cNvPicPr>
            <a:picLocks noChangeAspect="1" noChangeArrowheads="1"/>
          </p:cNvPicPr>
          <p:nvPr/>
        </p:nvPicPr>
        <p:blipFill>
          <a:blip r:embed="rId2" cstate="print"/>
          <a:srcRect/>
          <a:stretch>
            <a:fillRect/>
          </a:stretch>
        </p:blipFill>
        <p:spPr bwMode="auto">
          <a:xfrm>
            <a:off x="4239599" y="2204864"/>
            <a:ext cx="4292841"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latin typeface="Aharoni" pitchFamily="2" charset="-79"/>
                <a:cs typeface="Aharoni" pitchFamily="2" charset="-79"/>
              </a:rPr>
              <a:t>Statue </a:t>
            </a:r>
            <a:r>
              <a:rPr lang="cs-CZ" dirty="0" err="1" smtClean="0">
                <a:latin typeface="Aharoni" pitchFamily="2" charset="-79"/>
                <a:cs typeface="Aharoni" pitchFamily="2" charset="-79"/>
              </a:rPr>
              <a:t>of</a:t>
            </a:r>
            <a:r>
              <a:rPr lang="cs-CZ" dirty="0" smtClean="0">
                <a:latin typeface="Aharoni" pitchFamily="2" charset="-79"/>
                <a:cs typeface="Aharoni" pitchFamily="2" charset="-79"/>
              </a:rPr>
              <a:t> Liberty</a:t>
            </a:r>
            <a:endParaRPr lang="cs-CZ" dirty="0">
              <a:latin typeface="Aharoni" pitchFamily="2" charset="-79"/>
              <a:cs typeface="Aharoni" pitchFamily="2" charset="-79"/>
            </a:endParaRPr>
          </a:p>
        </p:txBody>
      </p:sp>
      <p:pic>
        <p:nvPicPr>
          <p:cNvPr id="2049" name="Picture 1"/>
          <p:cNvPicPr>
            <a:picLocks noGrp="1" noChangeAspect="1" noChangeArrowheads="1"/>
          </p:cNvPicPr>
          <p:nvPr>
            <p:ph idx="1"/>
          </p:nvPr>
        </p:nvPicPr>
        <p:blipFill>
          <a:blip r:embed="rId2" cstate="print"/>
          <a:srcRect/>
          <a:stretch>
            <a:fillRect/>
          </a:stretch>
        </p:blipFill>
        <p:spPr bwMode="auto">
          <a:xfrm>
            <a:off x="899592" y="1556792"/>
            <a:ext cx="3629797" cy="4525963"/>
          </a:xfrm>
          <a:prstGeom prst="rect">
            <a:avLst/>
          </a:prstGeom>
          <a:noFill/>
          <a:ln w="9525">
            <a:noFill/>
            <a:miter lim="800000"/>
            <a:headEnd/>
            <a:tailEnd/>
          </a:ln>
        </p:spPr>
      </p:pic>
      <p:pic>
        <p:nvPicPr>
          <p:cNvPr id="2051" name="Picture 3" descr="Statue Of Liberty New York"/>
          <p:cNvPicPr>
            <a:picLocks noChangeAspect="1" noChangeArrowheads="1"/>
          </p:cNvPicPr>
          <p:nvPr/>
        </p:nvPicPr>
        <p:blipFill>
          <a:blip r:embed="rId3" cstate="print"/>
          <a:srcRect/>
          <a:stretch>
            <a:fillRect/>
          </a:stretch>
        </p:blipFill>
        <p:spPr bwMode="auto">
          <a:xfrm>
            <a:off x="5220072" y="1484784"/>
            <a:ext cx="3168352" cy="47525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latin typeface="Aharoni" pitchFamily="2" charset="-79"/>
                <a:cs typeface="Aharoni" pitchFamily="2" charset="-79"/>
              </a:rPr>
              <a:t>Empire</a:t>
            </a:r>
            <a:r>
              <a:rPr lang="cs-CZ" dirty="0" smtClean="0"/>
              <a:t> </a:t>
            </a:r>
            <a:r>
              <a:rPr lang="cs-CZ" dirty="0" err="1" smtClean="0">
                <a:latin typeface="Aharoni" pitchFamily="2" charset="-79"/>
                <a:cs typeface="Aharoni" pitchFamily="2" charset="-79"/>
              </a:rPr>
              <a:t>State</a:t>
            </a:r>
            <a:r>
              <a:rPr lang="cs-CZ" dirty="0" smtClean="0">
                <a:latin typeface="Aharoni" pitchFamily="2" charset="-79"/>
                <a:cs typeface="Aharoni" pitchFamily="2" charset="-79"/>
              </a:rPr>
              <a:t> </a:t>
            </a:r>
            <a:r>
              <a:rPr lang="cs-CZ" dirty="0" err="1" smtClean="0">
                <a:latin typeface="Aharoni" pitchFamily="2" charset="-79"/>
                <a:cs typeface="Aharoni" pitchFamily="2" charset="-79"/>
              </a:rPr>
              <a:t>Building</a:t>
            </a:r>
            <a:r>
              <a:rPr lang="cs-CZ" dirty="0" smtClean="0">
                <a:latin typeface="Aharoni" pitchFamily="2" charset="-79"/>
                <a:cs typeface="Aharoni" pitchFamily="2" charset="-79"/>
              </a:rPr>
              <a:t> </a:t>
            </a:r>
            <a:endParaRPr lang="cs-CZ" dirty="0">
              <a:latin typeface="Aharoni" pitchFamily="2" charset="-79"/>
              <a:cs typeface="Aharoni" pitchFamily="2" charset="-79"/>
            </a:endParaRPr>
          </a:p>
        </p:txBody>
      </p:sp>
      <p:pic>
        <p:nvPicPr>
          <p:cNvPr id="1034" name="Picture 10"/>
          <p:cNvPicPr>
            <a:picLocks noGrp="1" noChangeAspect="1" noChangeArrowheads="1"/>
          </p:cNvPicPr>
          <p:nvPr>
            <p:ph idx="1"/>
          </p:nvPr>
        </p:nvPicPr>
        <p:blipFill>
          <a:blip r:embed="rId2" cstate="print"/>
          <a:srcRect/>
          <a:stretch>
            <a:fillRect/>
          </a:stretch>
        </p:blipFill>
        <p:spPr bwMode="auto">
          <a:xfrm>
            <a:off x="827584" y="1484783"/>
            <a:ext cx="2592287" cy="5108332"/>
          </a:xfrm>
          <a:prstGeom prst="rect">
            <a:avLst/>
          </a:prstGeom>
          <a:noFill/>
          <a:ln w="9525">
            <a:noFill/>
            <a:miter lim="800000"/>
            <a:headEnd/>
            <a:tailEnd/>
          </a:ln>
        </p:spPr>
      </p:pic>
      <p:pic>
        <p:nvPicPr>
          <p:cNvPr id="1036" name="Picture 12" descr="Empire State Building"/>
          <p:cNvPicPr>
            <a:picLocks noChangeAspect="1" noChangeArrowheads="1"/>
          </p:cNvPicPr>
          <p:nvPr/>
        </p:nvPicPr>
        <p:blipFill>
          <a:blip r:embed="rId3" cstate="print"/>
          <a:srcRect/>
          <a:stretch>
            <a:fillRect/>
          </a:stretch>
        </p:blipFill>
        <p:spPr bwMode="auto">
          <a:xfrm>
            <a:off x="3779912" y="1484784"/>
            <a:ext cx="2376264" cy="5146310"/>
          </a:xfrm>
          <a:prstGeom prst="rect">
            <a:avLst/>
          </a:prstGeom>
          <a:noFill/>
        </p:spPr>
      </p:pic>
      <p:pic>
        <p:nvPicPr>
          <p:cNvPr id="1038" name="Picture 14" descr="Empire State Building, New York, USA - went to the 82ND, 86th and 102ND floors"/>
          <p:cNvPicPr>
            <a:picLocks noChangeAspect="1" noChangeArrowheads="1"/>
          </p:cNvPicPr>
          <p:nvPr/>
        </p:nvPicPr>
        <p:blipFill>
          <a:blip r:embed="rId4" cstate="print"/>
          <a:srcRect/>
          <a:stretch>
            <a:fillRect/>
          </a:stretch>
        </p:blipFill>
        <p:spPr bwMode="auto">
          <a:xfrm>
            <a:off x="6444208" y="1412776"/>
            <a:ext cx="2115546" cy="51845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Times</a:t>
            </a:r>
            <a:r>
              <a:rPr lang="cs-CZ" dirty="0" smtClean="0">
                <a:latin typeface="Aharoni" pitchFamily="2" charset="-79"/>
                <a:cs typeface="Aharoni" pitchFamily="2" charset="-79"/>
              </a:rPr>
              <a:t> Square</a:t>
            </a:r>
            <a:endParaRPr lang="cs-CZ" dirty="0">
              <a:latin typeface="Aharoni" pitchFamily="2" charset="-79"/>
              <a:cs typeface="Aharoni" pitchFamily="2" charset="-79"/>
            </a:endParaRPr>
          </a:p>
        </p:txBody>
      </p:sp>
      <p:pic>
        <p:nvPicPr>
          <p:cNvPr id="19459" name="Picture 3"/>
          <p:cNvPicPr>
            <a:picLocks noGrp="1" noChangeAspect="1" noChangeArrowheads="1"/>
          </p:cNvPicPr>
          <p:nvPr>
            <p:ph idx="1"/>
          </p:nvPr>
        </p:nvPicPr>
        <p:blipFill>
          <a:blip r:embed="rId2" cstate="print"/>
          <a:srcRect/>
          <a:stretch>
            <a:fillRect/>
          </a:stretch>
        </p:blipFill>
        <p:spPr bwMode="auto">
          <a:xfrm>
            <a:off x="683568" y="1556792"/>
            <a:ext cx="3168352" cy="4763763"/>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4427984" y="1382337"/>
            <a:ext cx="3960440" cy="49452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Aharoni" pitchFamily="2" charset="-79"/>
                <a:cs typeface="Aharoni" pitchFamily="2" charset="-79"/>
              </a:rPr>
              <a:t>Broadway</a:t>
            </a:r>
            <a:endParaRPr lang="cs-CZ" dirty="0">
              <a:latin typeface="Aharoni" pitchFamily="2" charset="-79"/>
              <a:cs typeface="Aharoni" pitchFamily="2" charset="-79"/>
            </a:endParaRPr>
          </a:p>
        </p:txBody>
      </p:sp>
      <p:pic>
        <p:nvPicPr>
          <p:cNvPr id="20484" name="Picture 4"/>
          <p:cNvPicPr>
            <a:picLocks noGrp="1" noChangeAspect="1" noChangeArrowheads="1"/>
          </p:cNvPicPr>
          <p:nvPr>
            <p:ph idx="1"/>
          </p:nvPr>
        </p:nvPicPr>
        <p:blipFill>
          <a:blip r:embed="rId2" cstate="print"/>
          <a:srcRect/>
          <a:stretch>
            <a:fillRect/>
          </a:stretch>
        </p:blipFill>
        <p:spPr bwMode="auto">
          <a:xfrm>
            <a:off x="251520" y="1268760"/>
            <a:ext cx="5559574" cy="3124944"/>
          </a:xfrm>
          <a:prstGeom prst="rect">
            <a:avLst/>
          </a:prstGeom>
          <a:noFill/>
          <a:ln w="9525">
            <a:noFill/>
            <a:miter lim="800000"/>
            <a:headEnd/>
            <a:tailEnd/>
          </a:ln>
        </p:spPr>
      </p:pic>
      <p:pic>
        <p:nvPicPr>
          <p:cNvPr id="20485" name="Picture 5"/>
          <p:cNvPicPr>
            <a:picLocks noChangeAspect="1" noChangeArrowheads="1"/>
          </p:cNvPicPr>
          <p:nvPr/>
        </p:nvPicPr>
        <p:blipFill>
          <a:blip r:embed="rId3" cstate="print"/>
          <a:srcRect/>
          <a:stretch>
            <a:fillRect/>
          </a:stretch>
        </p:blipFill>
        <p:spPr bwMode="auto">
          <a:xfrm>
            <a:off x="3779912" y="3933056"/>
            <a:ext cx="4888077" cy="2554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Wall</a:t>
            </a:r>
            <a:r>
              <a:rPr lang="cs-CZ" dirty="0" smtClean="0">
                <a:latin typeface="Aharoni" pitchFamily="2" charset="-79"/>
                <a:cs typeface="Aharoni" pitchFamily="2" charset="-79"/>
              </a:rPr>
              <a:t> </a:t>
            </a:r>
            <a:r>
              <a:rPr lang="cs-CZ" dirty="0" err="1" smtClean="0">
                <a:latin typeface="Aharoni" pitchFamily="2" charset="-79"/>
                <a:cs typeface="Aharoni" pitchFamily="2" charset="-79"/>
              </a:rPr>
              <a:t>Street</a:t>
            </a:r>
            <a:endParaRPr lang="cs-CZ" dirty="0">
              <a:latin typeface="Aharoni" pitchFamily="2" charset="-79"/>
              <a:cs typeface="Aharoni" pitchFamily="2" charset="-79"/>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683568" y="1628800"/>
            <a:ext cx="3625914" cy="4525963"/>
          </a:xfrm>
          <a:prstGeom prst="rect">
            <a:avLst/>
          </a:prstGeom>
          <a:noFill/>
          <a:ln w="9525">
            <a:noFill/>
            <a:miter lim="800000"/>
            <a:headEnd/>
            <a:tailEnd/>
          </a:ln>
        </p:spPr>
      </p:pic>
      <p:pic>
        <p:nvPicPr>
          <p:cNvPr id="21508" name="Picture 4" descr="Charging Bull Financial District NYC by Marco Degennaro Photography by newyorkcityfeelings.com - The Best Photos and Videos of New York City including the Statue of Liberty Brooklyn Bridge Central Park Empire State Building Chrysler Building and other popular New York places and attractions."/>
          <p:cNvPicPr>
            <a:picLocks noChangeAspect="1" noChangeArrowheads="1"/>
          </p:cNvPicPr>
          <p:nvPr/>
        </p:nvPicPr>
        <p:blipFill>
          <a:blip r:embed="rId3" cstate="print"/>
          <a:srcRect/>
          <a:stretch>
            <a:fillRect/>
          </a:stretch>
        </p:blipFill>
        <p:spPr bwMode="auto">
          <a:xfrm>
            <a:off x="4716016" y="1556791"/>
            <a:ext cx="3672408" cy="459050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latin typeface="Aharoni" pitchFamily="2" charset="-79"/>
                <a:cs typeface="Aharoni" pitchFamily="2" charset="-79"/>
              </a:rPr>
              <a:t>Central</a:t>
            </a:r>
            <a:r>
              <a:rPr lang="cs-CZ" dirty="0" smtClean="0">
                <a:latin typeface="Aharoni" pitchFamily="2" charset="-79"/>
                <a:cs typeface="Aharoni" pitchFamily="2" charset="-79"/>
              </a:rPr>
              <a:t> Park</a:t>
            </a:r>
            <a:endParaRPr lang="cs-CZ" dirty="0">
              <a:latin typeface="Aharoni" pitchFamily="2" charset="-79"/>
              <a:cs typeface="Aharoni" pitchFamily="2" charset="-79"/>
            </a:endParaRPr>
          </a:p>
        </p:txBody>
      </p:sp>
      <p:pic>
        <p:nvPicPr>
          <p:cNvPr id="22532" name="Picture 4" descr="Central Park / Upper East Side, Manhattan, New York"/>
          <p:cNvPicPr>
            <a:picLocks noChangeAspect="1" noChangeArrowheads="1"/>
          </p:cNvPicPr>
          <p:nvPr/>
        </p:nvPicPr>
        <p:blipFill>
          <a:blip r:embed="rId2" cstate="print"/>
          <a:srcRect/>
          <a:stretch>
            <a:fillRect/>
          </a:stretch>
        </p:blipFill>
        <p:spPr bwMode="auto">
          <a:xfrm>
            <a:off x="4499992" y="1484784"/>
            <a:ext cx="3859629" cy="4824536"/>
          </a:xfrm>
          <a:prstGeom prst="rect">
            <a:avLst/>
          </a:prstGeom>
          <a:noFill/>
        </p:spPr>
      </p:pic>
      <p:pic>
        <p:nvPicPr>
          <p:cNvPr id="22534" name="Picture 6"/>
          <p:cNvPicPr>
            <a:picLocks noGrp="1" noChangeAspect="1" noChangeArrowheads="1"/>
          </p:cNvPicPr>
          <p:nvPr>
            <p:ph idx="1"/>
          </p:nvPr>
        </p:nvPicPr>
        <p:blipFill>
          <a:blip r:embed="rId3" cstate="print"/>
          <a:srcRect/>
          <a:stretch>
            <a:fillRect/>
          </a:stretch>
        </p:blipFill>
        <p:spPr bwMode="auto">
          <a:xfrm>
            <a:off x="827584" y="1844824"/>
            <a:ext cx="295232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562</TotalTime>
  <Words>83</Words>
  <Application>Microsoft Office PowerPoint</Application>
  <PresentationFormat>Předvádění na obrazovce (4:3)</PresentationFormat>
  <Paragraphs>26</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Motiv sady Office</vt:lpstr>
      <vt:lpstr>New York City</vt:lpstr>
      <vt:lpstr>General information</vt:lpstr>
      <vt:lpstr>Boroughs</vt:lpstr>
      <vt:lpstr>Statue of Liberty</vt:lpstr>
      <vt:lpstr>Empire State Building </vt:lpstr>
      <vt:lpstr>Times Square</vt:lpstr>
      <vt:lpstr>Broadway</vt:lpstr>
      <vt:lpstr>Wall Street</vt:lpstr>
      <vt:lpstr>Central Park</vt:lpstr>
      <vt:lpstr>Crossword</vt:lpstr>
      <vt:lpstr>Crossword-answers</vt:lpstr>
      <vt:lpstr>Snímek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dc:title>
  <dc:creator>Bubakova</dc:creator>
  <cp:lastModifiedBy>Bubakova</cp:lastModifiedBy>
  <cp:revision>59</cp:revision>
  <dcterms:created xsi:type="dcterms:W3CDTF">2019-04-12T07:20:14Z</dcterms:created>
  <dcterms:modified xsi:type="dcterms:W3CDTF">2019-04-15T20:17:27Z</dcterms:modified>
</cp:coreProperties>
</file>