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97EF61-F4E1-40EE-A4E3-1708C7F958DC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B6E8138-B200-4C53-81A9-CDE5C4ADC4B5}" type="datetimeFigureOut">
              <a:rPr lang="cs-CZ" smtClean="0"/>
              <a:t>5.11.2019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lasicismus" TargetMode="External"/><Relationship Id="rId2" Type="http://schemas.openxmlformats.org/officeDocument/2006/relationships/hyperlink" Target="https://cs.wikipedia.org/wiki/Moli%C3%A8r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Osvicenst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Klasicismus a osvícenství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Švihovcová 4.C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81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18. století</a:t>
            </a:r>
          </a:p>
          <a:p>
            <a:r>
              <a:rPr lang="cs-CZ" sz="2800" dirty="0" smtClean="0"/>
              <a:t>Francie</a:t>
            </a:r>
          </a:p>
          <a:p>
            <a:r>
              <a:rPr lang="cs-CZ" sz="2800" dirty="0" err="1"/>
              <a:t>r</a:t>
            </a:r>
            <a:r>
              <a:rPr lang="cs-CZ" sz="2800" dirty="0" err="1" smtClean="0"/>
              <a:t>acio</a:t>
            </a:r>
            <a:r>
              <a:rPr lang="cs-CZ" sz="2800" dirty="0" smtClean="0"/>
              <a:t> = myšlení</a:t>
            </a:r>
          </a:p>
          <a:p>
            <a:r>
              <a:rPr lang="cs-CZ" sz="2800" dirty="0" smtClean="0"/>
              <a:t>Antika</a:t>
            </a:r>
          </a:p>
        </p:txBody>
      </p:sp>
      <p:pic>
        <p:nvPicPr>
          <p:cNvPr id="1026" name="Picture 2" descr="Výsledek obrázku pro klasicism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852936"/>
            <a:ext cx="4751535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150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rozum potlačuje city</a:t>
            </a:r>
          </a:p>
          <a:p>
            <a:r>
              <a:rPr lang="cs-CZ" sz="2800" dirty="0" smtClean="0"/>
              <a:t>hodnoty: rod, rodiče, </a:t>
            </a:r>
            <a:r>
              <a:rPr lang="cs-CZ" sz="2800" b="1" dirty="0" smtClean="0"/>
              <a:t>panovník</a:t>
            </a:r>
          </a:p>
          <a:p>
            <a:r>
              <a:rPr lang="cs-CZ" sz="2800" dirty="0" smtClean="0"/>
              <a:t>zákon tří jednot: místo, čas, děj</a:t>
            </a:r>
          </a:p>
          <a:p>
            <a:r>
              <a:rPr lang="cs-CZ" sz="2800" dirty="0" smtClean="0"/>
              <a:t>commedia dell‘arte</a:t>
            </a:r>
          </a:p>
          <a:p>
            <a:r>
              <a:rPr lang="cs-CZ" sz="2800" dirty="0" smtClean="0"/>
              <a:t>typizace postav</a:t>
            </a:r>
          </a:p>
          <a:p>
            <a:endParaRPr lang="cs-CZ" dirty="0"/>
          </a:p>
        </p:txBody>
      </p:sp>
      <p:pic>
        <p:nvPicPr>
          <p:cNvPr id="2050" name="Picture 2" descr="Výsledek obrázku pro commedia dell ́ar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28336"/>
            <a:ext cx="4419299" cy="2477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04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Jean Racine </a:t>
            </a:r>
          </a:p>
          <a:p>
            <a:pPr lvl="1"/>
            <a:r>
              <a:rPr lang="cs-CZ" sz="2600" dirty="0"/>
              <a:t>Francie</a:t>
            </a:r>
          </a:p>
          <a:p>
            <a:pPr lvl="1"/>
            <a:r>
              <a:rPr lang="cs-CZ" sz="2600" b="1" dirty="0" err="1"/>
              <a:t>Faidra</a:t>
            </a:r>
            <a:r>
              <a:rPr lang="cs-CZ" sz="2600" b="1" dirty="0"/>
              <a:t> </a:t>
            </a:r>
            <a:r>
              <a:rPr lang="cs-CZ" sz="2600" dirty="0"/>
              <a:t>– city x povinnost vůči panovníkovi</a:t>
            </a:r>
            <a:endParaRPr lang="cs-CZ" sz="2800" dirty="0" smtClean="0"/>
          </a:p>
          <a:p>
            <a:r>
              <a:rPr lang="cs-CZ" sz="2800" dirty="0" smtClean="0"/>
              <a:t>Carlo Goldoni</a:t>
            </a:r>
          </a:p>
          <a:p>
            <a:pPr lvl="1"/>
            <a:r>
              <a:rPr lang="cs-CZ" sz="2600" dirty="0"/>
              <a:t>reforma </a:t>
            </a:r>
            <a:r>
              <a:rPr lang="cs-CZ" sz="2600" dirty="0" err="1"/>
              <a:t>commedie</a:t>
            </a:r>
            <a:r>
              <a:rPr lang="cs-CZ" sz="2600" dirty="0"/>
              <a:t> dell‘arte</a:t>
            </a:r>
          </a:p>
          <a:p>
            <a:pPr lvl="1"/>
            <a:r>
              <a:rPr lang="cs-CZ" sz="2600" b="1" dirty="0"/>
              <a:t>Sluha dvou </a:t>
            </a:r>
            <a:r>
              <a:rPr lang="cs-CZ" sz="2600" b="1" dirty="0" smtClean="0"/>
              <a:t>pánů</a:t>
            </a:r>
            <a:endParaRPr lang="cs-CZ" sz="2800" dirty="0" smtClean="0"/>
          </a:p>
          <a:p>
            <a:r>
              <a:rPr lang="cs-CZ" sz="2800" dirty="0" err="1" smtClean="0"/>
              <a:t>Moliere</a:t>
            </a:r>
            <a:endParaRPr lang="cs-CZ" sz="2800" dirty="0" smtClean="0"/>
          </a:p>
          <a:p>
            <a:pPr marL="411480" lvl="1" indent="0">
              <a:buNone/>
            </a:pPr>
            <a:endParaRPr lang="cs-CZ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2888473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25144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2. polovin a 18.století</a:t>
            </a:r>
          </a:p>
          <a:p>
            <a:r>
              <a:rPr lang="cs-CZ" sz="2800" dirty="0" smtClean="0"/>
              <a:t>rozum</a:t>
            </a:r>
          </a:p>
          <a:p>
            <a:r>
              <a:rPr lang="cs-CZ" sz="2800" dirty="0" smtClean="0"/>
              <a:t>zakládaní knihoven a muzeí</a:t>
            </a:r>
          </a:p>
          <a:p>
            <a:r>
              <a:rPr lang="cs-CZ" sz="2800" dirty="0"/>
              <a:t>snižuje se význam </a:t>
            </a:r>
            <a:r>
              <a:rPr lang="cs-CZ" sz="2800" dirty="0" smtClean="0"/>
              <a:t>panovníka</a:t>
            </a:r>
          </a:p>
          <a:p>
            <a:r>
              <a:rPr lang="cs-CZ" sz="2800" dirty="0" smtClean="0"/>
              <a:t>svobodné volby – VFR</a:t>
            </a:r>
          </a:p>
          <a:p>
            <a:r>
              <a:rPr lang="cs-CZ" sz="2800" dirty="0" smtClean="0"/>
              <a:t>filozofický román</a:t>
            </a:r>
            <a:endParaRPr lang="cs-CZ" sz="2800" dirty="0"/>
          </a:p>
          <a:p>
            <a:r>
              <a:rPr lang="cs-CZ" sz="2800" dirty="0" smtClean="0"/>
              <a:t>odborná literatura</a:t>
            </a:r>
          </a:p>
          <a:p>
            <a:endParaRPr lang="cs-CZ" sz="2800" dirty="0"/>
          </a:p>
          <a:p>
            <a:pPr lvl="1"/>
            <a:r>
              <a:rPr lang="cs-CZ" sz="2600" b="1" dirty="0" smtClean="0"/>
              <a:t>Racionální slovník věd, umění a řemesel</a:t>
            </a:r>
          </a:p>
          <a:p>
            <a:pPr lvl="2"/>
            <a:r>
              <a:rPr lang="cs-CZ" sz="2400" dirty="0" smtClean="0"/>
              <a:t>Denis Diderot, Ch. L. de </a:t>
            </a:r>
            <a:r>
              <a:rPr lang="cs-CZ" sz="2400" dirty="0" err="1" smtClean="0"/>
              <a:t>Montesquiean</a:t>
            </a:r>
            <a:r>
              <a:rPr lang="cs-CZ" sz="2400" dirty="0" smtClean="0"/>
              <a:t>, </a:t>
            </a:r>
            <a:r>
              <a:rPr lang="cs-CZ" sz="2400" dirty="0" err="1" smtClean="0"/>
              <a:t>Voltaire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55104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Empirismus</a:t>
            </a:r>
          </a:p>
          <a:p>
            <a:pPr lvl="1"/>
            <a:r>
              <a:rPr lang="cs-CZ" sz="2600" dirty="0" smtClean="0"/>
              <a:t>věří v to, co lze empiricky ověřit </a:t>
            </a:r>
          </a:p>
          <a:p>
            <a:pPr lvl="1"/>
            <a:r>
              <a:rPr lang="cs-CZ" sz="2600" dirty="0" smtClean="0"/>
              <a:t>pochybnosti o náboženství</a:t>
            </a:r>
          </a:p>
          <a:p>
            <a:r>
              <a:rPr lang="cs-CZ" sz="2800" dirty="0" smtClean="0"/>
              <a:t>Deismus</a:t>
            </a:r>
          </a:p>
          <a:p>
            <a:pPr lvl="1"/>
            <a:r>
              <a:rPr lang="cs-CZ" sz="2600" dirty="0" smtClean="0"/>
              <a:t>Bůh existuje, stvořil člověka, ale dále jeho život neovlivňuje</a:t>
            </a:r>
          </a:p>
          <a:p>
            <a:r>
              <a:rPr lang="cs-CZ" sz="2800" dirty="0" smtClean="0"/>
              <a:t>Ateismus</a:t>
            </a:r>
          </a:p>
          <a:p>
            <a:pPr lvl="1"/>
            <a:r>
              <a:rPr lang="cs-CZ" sz="2600" dirty="0" smtClean="0"/>
              <a:t>popření existence Boha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998601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>
              <a:buClr>
                <a:schemeClr val="accent1"/>
              </a:buClr>
            </a:pPr>
            <a:r>
              <a:rPr lang="cs-CZ" sz="2800" dirty="0"/>
              <a:t>Ch. L. de </a:t>
            </a:r>
            <a:r>
              <a:rPr lang="cs-CZ" sz="2800" dirty="0" err="1" smtClean="0"/>
              <a:t>Montesquiea</a:t>
            </a:r>
            <a:endParaRPr lang="cs-CZ" sz="2800" dirty="0" smtClean="0"/>
          </a:p>
          <a:p>
            <a:pPr marL="708660" lvl="2">
              <a:buClr>
                <a:schemeClr val="accent2"/>
              </a:buClr>
            </a:pPr>
            <a:r>
              <a:rPr lang="cs-CZ" sz="2600" b="1" dirty="0"/>
              <a:t>Perské listy </a:t>
            </a:r>
            <a:r>
              <a:rPr lang="cs-CZ" sz="2600" dirty="0"/>
              <a:t>– Francie očima </a:t>
            </a:r>
            <a:r>
              <a:rPr lang="cs-CZ" sz="2600" dirty="0" smtClean="0"/>
              <a:t>cizinců</a:t>
            </a:r>
            <a:endParaRPr lang="cs-CZ" sz="2800" dirty="0" smtClean="0"/>
          </a:p>
          <a:p>
            <a:r>
              <a:rPr lang="cs-CZ" sz="2800" dirty="0" err="1" smtClean="0"/>
              <a:t>Voltaire</a:t>
            </a:r>
            <a:endParaRPr lang="cs-CZ" sz="2800" dirty="0" smtClean="0"/>
          </a:p>
          <a:p>
            <a:pPr lvl="1"/>
            <a:r>
              <a:rPr lang="cs-CZ" sz="2600" b="1" dirty="0" smtClean="0"/>
              <a:t>Filozofický slovník</a:t>
            </a:r>
          </a:p>
          <a:p>
            <a:r>
              <a:rPr lang="cs-CZ" sz="2800" dirty="0" smtClean="0"/>
              <a:t>Daniel </a:t>
            </a:r>
            <a:r>
              <a:rPr lang="cs-CZ" sz="2800" dirty="0" err="1" smtClean="0"/>
              <a:t>Defoe</a:t>
            </a:r>
            <a:endParaRPr lang="cs-CZ" sz="2800" dirty="0" smtClean="0"/>
          </a:p>
          <a:p>
            <a:pPr lvl="1"/>
            <a:r>
              <a:rPr lang="cs-CZ" sz="2600" b="1" dirty="0" smtClean="0"/>
              <a:t>Zvláštní a podivná dobrodružství Robinsona </a:t>
            </a:r>
            <a:r>
              <a:rPr lang="cs-CZ" sz="2600" b="1" dirty="0" err="1" smtClean="0"/>
              <a:t>Crusoa</a:t>
            </a:r>
            <a:r>
              <a:rPr lang="cs-CZ" sz="2600" b="1" dirty="0" smtClean="0"/>
              <a:t>, námořníka z Yorku</a:t>
            </a:r>
          </a:p>
          <a:p>
            <a:r>
              <a:rPr lang="cs-CZ" sz="2800" dirty="0" smtClean="0"/>
              <a:t>Jonathan </a:t>
            </a:r>
            <a:r>
              <a:rPr lang="cs-CZ" sz="2800" dirty="0" err="1" smtClean="0"/>
              <a:t>Swift</a:t>
            </a:r>
            <a:endParaRPr lang="cs-CZ" sz="2800" dirty="0" smtClean="0"/>
          </a:p>
          <a:p>
            <a:pPr lvl="1"/>
            <a:r>
              <a:rPr lang="cs-CZ" sz="2600" b="1" dirty="0" err="1" smtClean="0"/>
              <a:t>Guliverovy</a:t>
            </a:r>
            <a:r>
              <a:rPr lang="cs-CZ" sz="2600" b="1" dirty="0" smtClean="0"/>
              <a:t> cesty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36941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cs.wikipedia.org/wiki/Moli%C3%A8re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cs.wikipedia.org/wiki/Klasicismus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cs.wikipedia.org/wiki/Osvicenstvi</a:t>
            </a:r>
            <a:endParaRPr lang="cs-CZ" dirty="0" smtClean="0"/>
          </a:p>
          <a:p>
            <a:pPr>
              <a:lnSpc>
                <a:spcPct val="200000"/>
              </a:lnSpc>
            </a:pPr>
            <a:r>
              <a:rPr lang="cs-CZ" dirty="0" smtClean="0"/>
              <a:t>zápis za sešitu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021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</TotalTime>
  <Words>174</Words>
  <Application>Microsoft Office PowerPoint</Application>
  <PresentationFormat>Předvádění na obrazovce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Sousedství</vt:lpstr>
      <vt:lpstr>Klasicismus a osvícenství</vt:lpstr>
      <vt:lpstr>Klasicismus</vt:lpstr>
      <vt:lpstr>Klasicismus</vt:lpstr>
      <vt:lpstr>Klasicismus</vt:lpstr>
      <vt:lpstr>Osvícenství</vt:lpstr>
      <vt:lpstr>Osvícenství</vt:lpstr>
      <vt:lpstr>Osvícenství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Klasicismus a osvícenství</dc:title>
  <dc:creator>Klára</dc:creator>
  <cp:lastModifiedBy>Klára</cp:lastModifiedBy>
  <cp:revision>5</cp:revision>
  <dcterms:created xsi:type="dcterms:W3CDTF">2019-11-05T06:32:58Z</dcterms:created>
  <dcterms:modified xsi:type="dcterms:W3CDTF">2019-11-05T07:14:41Z</dcterms:modified>
</cp:coreProperties>
</file>