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61" r:id="rId3"/>
    <p:sldId id="262" r:id="rId4"/>
    <p:sldId id="258" r:id="rId5"/>
    <p:sldId id="268" r:id="rId6"/>
    <p:sldId id="264" r:id="rId7"/>
    <p:sldId id="259" r:id="rId8"/>
    <p:sldId id="260" r:id="rId9"/>
    <p:sldId id="263" r:id="rId10"/>
    <p:sldId id="257" r:id="rId11"/>
    <p:sldId id="267" r:id="rId12"/>
    <p:sldId id="271" r:id="rId13"/>
    <p:sldId id="265" r:id="rId14"/>
    <p:sldId id="266" r:id="rId15"/>
    <p:sldId id="269" r:id="rId16"/>
    <p:sldId id="270" r:id="rId17"/>
    <p:sldId id="272" r:id="rId18"/>
  </p:sldIdLst>
  <p:sldSz cx="9144000" cy="6858000" type="screen4x3"/>
  <p:notesSz cx="6858000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3369" autoAdjust="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34" y="-108"/>
      </p:cViewPr>
      <p:guideLst>
        <p:guide orient="horz" pos="311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59DBF-9E85-47B0-A7D6-93E8A22B8B90}" type="datetimeFigureOut">
              <a:rPr lang="cs-CZ" smtClean="0"/>
              <a:pPr/>
              <a:t>8. 5. 2016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690269"/>
            <a:ext cx="548640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12AE4-5B2D-4255-BAAF-068ADB274E3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Lupa" TargetMode="External"/><Relationship Id="rId3" Type="http://schemas.openxmlformats.org/officeDocument/2006/relationships/hyperlink" Target="https://cs.wikipedia.org/wiki/Sv%C4%9Btlomet" TargetMode="External"/><Relationship Id="rId7" Type="http://schemas.openxmlformats.org/officeDocument/2006/relationships/hyperlink" Target="https://cs.wikipedia.org/wiki/Zp%C4%9Btn%C3%BD_projektor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Kondenzor_(optika)" TargetMode="External"/><Relationship Id="rId5" Type="http://schemas.openxmlformats.org/officeDocument/2006/relationships/hyperlink" Target="https://cs.wikipedia.org/wiki/Sv%C4%9Bteln%C3%A9_signaliza%C4%8Dn%C3%AD_za%C5%99%C3%ADzen%C3%AD" TargetMode="External"/><Relationship Id="rId4" Type="http://schemas.openxmlformats.org/officeDocument/2006/relationships/hyperlink" Target="https://cs.wikipedia.org/w/index.php?title=Maj%C3%A1%C4%8Dek&amp;action=edit&amp;redlink=1" TargetMode="External"/><Relationship Id="rId9" Type="http://schemas.openxmlformats.org/officeDocument/2006/relationships/hyperlink" Target="https://cs.wikipedia.org/wiki/Sol%C3%A1rn%C3%AD_kolektor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Starov%C4%9Bk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s.wikipedia.org/wiki/%C5%98ecko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Br%C3%BDle" TargetMode="External"/><Relationship Id="rId7" Type="http://schemas.openxmlformats.org/officeDocument/2006/relationships/hyperlink" Target="https://cs.wikipedia.org/wiki/Kompaktn%C3%AD_disk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Objektiv" TargetMode="External"/><Relationship Id="rId5" Type="http://schemas.openxmlformats.org/officeDocument/2006/relationships/hyperlink" Target="https://cs.wikipedia.org/wiki/Fotografick%C3%BD_p%C5%99%C3%ADstroj" TargetMode="External"/><Relationship Id="rId4" Type="http://schemas.openxmlformats.org/officeDocument/2006/relationships/hyperlink" Target="https://cs.wikipedia.org/wiki/Lupa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2AE4-5B2D-4255-BAAF-068ADB274E31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protože jsou z ní odstraněny ty části, které se nepodílejí přímo na lomu paprsků. Pro svou menší tloušťku, a tedy i hmotnost, je vhodná nejen pro zobrazování, ale zejména pro aplikaci v osvětlovací a signalizační technice a využití sluneční energie.</a:t>
            </a:r>
          </a:p>
          <a:p>
            <a:endParaRPr lang="cs-CZ" sz="11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Fresnelův vynález zvýšil účinnost až k 80 % a viditelnost dosáhla desítek kilometrů. Otáčivé soustavy Fresnelových čoček a zrcadel navíc vysílají charakteristickou frekvenci záblesků různých barev, podle nichž lze maják identifikovat</a:t>
            </a:r>
            <a:endParaRPr lang="cs-CZ" sz="1100" b="0" i="0" u="none" strike="noStrike" kern="1200" baseline="30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24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Využití </a:t>
            </a:r>
            <a:r>
              <a:rPr lang="cs-CZ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cs-CZ" sz="11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infračervená čidla pohybu PIR</a:t>
            </a:r>
          </a:p>
          <a:p>
            <a:r>
              <a:rPr lang="cs-CZ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divadelní, filmové i vojenské </a:t>
            </a:r>
            <a:r>
              <a:rPr lang="cs-CZ" sz="11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Světlomet"/>
              </a:rPr>
              <a:t>světlomety</a:t>
            </a:r>
            <a:endParaRPr lang="cs-CZ" sz="11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světla („reflektory“) motorových vozidel</a:t>
            </a:r>
          </a:p>
          <a:p>
            <a:r>
              <a:rPr lang="cs-CZ" sz="11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Majáček (stránka neexistuje)"/>
              </a:rPr>
              <a:t>majáčky</a:t>
            </a:r>
            <a:r>
              <a:rPr lang="cs-CZ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policejních a jiných pohotovostních vozidel</a:t>
            </a:r>
          </a:p>
          <a:p>
            <a:r>
              <a:rPr lang="cs-CZ" sz="11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Světelné signalizační zařízení"/>
              </a:rPr>
              <a:t>semafory</a:t>
            </a:r>
            <a:r>
              <a:rPr lang="cs-CZ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 signalizační světla</a:t>
            </a:r>
          </a:p>
          <a:p>
            <a:r>
              <a:rPr lang="cs-CZ" sz="11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Kondenzor (optika)"/>
              </a:rPr>
              <a:t>kondenzory</a:t>
            </a:r>
            <a:r>
              <a:rPr lang="cs-CZ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zvětšovacích a promítacích zařízení</a:t>
            </a:r>
          </a:p>
          <a:p>
            <a:r>
              <a:rPr lang="cs-CZ" sz="11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Zpětný projektor"/>
              </a:rPr>
              <a:t>zpětný projektor</a:t>
            </a:r>
            <a:endParaRPr lang="cs-CZ" sz="11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velmi plochá </a:t>
            </a:r>
            <a:r>
              <a:rPr lang="cs-CZ" sz="11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Lupa"/>
              </a:rPr>
              <a:t>lupa</a:t>
            </a:r>
            <a:endParaRPr lang="cs-CZ" sz="11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sběrače </a:t>
            </a:r>
            <a:r>
              <a:rPr lang="cs-CZ" sz="11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Solární kolektor"/>
              </a:rPr>
              <a:t>slunečních kolektorů</a:t>
            </a:r>
            <a:endParaRPr lang="cs-CZ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2AE4-5B2D-4255-BAAF-068ADB274E31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Oko je smyslový orgán zajištující zrak.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2AE4-5B2D-4255-BAAF-068ADB274E31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2AE4-5B2D-4255-BAAF-068ADB274E31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Krátkozrakost je jednou z nejčastějších vad vůbec.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Zemi se dle nejnovějších dat vyskytuje 2,3 miliardy lidí (což je 33% z celkové populace), jejichž zrak vykazuje nějakou formu myopie. Nejfrekventovanější je krátkozrakost v asijských státech kde v některých zemích (Singapur) dosahuje hranice 80% krátkozrakých lidí. V Číně činí procento myopů asi 31% tedy 400 milionů Číňanů (z celkových 1,3 miliardy). Ovšem na čínských vysokých a středních školách je krátkozrakých studentů celých 77-80%. Japonsko má podíl krátkozrakých blížící se polovině obyvatelstva (42%). V Evropě a Spojených státech není situace tak dramatická. Procento myopů se pohybuje mezi 30-40%. Nejméně krátkozrakých lidí žije v Africe 10-20%.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2AE4-5B2D-4255-BAAF-068ADB274E31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dětství je každé oko dalekozraké, protože je menší a teprve dorůstá správné délce. Obecně se dá říci, že dalekozrakost není tak častá jako krátkozrakost. Vyskytuje se zhruba u čtvrtiny populace 20-25%.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2AE4-5B2D-4255-BAAF-068ADB274E31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2AE4-5B2D-4255-BAAF-068ADB274E31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Nejstarší zmínka o čočce pochází ze </a:t>
            </a:r>
            <a:r>
              <a:rPr lang="cs-CZ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Starověk"/>
              </a:rPr>
              <a:t>starověkého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cs-CZ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Řecko"/>
              </a:rPr>
              <a:t>Řecka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Princip založen na lomu světla.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2AE4-5B2D-4255-BAAF-068ADB274E31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Brýle"/>
              </a:rPr>
              <a:t>Brýle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 </a:t>
            </a:r>
            <a:r>
              <a:rPr lang="cs-CZ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Lupa"/>
              </a:rPr>
              <a:t>lupa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představují jedno z nejstarších využití čočky.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Prvním </a:t>
            </a:r>
            <a:r>
              <a:rPr lang="cs-CZ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Fotografický přístroj"/>
              </a:rPr>
              <a:t>fotografickým přístrojům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stačila jediná čočka pro vytvoření obrazu na fotografickém papíru; dnes mají v </a:t>
            </a:r>
            <a:r>
              <a:rPr lang="cs-CZ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Objektiv"/>
              </a:rPr>
              <a:t>objektivech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většinou několik čoček za sebou.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Mechaniky pro čtení </a:t>
            </a:r>
            <a:r>
              <a:rPr lang="cs-CZ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Kompaktní disk"/>
              </a:rPr>
              <a:t>kompaktních disků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používají plastové čočky.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2AE4-5B2D-4255-BAAF-068ADB274E31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dirty="0" smtClean="0"/>
              <a:t>Bod, do kterého se soustředí paprsky, se nazývá ohnisko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2AE4-5B2D-4255-BAAF-068ADB274E31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Používá se pro</a:t>
            </a:r>
            <a:r>
              <a:rPr lang="cs-CZ" baseline="0" dirty="0" smtClean="0"/>
              <a:t> dalekozraké oko.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2AE4-5B2D-4255-BAAF-068ADB274E31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Používá se pro</a:t>
            </a:r>
            <a:r>
              <a:rPr lang="cs-CZ" baseline="0" dirty="0" smtClean="0"/>
              <a:t> krátkozraké oko.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2AE4-5B2D-4255-BAAF-068ADB274E31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Studoval VŠ chemickou poté odešel pracovat do Zlína do firmy Baťa kde vynalez nylon.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Byl po něm pojmenován asteroid Wichterle.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2AE4-5B2D-4255-BAAF-068ADB274E31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Jedná se o aparaturu sestavenou z dětské stavebnice Merkur nejprve s dynamem z jízdního kola jako motorkem a poté i s motorkem z gramofonu.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Wichterle se touto metodou zabývat doma.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12AE4-5B2D-4255-BAAF-068ADB274E31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E2980E6-E275-417C-9C54-DAB38F199CA7}" type="datetimeFigureOut">
              <a:rPr lang="cs-CZ" smtClean="0"/>
              <a:pPr/>
              <a:t>8. 5. 2016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E8DF97-BEAB-46A0-8736-753A74B9E0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0E6-E275-417C-9C54-DAB38F199CA7}" type="datetimeFigureOut">
              <a:rPr lang="cs-CZ" smtClean="0"/>
              <a:pPr/>
              <a:t>8. 5. 2016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DF97-BEAB-46A0-8736-753A74B9E0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E2980E6-E275-417C-9C54-DAB38F199CA7}" type="datetimeFigureOut">
              <a:rPr lang="cs-CZ" smtClean="0"/>
              <a:pPr/>
              <a:t>8. 5. 2016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AE8DF97-BEAB-46A0-8736-753A74B9E0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0E6-E275-417C-9C54-DAB38F199CA7}" type="datetimeFigureOut">
              <a:rPr lang="cs-CZ" smtClean="0"/>
              <a:pPr/>
              <a:t>8. 5. 2016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E8DF97-BEAB-46A0-8736-753A74B9E0F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0E6-E275-417C-9C54-DAB38F199CA7}" type="datetimeFigureOut">
              <a:rPr lang="cs-CZ" smtClean="0"/>
              <a:pPr/>
              <a:t>8. 5. 2016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AE8DF97-BEAB-46A0-8736-753A74B9E0F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E2980E6-E275-417C-9C54-DAB38F199CA7}" type="datetimeFigureOut">
              <a:rPr lang="cs-CZ" smtClean="0"/>
              <a:pPr/>
              <a:t>8. 5. 2016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AE8DF97-BEAB-46A0-8736-753A74B9E0F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E2980E6-E275-417C-9C54-DAB38F199CA7}" type="datetimeFigureOut">
              <a:rPr lang="cs-CZ" smtClean="0"/>
              <a:pPr/>
              <a:t>8. 5. 2016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AE8DF97-BEAB-46A0-8736-753A74B9E0F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0E6-E275-417C-9C54-DAB38F199CA7}" type="datetimeFigureOut">
              <a:rPr lang="cs-CZ" smtClean="0"/>
              <a:pPr/>
              <a:t>8. 5. 2016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E8DF97-BEAB-46A0-8736-753A74B9E0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0E6-E275-417C-9C54-DAB38F199CA7}" type="datetimeFigureOut">
              <a:rPr lang="cs-CZ" smtClean="0"/>
              <a:pPr/>
              <a:t>8. 5. 2016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E8DF97-BEAB-46A0-8736-753A74B9E0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80E6-E275-417C-9C54-DAB38F199CA7}" type="datetimeFigureOut">
              <a:rPr lang="cs-CZ" smtClean="0"/>
              <a:pPr/>
              <a:t>8. 5. 2016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E8DF97-BEAB-46A0-8736-753A74B9E0F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E2980E6-E275-417C-9C54-DAB38F199CA7}" type="datetimeFigureOut">
              <a:rPr lang="cs-CZ" smtClean="0"/>
              <a:pPr/>
              <a:t>8. 5. 2016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AE8DF97-BEAB-46A0-8736-753A74B9E0F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E2980E6-E275-417C-9C54-DAB38F199CA7}" type="datetimeFigureOut">
              <a:rPr lang="cs-CZ" smtClean="0"/>
              <a:pPr/>
              <a:t>8. 5. 2016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AE8DF97-BEAB-46A0-8736-753A74B9E0F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tik-zilka.cz/slun.php" TargetMode="External"/><Relationship Id="rId2" Type="http://schemas.openxmlformats.org/officeDocument/2006/relationships/hyperlink" Target="https://cs.wikipedia.org/wiki/Fresnelova_&#269;o&#269;k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z/search?client=opera&amp;tbm=isch&amp;sa=1&amp;q=kr&#225;tkozrak&#233;+oko&amp;oq=kr&#225;tkozrak&#233;+&amp;gs_l=img.3.0.0j0i24.9193.17437.0.18583.12.12.0.0.0.0.269.1481.1j9j1.11.0....0...1.1.64.img..1.11.1476.c3xzpUz76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grayscl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60648"/>
            <a:ext cx="3635896" cy="314096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7200" b="1" cap="none" spc="-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Optika - Čočky </a:t>
            </a:r>
            <a:endParaRPr lang="cs-CZ" sz="7200" b="1" cap="none" spc="-3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99784" y="6021288"/>
            <a:ext cx="1944216" cy="836712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Segoe Script" pitchFamily="34" charset="0"/>
              </a:rPr>
              <a:t>Křivková 9.B</a:t>
            </a:r>
            <a:endParaRPr lang="cs-CZ" sz="2800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Otto Wichterle</a:t>
            </a:r>
            <a:endParaRPr lang="cs-CZ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4" name="Zástupný symbol pro obsah 3" descr="STK4d2f19_16414716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t="4640"/>
          <a:stretch>
            <a:fillRect/>
          </a:stretch>
        </p:blipFill>
        <p:spPr>
          <a:xfrm>
            <a:off x="5312744" y="1556792"/>
            <a:ext cx="3831256" cy="5301208"/>
          </a:xfrm>
        </p:spPr>
      </p:pic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539552" y="1556792"/>
            <a:ext cx="4752528" cy="5301208"/>
          </a:xfrm>
        </p:spPr>
        <p:txBody>
          <a:bodyPr/>
          <a:lstStyle/>
          <a:p>
            <a:pPr>
              <a:buNone/>
            </a:pPr>
            <a:r>
              <a:rPr lang="cs-CZ" sz="4800" b="1" dirty="0" smtClean="0"/>
              <a:t>*</a:t>
            </a:r>
            <a:r>
              <a:rPr lang="cs-CZ" sz="4400" dirty="0" smtClean="0"/>
              <a:t> </a:t>
            </a:r>
            <a:r>
              <a:rPr lang="cs-CZ" sz="3200" dirty="0" smtClean="0"/>
              <a:t>27. října 1913 Prostějov </a:t>
            </a:r>
          </a:p>
          <a:p>
            <a:pPr>
              <a:buNone/>
            </a:pPr>
            <a:r>
              <a:rPr lang="cs-CZ" sz="4800" b="1" dirty="0" smtClean="0"/>
              <a:t>†</a:t>
            </a:r>
            <a:r>
              <a:rPr lang="cs-CZ" sz="4000" b="1" dirty="0" smtClean="0"/>
              <a:t> </a:t>
            </a:r>
            <a:r>
              <a:rPr lang="cs-CZ" sz="3200" dirty="0" smtClean="0"/>
              <a:t>18. srpna 1998 Stražisko</a:t>
            </a:r>
            <a:endParaRPr lang="cs-CZ" sz="2800" dirty="0" smtClean="0"/>
          </a:p>
          <a:p>
            <a:endParaRPr lang="cs-CZ" sz="2400" dirty="0" smtClean="0">
              <a:latin typeface="Comic Sans MS" pitchFamily="66" charset="0"/>
            </a:endParaRPr>
          </a:p>
          <a:p>
            <a:endParaRPr lang="cs-CZ" sz="2400" dirty="0" smtClean="0">
              <a:latin typeface="Comic Sans MS" pitchFamily="66" charset="0"/>
            </a:endParaRPr>
          </a:p>
          <a:p>
            <a:endParaRPr lang="cs-CZ" sz="2400" dirty="0" smtClean="0">
              <a:latin typeface="Comic Sans MS" pitchFamily="66" charset="0"/>
            </a:endParaRPr>
          </a:p>
          <a:p>
            <a:r>
              <a:rPr lang="cs-CZ" sz="3200" dirty="0" smtClean="0"/>
              <a:t>Vědec a vynálezce,</a:t>
            </a:r>
          </a:p>
          <a:p>
            <a:r>
              <a:rPr lang="cs-CZ" sz="3200" dirty="0" smtClean="0"/>
              <a:t>Gelové kontaktní čočky</a:t>
            </a:r>
            <a:r>
              <a:rPr lang="cs-CZ" sz="2800" dirty="0" smtClean="0">
                <a:latin typeface="Comic Sans MS" pitchFamily="66" charset="0"/>
              </a:rPr>
              <a:t>,</a:t>
            </a:r>
            <a:endParaRPr lang="cs-CZ" sz="32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Čočkostroj</a:t>
            </a: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1026" name="Picture 2" descr="https://upload.wikimedia.org/wikipedia/commons/thumb/4/48/Merkur_based_apparatus_for_centrifugal_casting_of_contact_lenses_by_wichterle.jpg/800px-Merkur_based_apparatus_for_centrifugal_casting_of_contact_lenses_by_wichterle.jpg"/>
          <p:cNvPicPr>
            <a:picLocks noChangeAspect="1" noChangeArrowheads="1"/>
          </p:cNvPicPr>
          <p:nvPr/>
        </p:nvPicPr>
        <p:blipFill>
          <a:blip r:embed="rId3" cstate="print"/>
          <a:srcRect l="10909" t="8730" r="3636" b="1298"/>
          <a:stretch>
            <a:fillRect/>
          </a:stretch>
        </p:blipFill>
        <p:spPr bwMode="auto">
          <a:xfrm>
            <a:off x="539552" y="1700808"/>
            <a:ext cx="4104456" cy="495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www.ireceptar.cz/res/data/201/024064.jpg"/>
          <p:cNvPicPr>
            <a:picLocks noChangeAspect="1" noChangeArrowheads="1"/>
          </p:cNvPicPr>
          <p:nvPr/>
        </p:nvPicPr>
        <p:blipFill>
          <a:blip r:embed="rId4" cstate="print"/>
          <a:srcRect l="2959" r="6067"/>
          <a:stretch>
            <a:fillRect/>
          </a:stretch>
        </p:blipFill>
        <p:spPr bwMode="auto">
          <a:xfrm>
            <a:off x="4644008" y="1700808"/>
            <a:ext cx="4176464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thumb/c/c7/Lentille_de_fresnel.jpg/800px-Lentille_de_fresn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3096"/>
            <a:ext cx="2267744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Fresnelova</a:t>
            </a:r>
            <a:r>
              <a:rPr lang="cs-CZ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čočka</a:t>
            </a:r>
            <a:endParaRPr lang="cs-CZ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339752" y="1772816"/>
            <a:ext cx="6624736" cy="3384376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Pojmenovaná podle francouzského fyzika Augustina-Jeana Fresnela.</a:t>
            </a:r>
          </a:p>
          <a:p>
            <a:r>
              <a:rPr lang="cs-CZ" sz="3200" dirty="0" smtClean="0"/>
              <a:t>Je lehčí než běžná čočka.</a:t>
            </a:r>
          </a:p>
          <a:p>
            <a:r>
              <a:rPr lang="cs-CZ" sz="3200" dirty="0" smtClean="0"/>
              <a:t>Zejména v osvětlovací a signalizační technice a využití sluneční energie.</a:t>
            </a:r>
          </a:p>
          <a:p>
            <a:r>
              <a:rPr lang="cs-CZ" sz="3200" dirty="0" smtClean="0"/>
              <a:t>Původně vyvinuta pro majáky</a:t>
            </a:r>
            <a:r>
              <a:rPr lang="cs-CZ" sz="2800" dirty="0" smtClean="0"/>
              <a:t>. 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1026" name="Picture 2" descr="https://upload.wikimedia.org/wikipedia/commons/thumb/e/e8/Fresnel_lens.svg/535px-Fresnel_lens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1412776"/>
            <a:ext cx="2592288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188640"/>
            <a:ext cx="8207824" cy="103056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Optické vlastnosti oka </a:t>
            </a:r>
            <a:endParaRPr lang="cs-CZ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074" name="AutoShape 2" descr="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76" name="AutoShape 4" descr="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78" name="AutoShape 6" descr="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0" name="Picture 8" descr="http://www.tyflokabinet-cb.cz/pic/eye/akomod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466594"/>
            <a:ext cx="9144000" cy="2391406"/>
          </a:xfrm>
          <a:prstGeom prst="rect">
            <a:avLst/>
          </a:prstGeom>
          <a:noFill/>
        </p:spPr>
      </p:pic>
      <p:pic>
        <p:nvPicPr>
          <p:cNvPr id="10" name="Zástupný symbol pro obsah 9" descr="DOPT_Obr_25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4067944" y="1628800"/>
            <a:ext cx="3672408" cy="2732372"/>
          </a:xfrm>
        </p:spPr>
      </p:pic>
      <p:pic>
        <p:nvPicPr>
          <p:cNvPr id="12" name="Zástupný symbol pro obsah 6" descr="ok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556792"/>
            <a:ext cx="3563888" cy="2974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Oční vady</a:t>
            </a:r>
            <a:endParaRPr lang="cs-CZ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527304" cy="506916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Krátkozrakost,</a:t>
            </a:r>
          </a:p>
          <a:p>
            <a:r>
              <a:rPr lang="cs-CZ" sz="3200" dirty="0" smtClean="0"/>
              <a:t>Dalekozrakost,</a:t>
            </a:r>
          </a:p>
          <a:p>
            <a:r>
              <a:rPr lang="cs-CZ" sz="3200" dirty="0" smtClean="0"/>
              <a:t>Vetchozrakost,</a:t>
            </a:r>
          </a:p>
          <a:p>
            <a:r>
              <a:rPr lang="cs-CZ" sz="3200" dirty="0" smtClean="0"/>
              <a:t>Šedý zákal,</a:t>
            </a:r>
          </a:p>
          <a:p>
            <a:r>
              <a:rPr lang="cs-CZ" sz="3200" dirty="0" smtClean="0"/>
              <a:t>Odchlípení sítnice,</a:t>
            </a:r>
          </a:p>
          <a:p>
            <a:r>
              <a:rPr lang="cs-CZ" sz="3200" dirty="0" smtClean="0"/>
              <a:t>Chronický prostý glaukom,</a:t>
            </a:r>
          </a:p>
          <a:p>
            <a:r>
              <a:rPr lang="cs-CZ" sz="3200" dirty="0" smtClean="0"/>
              <a:t> Makulární degenerace</a:t>
            </a:r>
          </a:p>
          <a:p>
            <a:endParaRPr lang="cs-CZ" b="1" dirty="0" smtClean="0"/>
          </a:p>
          <a:p>
            <a:endParaRPr lang="cs-CZ" dirty="0"/>
          </a:p>
        </p:txBody>
      </p:sp>
      <p:pic>
        <p:nvPicPr>
          <p:cNvPr id="2052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181475"/>
            <a:ext cx="4762500" cy="2676525"/>
          </a:xfrm>
          <a:prstGeom prst="rect">
            <a:avLst/>
          </a:prstGeom>
          <a:noFill/>
        </p:spPr>
      </p:pic>
      <p:pic>
        <p:nvPicPr>
          <p:cNvPr id="2056" name="Picture 8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556792"/>
            <a:ext cx="4762500" cy="260451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Krátkozrakost</a:t>
            </a:r>
            <a:endParaRPr lang="cs-CZ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887344" cy="4495800"/>
          </a:xfrm>
        </p:spPr>
        <p:txBody>
          <a:bodyPr>
            <a:normAutofit lnSpcReduction="10000"/>
          </a:bodyPr>
          <a:lstStyle/>
          <a:p>
            <a:r>
              <a:rPr lang="cs-CZ" sz="3200" dirty="0" smtClean="0"/>
              <a:t>Je to stav, kdy oko nedokáže správně zaostřit na vzdálené předměty.</a:t>
            </a:r>
          </a:p>
          <a:p>
            <a:r>
              <a:rPr lang="cs-CZ" sz="3200" dirty="0" smtClean="0"/>
              <a:t>Při krátkozrakosti se obraz vytváří před sítnicí, a proto se jeví, jako by byl neostrý.</a:t>
            </a:r>
          </a:p>
          <a:p>
            <a:endParaRPr lang="cs-CZ" dirty="0"/>
          </a:p>
        </p:txBody>
      </p:sp>
      <p:pic>
        <p:nvPicPr>
          <p:cNvPr id="4" name="Picture 2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68760"/>
            <a:ext cx="4248472" cy="2387641"/>
          </a:xfrm>
          <a:prstGeom prst="rect">
            <a:avLst/>
          </a:prstGeom>
          <a:noFill/>
        </p:spPr>
      </p:pic>
      <p:pic>
        <p:nvPicPr>
          <p:cNvPr id="27650" name="Picture 2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17032"/>
            <a:ext cx="3400425" cy="1190625"/>
          </a:xfrm>
          <a:prstGeom prst="rect">
            <a:avLst/>
          </a:prstGeom>
          <a:noFill/>
        </p:spPr>
      </p:pic>
      <p:pic>
        <p:nvPicPr>
          <p:cNvPr id="27652" name="Picture 4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941168"/>
            <a:ext cx="3400425" cy="1916832"/>
          </a:xfrm>
          <a:prstGeom prst="rect">
            <a:avLst/>
          </a:prstGeom>
          <a:noFill/>
        </p:spPr>
      </p:pic>
      <p:sp>
        <p:nvSpPr>
          <p:cNvPr id="7" name="Elipsa 6"/>
          <p:cNvSpPr/>
          <p:nvPr/>
        </p:nvSpPr>
        <p:spPr>
          <a:xfrm>
            <a:off x="7164288" y="1988840"/>
            <a:ext cx="1080120" cy="79208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Dalekozrakost</a:t>
            </a:r>
            <a:endParaRPr lang="cs-CZ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031360" cy="4493096"/>
          </a:xfrm>
        </p:spPr>
        <p:txBody>
          <a:bodyPr/>
          <a:lstStyle/>
          <a:p>
            <a:r>
              <a:rPr lang="cs-CZ" sz="3200" dirty="0" smtClean="0"/>
              <a:t>Dalekozrakost vzniká při stavu, kdy je oko příliš krátké nebo síla lomu světla příliš slabá na to, aby se zrak mohl jasně zaostřit na vzdálené nebo blízké předměty.</a:t>
            </a:r>
          </a:p>
          <a:p>
            <a:endParaRPr lang="cs-CZ" dirty="0"/>
          </a:p>
        </p:txBody>
      </p:sp>
      <p:pic>
        <p:nvPicPr>
          <p:cNvPr id="26626" name="Picture 2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68760"/>
            <a:ext cx="4246976" cy="2386800"/>
          </a:xfrm>
          <a:prstGeom prst="rect">
            <a:avLst/>
          </a:prstGeom>
          <a:noFill/>
        </p:spPr>
      </p:pic>
      <p:pic>
        <p:nvPicPr>
          <p:cNvPr id="26628" name="Picture 4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933056"/>
            <a:ext cx="3400425" cy="1080120"/>
          </a:xfrm>
          <a:prstGeom prst="rect">
            <a:avLst/>
          </a:prstGeom>
          <a:noFill/>
        </p:spPr>
      </p:pic>
      <p:pic>
        <p:nvPicPr>
          <p:cNvPr id="26630" name="Picture 6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013176"/>
            <a:ext cx="3400425" cy="1550293"/>
          </a:xfrm>
          <a:prstGeom prst="rect">
            <a:avLst/>
          </a:prstGeom>
          <a:noFill/>
        </p:spPr>
      </p:pic>
      <p:sp>
        <p:nvSpPr>
          <p:cNvPr id="7" name="Elipsa 6"/>
          <p:cNvSpPr/>
          <p:nvPr/>
        </p:nvSpPr>
        <p:spPr>
          <a:xfrm>
            <a:off x="5364088" y="2924944"/>
            <a:ext cx="1008112" cy="64807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Děkuji za pozornost </a:t>
            </a:r>
            <a:endParaRPr lang="cs-CZ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/>
              <a:t>Zdroje:</a:t>
            </a:r>
          </a:p>
          <a:p>
            <a:pPr>
              <a:buNone/>
            </a:pPr>
            <a:r>
              <a:rPr lang="cs-CZ" dirty="0" smtClean="0">
                <a:hlinkClick r:id="rId2"/>
              </a:rPr>
              <a:t>https://cs.wikipedia.org/wiki/Fresnelova_čočka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2"/>
              </a:rPr>
              <a:t>https://cs.wikipedia.org/wiki/Fresnelova_čočka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3"/>
              </a:rPr>
              <a:t>http://www.optik-</a:t>
            </a:r>
            <a:r>
              <a:rPr lang="cs-CZ" dirty="0" err="1" smtClean="0">
                <a:hlinkClick r:id="rId3"/>
              </a:rPr>
              <a:t>zilka.cz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slun.php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4"/>
              </a:rPr>
              <a:t>https://www.google.cz/search?client=opera&amp;tbm=isch&amp;</a:t>
            </a:r>
          </a:p>
          <a:p>
            <a:pPr>
              <a:buNone/>
            </a:pPr>
            <a:r>
              <a:rPr lang="cs-CZ" dirty="0" smtClean="0">
                <a:hlinkClick r:id="rId4"/>
              </a:rPr>
              <a:t>a=1&amp;q=krátkozraké+oko&amp;</a:t>
            </a:r>
            <a:r>
              <a:rPr lang="cs-CZ" dirty="0" err="1" smtClean="0">
                <a:hlinkClick r:id="rId4"/>
              </a:rPr>
              <a:t>oq</a:t>
            </a:r>
            <a:r>
              <a:rPr lang="cs-CZ" dirty="0" smtClean="0">
                <a:hlinkClick r:id="rId4"/>
              </a:rPr>
              <a:t>=krátkozraké+&amp;</a:t>
            </a:r>
            <a:r>
              <a:rPr lang="cs-CZ" dirty="0" err="1" smtClean="0">
                <a:hlinkClick r:id="rId4"/>
              </a:rPr>
              <a:t>gs</a:t>
            </a:r>
            <a:r>
              <a:rPr lang="cs-CZ" dirty="0" smtClean="0">
                <a:hlinkClick r:id="rId4"/>
              </a:rPr>
              <a:t>_l=</a:t>
            </a:r>
            <a:r>
              <a:rPr lang="cs-CZ" dirty="0" err="1" smtClean="0">
                <a:hlinkClick r:id="rId4"/>
              </a:rPr>
              <a:t>im</a:t>
            </a:r>
            <a:endParaRPr lang="cs-CZ" dirty="0" smtClean="0">
              <a:hlinkClick r:id="rId4"/>
            </a:endParaRPr>
          </a:p>
          <a:p>
            <a:pPr>
              <a:buNone/>
            </a:pPr>
            <a:r>
              <a:rPr lang="cs-CZ" dirty="0" smtClean="0">
                <a:hlinkClick r:id="rId4"/>
              </a:rPr>
              <a:t>3.0.0j0i24.9193.17437.0.18583.12.12.0.0.0.0.269.14</a:t>
            </a:r>
          </a:p>
          <a:p>
            <a:pPr>
              <a:buNone/>
            </a:pPr>
            <a:r>
              <a:rPr lang="cs-CZ" dirty="0" smtClean="0">
                <a:hlinkClick r:id="rId4"/>
              </a:rPr>
              <a:t>1.1j9j1.11.0....0...1.1.64.img..1.11.1476.c3xzpUz76p4#</a:t>
            </a:r>
          </a:p>
          <a:p>
            <a:pPr>
              <a:buNone/>
            </a:pPr>
            <a:r>
              <a:rPr lang="cs-CZ" dirty="0" err="1" smtClean="0">
                <a:hlinkClick r:id="rId4"/>
              </a:rPr>
              <a:t>mgrc</a:t>
            </a:r>
            <a:r>
              <a:rPr lang="cs-CZ" dirty="0" smtClean="0">
                <a:hlinkClick r:id="rId4"/>
              </a:rPr>
              <a:t>=h9ISt3pBhoxoqM%3A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</a:t>
            </a:r>
          </a:p>
          <a:p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Obsah</a:t>
            </a:r>
            <a:endParaRPr lang="cs-CZ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484784"/>
            <a:ext cx="3746376" cy="5373216"/>
          </a:xfrm>
        </p:spPr>
        <p:txBody>
          <a:bodyPr>
            <a:normAutofit fontScale="25000" lnSpcReduction="20000"/>
          </a:bodyPr>
          <a:lstStyle/>
          <a:p>
            <a:r>
              <a:rPr lang="cs-CZ" sz="11200" dirty="0" smtClean="0"/>
              <a:t>Co je to čočka ??,</a:t>
            </a:r>
          </a:p>
          <a:p>
            <a:r>
              <a:rPr lang="cs-CZ" sz="11200" dirty="0" smtClean="0"/>
              <a:t>Využití čoček,</a:t>
            </a:r>
          </a:p>
          <a:p>
            <a:r>
              <a:rPr lang="cs-CZ" sz="11200" dirty="0" smtClean="0"/>
              <a:t>Ohnisková </a:t>
            </a:r>
            <a:r>
              <a:rPr lang="cs-CZ" sz="11200" dirty="0" smtClean="0"/>
              <a:t>vzdálenost,</a:t>
            </a:r>
            <a:endParaRPr lang="cs-CZ" sz="11200" dirty="0" smtClean="0"/>
          </a:p>
          <a:p>
            <a:r>
              <a:rPr lang="cs-CZ" sz="11200" dirty="0" smtClean="0"/>
              <a:t>Optická </a:t>
            </a:r>
            <a:r>
              <a:rPr lang="cs-CZ" sz="11200" dirty="0" smtClean="0"/>
              <a:t>mohutnost,</a:t>
            </a:r>
            <a:endParaRPr lang="cs-CZ" sz="11200" dirty="0" smtClean="0"/>
          </a:p>
          <a:p>
            <a:r>
              <a:rPr lang="cs-CZ" sz="11200" dirty="0" smtClean="0"/>
              <a:t>Dělení čoček,</a:t>
            </a:r>
          </a:p>
          <a:p>
            <a:r>
              <a:rPr lang="cs-CZ" sz="11200" dirty="0" smtClean="0"/>
              <a:t>Spojky,</a:t>
            </a:r>
          </a:p>
          <a:p>
            <a:r>
              <a:rPr lang="cs-CZ" sz="11200" dirty="0" smtClean="0"/>
              <a:t>Rozptylky,</a:t>
            </a:r>
          </a:p>
          <a:p>
            <a:r>
              <a:rPr lang="cs-CZ" sz="11200" dirty="0" smtClean="0"/>
              <a:t>Otto Wichterle,</a:t>
            </a:r>
          </a:p>
          <a:p>
            <a:r>
              <a:rPr lang="cs-CZ" sz="11200" dirty="0" smtClean="0"/>
              <a:t>Fresnelova čočka,</a:t>
            </a:r>
          </a:p>
          <a:p>
            <a:r>
              <a:rPr lang="cs-CZ" sz="11200" dirty="0" smtClean="0"/>
              <a:t>Optické vlastnosti oka,</a:t>
            </a:r>
          </a:p>
          <a:p>
            <a:r>
              <a:rPr lang="cs-CZ" sz="11200" dirty="0" smtClean="0"/>
              <a:t>Krátkozraké oko,</a:t>
            </a:r>
          </a:p>
          <a:p>
            <a:r>
              <a:rPr lang="cs-CZ" sz="11200" dirty="0" smtClean="0"/>
              <a:t>Dalekozraké oko,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074" name="Picture 2" descr="http://www.optiktereza.cz/kontaktni_coc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556792"/>
            <a:ext cx="2619375" cy="1743076"/>
          </a:xfrm>
          <a:prstGeom prst="rect">
            <a:avLst/>
          </a:prstGeom>
          <a:noFill/>
        </p:spPr>
      </p:pic>
      <p:pic>
        <p:nvPicPr>
          <p:cNvPr id="3076" name="Picture 4" descr="https://upload.wikimedia.org/wikipedia/commons/thumb/a/aa/Blueye.JPG/220px-Bluey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933056"/>
            <a:ext cx="2095500" cy="2057401"/>
          </a:xfrm>
          <a:prstGeom prst="rect">
            <a:avLst/>
          </a:prstGeom>
          <a:noFill/>
        </p:spPr>
      </p:pic>
      <p:pic>
        <p:nvPicPr>
          <p:cNvPr id="3078" name="Picture 6" descr="http://www.vasecocky.cz/images/clanky/otto-wichterle-kresleny-portr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3250" y="2564904"/>
            <a:ext cx="2190750" cy="21907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Co je to čočka ??</a:t>
            </a: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319392" cy="4637112"/>
          </a:xfrm>
        </p:spPr>
        <p:txBody>
          <a:bodyPr/>
          <a:lstStyle/>
          <a:p>
            <a:r>
              <a:rPr lang="cs-CZ" sz="3200" dirty="0" smtClean="0"/>
              <a:t>Čočka je těleso z průhledné hmoty,  které ovlivňuje šíření světla.</a:t>
            </a:r>
          </a:p>
          <a:p>
            <a:r>
              <a:rPr lang="cs-CZ" sz="3200" dirty="0" smtClean="0"/>
              <a:t>Většinou vyrobeno ze skla nebo plastu.</a:t>
            </a:r>
          </a:p>
          <a:p>
            <a:endParaRPr lang="cs-CZ" dirty="0"/>
          </a:p>
        </p:txBody>
      </p:sp>
      <p:pic>
        <p:nvPicPr>
          <p:cNvPr id="2050" name="Picture 2" descr="https://upload.wikimedia.org/wikipedia/commons/d/d8/BiconvexLe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16832"/>
            <a:ext cx="3816424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http://www.lao.cz/obrazky/web/53xvcvsd_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509120"/>
            <a:ext cx="2880320" cy="213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Využití čoček</a:t>
            </a: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679432" cy="4925144"/>
          </a:xfrm>
        </p:spPr>
        <p:txBody>
          <a:bodyPr>
            <a:normAutofit lnSpcReduction="10000"/>
          </a:bodyPr>
          <a:lstStyle/>
          <a:p>
            <a:r>
              <a:rPr lang="cs-CZ" sz="3200" dirty="0" smtClean="0"/>
              <a:t>Lupa,</a:t>
            </a:r>
          </a:p>
          <a:p>
            <a:r>
              <a:rPr lang="cs-CZ" sz="3200" dirty="0" smtClean="0"/>
              <a:t>Brýle,</a:t>
            </a:r>
          </a:p>
          <a:p>
            <a:r>
              <a:rPr lang="cs-CZ" sz="3200" dirty="0" smtClean="0"/>
              <a:t>Dalekohledy,</a:t>
            </a:r>
          </a:p>
          <a:p>
            <a:r>
              <a:rPr lang="cs-CZ" sz="3200" dirty="0" smtClean="0"/>
              <a:t>Lasery,</a:t>
            </a:r>
          </a:p>
          <a:p>
            <a:r>
              <a:rPr lang="cs-CZ" sz="3200" dirty="0" smtClean="0"/>
              <a:t>Fotoaparáty, </a:t>
            </a:r>
          </a:p>
          <a:p>
            <a:r>
              <a:rPr lang="cs-CZ" sz="3200" dirty="0" smtClean="0"/>
              <a:t>Kamery,</a:t>
            </a:r>
          </a:p>
          <a:p>
            <a:r>
              <a:rPr lang="cs-CZ" sz="3200" dirty="0" smtClean="0"/>
              <a:t>Optické mikroskopy,</a:t>
            </a:r>
          </a:p>
          <a:p>
            <a:r>
              <a:rPr lang="cs-CZ" sz="3200" dirty="0" smtClean="0"/>
              <a:t> Mechaniky pro čtení CD, DVD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6146" name="Picture 2" descr="http://www.dalekohledy.com/shops/5165/images-goods/stellar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80112" y="4077072"/>
            <a:ext cx="2987824" cy="2578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8" name="Picture 4" descr="https://pbs.twimg.com/profile_images/1993927281/Lup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628800"/>
            <a:ext cx="3264363" cy="2448272"/>
          </a:xfrm>
          <a:prstGeom prst="rect">
            <a:avLst/>
          </a:prstGeom>
          <a:noFill/>
        </p:spPr>
      </p:pic>
      <p:pic>
        <p:nvPicPr>
          <p:cNvPr id="6150" name="Picture 6" descr="https://i.alza.cz/Foto/f8/OI/OI211p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772816"/>
            <a:ext cx="1809750" cy="18097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s://eluc.kr-olomoucky.cz/uploads/images/10089/content_obr6.jpg"/>
          <p:cNvPicPr>
            <a:picLocks noChangeAspect="1" noChangeArrowheads="1"/>
          </p:cNvPicPr>
          <p:nvPr/>
        </p:nvPicPr>
        <p:blipFill>
          <a:blip r:embed="rId3" cstate="print"/>
          <a:srcRect l="3846" r="3846"/>
          <a:stretch>
            <a:fillRect/>
          </a:stretch>
        </p:blipFill>
        <p:spPr bwMode="auto">
          <a:xfrm>
            <a:off x="2987824" y="3429000"/>
            <a:ext cx="3456384" cy="2793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Ohnisková vzdálenost </a:t>
            </a:r>
            <a:endParaRPr lang="cs-CZ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471520" cy="4277072"/>
          </a:xfrm>
        </p:spPr>
        <p:txBody>
          <a:bodyPr>
            <a:normAutofit lnSpcReduction="10000"/>
          </a:bodyPr>
          <a:lstStyle/>
          <a:p>
            <a:r>
              <a:rPr lang="cs-CZ" sz="3200" dirty="0" smtClean="0"/>
              <a:t>Vzdálenost mezi </a:t>
            </a:r>
            <a:r>
              <a:rPr lang="cs-CZ" sz="3200" dirty="0" smtClean="0"/>
              <a:t>ohniskem </a:t>
            </a:r>
            <a:r>
              <a:rPr lang="cs-CZ" sz="3200" dirty="0" smtClean="0"/>
              <a:t>a středem čočky se nazývá ohnisková vzdálenost.</a:t>
            </a:r>
            <a:endParaRPr lang="cs-CZ" dirty="0" smtClean="0"/>
          </a:p>
          <a:p>
            <a:endParaRPr lang="cs-CZ" dirty="0" smtClean="0"/>
          </a:p>
          <a:p>
            <a:r>
              <a:rPr lang="cs-CZ" sz="3200" dirty="0" smtClean="0"/>
              <a:t>Značka: f</a:t>
            </a:r>
          </a:p>
          <a:p>
            <a:r>
              <a:rPr lang="cs-CZ" sz="3200" dirty="0" smtClean="0"/>
              <a:t>Jednotka: m </a:t>
            </a:r>
          </a:p>
          <a:p>
            <a:endParaRPr lang="cs-CZ" sz="3200" dirty="0" smtClean="0"/>
          </a:p>
          <a:p>
            <a:r>
              <a:rPr lang="cs-CZ" sz="3200" dirty="0" smtClean="0"/>
              <a:t>Ohnisko: F</a:t>
            </a:r>
            <a:endParaRPr lang="cs-CZ" sz="3200" dirty="0" smtClean="0"/>
          </a:p>
        </p:txBody>
      </p:sp>
      <p:pic>
        <p:nvPicPr>
          <p:cNvPr id="25602" name="Picture 2" descr="https://upload.wikimedia.org/wikipedia/commons/thumb/8/8b/Focal-length.svg/180px-Focal-length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685925"/>
            <a:ext cx="2218556" cy="51720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Optická mohutnost</a:t>
            </a: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34908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je veličina, která vyjadřuje zakřivenost čočky.</a:t>
            </a:r>
          </a:p>
          <a:p>
            <a:endParaRPr lang="cs-CZ" sz="3600" dirty="0" smtClean="0"/>
          </a:p>
          <a:p>
            <a:r>
              <a:rPr lang="cs-CZ" sz="3200" dirty="0" smtClean="0"/>
              <a:t>Značka veličiny: </a:t>
            </a:r>
            <a:r>
              <a:rPr lang="el-GR" sz="3200" dirty="0" smtClean="0"/>
              <a:t> </a:t>
            </a:r>
            <a:r>
              <a:rPr lang="el-GR" sz="3200" i="1" dirty="0" smtClean="0"/>
              <a:t>φ</a:t>
            </a:r>
            <a:r>
              <a:rPr lang="cs-CZ" sz="3200" i="1" dirty="0" smtClean="0"/>
              <a:t> - [</a:t>
            </a:r>
            <a:r>
              <a:rPr lang="cs-CZ" sz="3200" i="1" dirty="0" err="1" smtClean="0"/>
              <a:t>Fí</a:t>
            </a:r>
            <a:r>
              <a:rPr lang="cs-CZ" sz="3200" i="1" dirty="0" smtClean="0"/>
              <a:t>]</a:t>
            </a:r>
          </a:p>
          <a:p>
            <a:r>
              <a:rPr lang="cs-CZ" sz="3200" dirty="0" smtClean="0"/>
              <a:t>Jednotka:</a:t>
            </a:r>
            <a:r>
              <a:rPr lang="cs-CZ" sz="3200" i="1" dirty="0" smtClean="0"/>
              <a:t> D (dioptrie) </a:t>
            </a:r>
          </a:p>
          <a:p>
            <a:endParaRPr lang="cs-CZ" sz="3600" i="1" dirty="0" smtClean="0"/>
          </a:p>
          <a:p>
            <a:pPr>
              <a:buNone/>
            </a:pPr>
            <a:r>
              <a:rPr lang="cs-CZ" sz="2000" dirty="0" smtClean="0"/>
              <a:t>Optická mohutnost </a:t>
            </a:r>
            <a:r>
              <a:rPr lang="cs-CZ" sz="2400" i="1" dirty="0" smtClean="0"/>
              <a:t>= </a:t>
            </a:r>
            <a:endParaRPr lang="cs-CZ" sz="2400" dirty="0"/>
          </a:p>
        </p:txBody>
      </p:sp>
      <p:pic>
        <p:nvPicPr>
          <p:cNvPr id="4098" name="Picture 2" descr="http://www.fyzika007.cz/_/rsrc/1398260938914/optika/cocky---pricne-zvetseni-zobrazovaci-rovnice-opticka-mohutnost/cocky_opticka_mohutn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708920"/>
            <a:ext cx="2304256" cy="1912045"/>
          </a:xfrm>
          <a:prstGeom prst="rect">
            <a:avLst/>
          </a:prstGeom>
          <a:ln w="76200"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3779912" y="4365104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1</a:t>
            </a:r>
            <a:endParaRPr lang="cs-CZ" sz="2000" dirty="0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2915816" y="4869160"/>
            <a:ext cx="23042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2771800" y="494116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Ohnisková vzdálenost </a:t>
            </a:r>
            <a:endParaRPr lang="cs-CZ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itnetwork.cz/images/img/fyz_spojka_rozptylka.png"/>
          <p:cNvPicPr>
            <a:picLocks noChangeAspect="1" noChangeArrowheads="1"/>
          </p:cNvPicPr>
          <p:nvPr/>
        </p:nvPicPr>
        <p:blipFill>
          <a:blip r:embed="rId2" cstate="print"/>
          <a:srcRect t="21482" r="47828" b="9622"/>
          <a:stretch>
            <a:fillRect/>
          </a:stretch>
        </p:blipFill>
        <p:spPr bwMode="auto">
          <a:xfrm>
            <a:off x="683568" y="4869160"/>
            <a:ext cx="2893005" cy="184482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Dělení čoček</a:t>
            </a: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2718792"/>
          </a:xfrm>
        </p:spPr>
        <p:txBody>
          <a:bodyPr>
            <a:normAutofit/>
          </a:bodyPr>
          <a:lstStyle/>
          <a:p>
            <a:r>
              <a:rPr lang="cs-CZ" sz="3200" dirty="0" smtClean="0"/>
              <a:t>Jsou vždy uprostřed silnější než na okrajích a mají vždy jeden vypuklý povrch.</a:t>
            </a:r>
            <a:endParaRPr lang="cs-CZ" sz="32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2358752"/>
          </a:xfrm>
        </p:spPr>
        <p:txBody>
          <a:bodyPr>
            <a:normAutofit/>
          </a:bodyPr>
          <a:lstStyle/>
          <a:p>
            <a:r>
              <a:rPr lang="cs-CZ" sz="3200" dirty="0" smtClean="0"/>
              <a:t>Jsou naopak uprostřed tenčí než na okrajích a mají jeden povrch dutý.</a:t>
            </a:r>
            <a:endParaRPr lang="cs-CZ" sz="32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Segoe Script" pitchFamily="34" charset="0"/>
              </a:rPr>
              <a:t>Spojky</a:t>
            </a:r>
            <a:endParaRPr lang="cs-CZ" sz="2800" dirty="0">
              <a:latin typeface="Segoe Script" pitchFamily="34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Segoe Script" pitchFamily="34" charset="0"/>
              </a:rPr>
              <a:t>Rozptylky</a:t>
            </a:r>
            <a:endParaRPr lang="cs-CZ" sz="2800" dirty="0">
              <a:latin typeface="Segoe Script" pitchFamily="34" charset="0"/>
            </a:endParaRPr>
          </a:p>
        </p:txBody>
      </p:sp>
      <p:pic>
        <p:nvPicPr>
          <p:cNvPr id="11" name="Picture 4" descr="http://www.itnetwork.cz/images/img/fyz_spojka_rozptylka.png"/>
          <p:cNvPicPr>
            <a:picLocks noChangeAspect="1" noChangeArrowheads="1"/>
          </p:cNvPicPr>
          <p:nvPr/>
        </p:nvPicPr>
        <p:blipFill>
          <a:blip r:embed="rId2" cstate="print"/>
          <a:srcRect l="52052" t="22649"/>
          <a:stretch>
            <a:fillRect/>
          </a:stretch>
        </p:blipFill>
        <p:spPr bwMode="auto">
          <a:xfrm>
            <a:off x="5148064" y="4581128"/>
            <a:ext cx="2736304" cy="20608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Spojky</a:t>
            </a:r>
            <a:endParaRPr lang="cs-CZ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756792"/>
          </a:xfrm>
        </p:spPr>
        <p:txBody>
          <a:bodyPr/>
          <a:lstStyle/>
          <a:p>
            <a:r>
              <a:rPr lang="cs-CZ" sz="3200" b="1" dirty="0" smtClean="0"/>
              <a:t>dvojvypuklé</a:t>
            </a:r>
            <a:r>
              <a:rPr lang="cs-CZ" sz="3200" dirty="0" smtClean="0"/>
              <a:t>  – druhý povrch je také vypuklý</a:t>
            </a:r>
          </a:p>
          <a:p>
            <a:r>
              <a:rPr lang="cs-CZ" sz="3200" b="1" dirty="0" smtClean="0"/>
              <a:t>ploskovypuklé</a:t>
            </a:r>
            <a:r>
              <a:rPr lang="cs-CZ" sz="3200" dirty="0" smtClean="0"/>
              <a:t>  – druhý povrch je rovinný</a:t>
            </a:r>
          </a:p>
          <a:p>
            <a:r>
              <a:rPr lang="cs-CZ" sz="3200" b="1" dirty="0" smtClean="0"/>
              <a:t>dutovypuklé</a:t>
            </a:r>
            <a:r>
              <a:rPr lang="cs-CZ" sz="3200" dirty="0" smtClean="0"/>
              <a:t>  – druhý povrch je dutý.</a:t>
            </a:r>
          </a:p>
          <a:p>
            <a:endParaRPr lang="cs-CZ" dirty="0"/>
          </a:p>
        </p:txBody>
      </p:sp>
      <p:pic>
        <p:nvPicPr>
          <p:cNvPr id="4098" name="Picture 2" descr="http://fyzika.jreichl.com/data/optika/31_zrcadla_cocky_soubory/image065.png"/>
          <p:cNvPicPr>
            <a:picLocks noChangeAspect="1" noChangeArrowheads="1"/>
          </p:cNvPicPr>
          <p:nvPr/>
        </p:nvPicPr>
        <p:blipFill>
          <a:blip r:embed="rId3" cstate="print"/>
          <a:srcRect r="50663"/>
          <a:stretch>
            <a:fillRect/>
          </a:stretch>
        </p:blipFill>
        <p:spPr bwMode="auto">
          <a:xfrm>
            <a:off x="4610635" y="3573016"/>
            <a:ext cx="4533365" cy="2743945"/>
          </a:xfrm>
          <a:prstGeom prst="rect">
            <a:avLst/>
          </a:prstGeom>
          <a:noFill/>
        </p:spPr>
      </p:pic>
      <p:pic>
        <p:nvPicPr>
          <p:cNvPr id="6148" name="Picture 4" descr="https://eluc.kr-olomoucky.cz/uploads/images/12422/content_obr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56992"/>
            <a:ext cx="3528392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Rozptylky</a:t>
            </a:r>
            <a:endParaRPr lang="cs-CZ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972816"/>
          </a:xfrm>
        </p:spPr>
        <p:txBody>
          <a:bodyPr/>
          <a:lstStyle/>
          <a:p>
            <a:r>
              <a:rPr lang="cs-CZ" sz="3200" b="1" dirty="0" smtClean="0"/>
              <a:t>dvojduté</a:t>
            </a:r>
            <a:r>
              <a:rPr lang="cs-CZ" sz="3200" dirty="0" smtClean="0"/>
              <a:t> – druhý povrch je také dutý</a:t>
            </a:r>
          </a:p>
          <a:p>
            <a:r>
              <a:rPr lang="cs-CZ" sz="3200" b="1" dirty="0" smtClean="0"/>
              <a:t>ploskoduté</a:t>
            </a:r>
            <a:r>
              <a:rPr lang="cs-CZ" sz="3200" dirty="0" smtClean="0"/>
              <a:t>  – druhý povrch je rovinný</a:t>
            </a:r>
          </a:p>
          <a:p>
            <a:r>
              <a:rPr lang="cs-CZ" sz="3200" b="1" dirty="0" smtClean="0"/>
              <a:t>vypukloduté</a:t>
            </a:r>
            <a:r>
              <a:rPr lang="cs-CZ" sz="3200" dirty="0" smtClean="0"/>
              <a:t> – druhý povrch je vypuklý.</a:t>
            </a:r>
          </a:p>
          <a:p>
            <a:endParaRPr lang="cs-CZ" dirty="0" smtClean="0">
              <a:latin typeface="Comic Sans MS" pitchFamily="66" charset="0"/>
            </a:endParaRPr>
          </a:p>
        </p:txBody>
      </p:sp>
      <p:pic>
        <p:nvPicPr>
          <p:cNvPr id="5" name="Picture 2" descr="http://fyzika.jreichl.com/data/optika/31_zrcadla_cocky_soubory/image065.png"/>
          <p:cNvPicPr>
            <a:picLocks noChangeAspect="1" noChangeArrowheads="1"/>
          </p:cNvPicPr>
          <p:nvPr/>
        </p:nvPicPr>
        <p:blipFill>
          <a:blip r:embed="rId3" cstate="print"/>
          <a:srcRect l="48486"/>
          <a:stretch>
            <a:fillRect/>
          </a:stretch>
        </p:blipFill>
        <p:spPr bwMode="auto">
          <a:xfrm>
            <a:off x="4283968" y="3861048"/>
            <a:ext cx="4499992" cy="2608641"/>
          </a:xfrm>
          <a:prstGeom prst="rect">
            <a:avLst/>
          </a:prstGeom>
          <a:noFill/>
        </p:spPr>
      </p:pic>
      <p:sp>
        <p:nvSpPr>
          <p:cNvPr id="5122" name="AutoShape 2" descr="data:image/jpeg;base64,/9j/4AAQSkZJRgABAQAAAQABAAD/2wCEAAkGBxQTEhQUExQUFRUSGBUXFRcYFxYXFxUcFxgWFhcWFhgfHSggGB0lHBUVITEiJiksLi4uGB8zODMsNyotLisBCgoKDg0OGxAQGywkICQsLCwsLzQsLC0sLCwsLCwsLDQsLCw0LCwsLC4sLC0sLCwsLCwsLCwsLCwsLCw0LCwsLP/AABEIAO0A1QMBEQACEQEDEQH/xAAbAAEAAgMBAQAAAAAAAAAAAAAABAUCAwYHAf/EAEgQAAIBAwICBgMMBwcDBQAAAAECAwAEERIhBTEGEyJBUWFxgZEUFiMyQlJUkpOh0tMHFTNTcrHBQ2KCorLC0TRjwyRkg+Hw/8QAGwEBAAIDAQEAAAAAAAAAAAAAAAMEAQIFBgf/xABDEQACAQICBQkFBgQFBAMAAAAAAQIDEQQhBRIxQVETYXGBkaGx0fAUIjJSwRVCU5LS4QYjM4JicqKy8RY0g6NDk7P/2gAMAwEAAhEDEQA/APcaAUAoBQCgFAKAUAoBQCgFAKAUAoBQCgFAM0AoBQCgFAKAUAoBQCgFAKAUAoBQCgFAKAUAoBQCgI17fxxDMjqoOwzzY/NVebHyAJoCvbikzj4KHQvz5yY9ttxGAX7zs2jlUcqsE7Xu+CzBRXnSiFWxJxSMMC2Vt0jY7fJYYmKkeo5peo9ke1+VzWUox+JlUvTGwOS03EHPmbiP2BSgHsrOpWfBdpHKvST2gdMrDUNM/EIznn/6iRR5tr6xceqmrWXB9v7mY1qb3+BecK48sx023EYJn7R6uVUEmNsDSnVsoyR2tJ599auc4/FHsz8mSlv+ujHj3TEYhnHWKeshHPGpwAyDAGWdVAzjNbQqRn8L9dALWKQMAVIIIyCDkEeIPfW4M6AUAoBQCgFAKAUAoBQCgFAKAUAoBQCgFAU03EnlLJbYwrFHmYEohA3ES/2rA4B3Cg5BJKlajnUjDbt4bwcvxLpPb2zMIAbm43DSuxIG+4MmOQPyIwFGMbVVnOUvifUvq/Iu0MFOebyXf1I4jpF0iup0KyTHRKQpjQaU051MCObA6SNyc+upMNnUSWSM6RpU6GFlJLPJJ79vlch2tmCOVdiMTxFSs0yQLEeFbahD7QzB7AeFYcDZYhkS44aDzAONxkcvMeFaOmizSxko7HYtOC9KryzIAczRDnFMzMMbbJIctHt/EB4VWq4aMs2dSjj08pdq+q8rdDO/6M8ZhucvZt1Mow01q+yNzJYKNlJLH4VBufjA4wKrc6Xx5rjvXT5l9NSV4/t65t286rhfERMp2ZHQ6ZI2xqjbwONiO8MMgjcE1OtlzJNoBQCgFAKAUAoBQCgFAKAUAoBQCgFAUPEOILJ1g6zRb2+r3RLkqCVGWjD/ADR8th/CDnViOc7ZLa/VweXdJemMtzlLfMNqo0ogGhpV7+s70U9yDGB8bOSo3jhbxd3m9/rdzFZaQVGqnFJpesufgyqgkDKCvLkBywRtjHiN81zpRcW09qPW06sasFODuns9ePAiznXJgckyPX3+wAesmuhgqeTm9/gea0/ik5Kit2b6diXUvEubSOunFHjKsizSEEVKkUZVGmDbU1TCrGmS2rVxJo1SDPbVo4lqnVKuSJo3WWNijxnUjqcMp8vIjYjkRsdqgnC51MLi3B+K4+tz3HpXRjpAb5NSFYr+3A1KciOZPPmTGxz4mNt9xs3OlF0H/hfc/I70WppSjv8AVnzr9952/D71ZUDqCM5BVhhlZSVZGHiCCPVU5kk0AoBQCgFAKAUAoBQCgFAKAUAoCk4nfM7PBCxj0DM0+BiEEZ0oWGkykb75CghmG6hhrJ2POv0g8QElm0UQYW8ehUyWJlOoDW2TkjfbVuSSx3xU8cKoxlOW128V2HOw2k1Ux8KEHdJTu+LUJZLmXHf40QtMAirCjkcPlm2mVr22GOGxk42bGcYG4z4kj1VWqUYzl7y9XR2sLj6lGn7jdrXduiT6sku0l8MtQBsOWPYQGH88eqp6ayOdjKnv9vc2n4X6y7toqnSOTUmWMaVKkc+cjborexDrmt461sSRmRZoa0cS3TqFZcw1E0XqcypjupLWZJ4fjxHIGcBwdmjbyYbenB7qq1YJqx39H4hKWrJ5Pue5/R8zZ7Lw6/QvDcxfsL4Lq23WQr8E7eBIXqm35iMVRpNxvTe7Z0buw6zvv9M6WpgKAUAoBQCgFAKAUAoBQCgFAQuMXhiiZ1GptlRd8M7sEjBxyBZlye6hi5yXSA6FSzUlgAJLhzzldiWwx82y5HhoHI4q3haWs9Z7jgad0gqMFRjK0pbc9i/fZ0XOX6V25a3ZVBOTGPbImat1k3B9XijhaLxFOli4yclZKe9b4SRt4dwtppQgBAYkswHxVHxiPPcAebCoqsnTje2e4taPpRxVVQvkld9HDr8ztorZYIwkSBEG2kDnnOSx5sTvknc5rmSW9nslqxSS2LI5zjXA0GZol08hIg2XmcSKO7dtwNsb9xzYw1W0tWWzYcjSuEU6Tq01nG7a4p2v15X5yviixXTSPGzqXJMaVukVJyNmK2IrmLCsM3hIjyJWjRZhIgXMdRSRfpSKXiEW1QzR06Etx0/6MpTNa3dlqwYyJYDj9n1naUjx0zIX/wAVcyutScZ9T6/3PV058pTjPis+lZP6PrPTuFXnXQxy4I6xFYg5BUkAkHO+xyKkMkugFAKA0XlqsqFHBKnmASvnzBBFYlFNWZvTqSpyUo7V1+JWe9a2+Y/2s346j5GHpst/aWJ4r8sfI++9a2+Y/wBrN+OnIw9Nj7SxPFflj5D3rW3zH+1m/HTkYemx9pYnivyx8h71rb5j/azfjpyMPTY+0sTxX5Y+Q961t8x/tZvx05GHpsfaWJ4r8sfIe9a2+Y/2s346cjD02PtLE8V+WPkPetbfMf7Wb8dORh6bH2lieK/LHyHvWtvmP9rN+OnIw9Nj7SxPFflj5FbxPozB1luFVgut2cGSU6gsb6Ru+2GKtn+7WVRhw72aT0nikrqS/LHyOZWzRpZRpIAllQduTkjmMblt9lFdClg6PJptd78zyeO/iHSPtUoQqWSy+Cm/GL3mriFoq5wDse9nPf8AxVv7JRt8PfLzKv8A1DpNTtyv/rpfoJ/RzhsT9YzrnGhR25Bj4xbk3f2PZVLE0KUZpJbuL8z0OhtLY2tSlOpUv71vgprYk90VxJd7wqHICiQY56Zph/vqrKnDd4s7H2hiNjcX0wg/oLfhiHYvc6W2Ye6JsYOxGNXhRQXF9rNfbZ7XCn/9cPIojZyIcCZiULKRIiuCQSM5Glu7xNdenSquClGq+tJ+TPDYzHaPhXqUq+Cjk9sJypPmy9+Oa3JIyHXAfFifbftNHv5bNUqeKjtjGXQ2vG5RnT0FWfu1a1H/ADQjUXVquDy4u9zP3YQO1FKu2eSv6R2CfvrPtUl8dOS7H4Gn2FRq/wDbYyjPpcqb5vjSv1MwXiMR2LhT4PmM78sBgM+qixuHeWtbpy8bCp/DGl6a1uQlJcYONRdbg5JdDNzr/wDudTXTV1mcyUZUpatROL4NWfeQrqPbfb07D21HO0V72RewsZ1ZatNOT5k34XKO7kU5AYN/Bl8efZyPvqlLFUdilfou/A9NQ0HpH4p0XBcZuMP97TfUiZ+jeXq+JqP30M0fgMgpKvr7De2qOJbnTlk10q3rYdujQVKlq8pCbv8AdlrWTXG1s7dx6x0YGIWXJOia5XfuAnl0j0BSo9VSXvmbFtQCgFAKAUAoBQCgFAKAUAoCn407Ca0KgaWkkR8nkDBKwx49pFHrojSp8LOOA0zzA8xNKfU0jOPuYV1KLvSR4nSEdTGz53ftSZo4u3P0/wBak+6VHnULHoywKSjvBU+1WH+w1zcb8a6Pqz1Ogf6El/ifgiXJzqmdw3WsLEgAHfyrKTNdZcTnru4XU7EhQWdtyBszsQd/I12KUoUqUVNpZb8uc8JjMPiMdjarw1OU7yt7sW1kktqy3GheJx76S0mMD4NWcb/3gNI9tZWOo/dbl0Jvv2d4f8K6SjnXjGkuNScIWXHVb1rdEWZm7kJwsLc+bsiL6diW+6s+0VpfBSfW0vNmq0Ro2j/3OOi3wpwnN9Umow6czWyTNkO0QUk5UIz5HdksQD9WtJU8RUXvuKXRreOXcWKWL0NgmpYeNeclvdRUlfilBOSf9xDXg8anVl/QpEa+nCAH76hWjqSlrNu/NaK7EkdOp/GmOnSdGMIar+fWrStwcqspX6klzEeXhkYbUC3obTKvqDjI9taPR9JPWi312ku9X7yzT/jDG1KapVYR1V8jnRl205JdsWRbyRvnIRvthkx5DBI+6svl45Jxa6HHwuu4jg9FV3rTjWhL/NGqv9SjP/UfegEOvikHZyESdznDacIEDA+OXAzgc6p4icuTlrKztxudyhSw9OnejU102vuOLVk9t7rO+5s9e6ND4OQg51XF0fZPIn+2spWSNi2rIFAKAj31sZEKiR4ycdqMqGGDnbII8uVYkrq17ElKoqctZxUuZ3t3WKv3vv8ATbz60P5VR8k/mfd5Fz26H4NPsl+oe99/pt59aH8qnJP5n3eQ9uh+BT7JfqHvff6befWh/KpyT+Z93kPbofgU+yX6h733+m3n1ofyqck/mfd5D26H4FPsl+oe99/pt59aH8qnJP5n3eQ9uh+BT7JfqHvff6befWh/KpyT+Z93kPbofgU+yX6h733+m3n1ofyqck/mfd5D26H4FPsl+oe99/pt59aH8qnJP5n3eQ9uh+BT7JfqIXGOjkhiYrdXcjx4kRS0JyyHUoHwXPIx66ck/mfd5GHjofgU+yX6jnuMcPKNHItxO8dyoYOTFktpyM/B43j04/gareGpttx15LftXked0zjIxiq3slCVvdd4TduGyay+pU8YJjjLGWVhlMjMY+M6qeSd2rPqqzOg1G/KT7V5HIw+koVaqhHB4e7Tf9Oe5N/icxv4RLiQK006K/YYq6Lvvo1HRyyceWrPjVevh246ynJ251s7DqaL0zBVeTeHoRUtloSWe695tbL9di+l4QoO8ly3puJB9y4qhqLi+1novbZ7oU1/44/W5E4vYwpH2usLybIDcTnl8ZyOs5KPvKjvqWlho1JWztvzfmVcXpytg6TmnHW2RXJwzfVHdtZUwW8a/FjReXJR3eddenhqEPhguw8Hi9M6TxKtWxFRrhrNLsVl3E5XzVpM4EqaWxGVZNLGDGsNkkImiRqjZagiFctUcmXaSKW/fY1BNnToRuy+/RHafDXd0QSIoxCuNRJ1ETSAKBucLFjG+9czFu9o8Wj1WHjydGK43l25LuXeekdFCvuSIgqcgs+jkHZi0o8iHLAg75BzUhIW9AKAUAoBQCgFAKAUAoBQCgMWYDnQHK31qqh4GHwEzaonzvDIx1FBkbDX2kPLLFMY0g7Rk07ohrUo1ItSV08muY4jpbCyQvHIBqUof7rDVkMPLsnzGMVclV14X514o4eA0f7Pjox2rVnZ8fcl38UaBKN/A01ivyWw32nSSZFCalYLsC66mAGRzyM7BfjZ51V5ON/XOdlYitq3Vn++r5tdRGW4aR2kkYs7BFLHmQoJxtsBqd9gMDep6XurI52OXKy97Pa+i7y7ku0mQtVmMzi1sK9sSVG1TJnMnC2Ru1Vvch1DU71q2SxgRpZK0bLUIXK25mqJsvU4FHe3BJCqCzMQqqMZZmOAo8yarzlY7GDwrqO2ze3wXrJcXker9AOjMllHL1zoXnZWKpkqmldONRxqOMZOANu/nXDxuJhJWW49BTjqxUeCt3t/WxeXPDVZjIhaKU/2kZwTyHbU5WTl8sHyxUdHFyS4o2cQLy4j/aIs6/Oi7Mg374mOGwO9Wye5avQxEJ77PnMWZZWd2kqh0OQSRyIIKkhlYHdWBBBB3BFTmDfQCgFAKAUAoBQCgFAaJp8bDn/KgIjNnnQGEkYYFWAZTsQRkEeBHfQHKcc4Qsye5ZGZXwxtpTnDjH7Jz8pl2yDuQoYZIbEbbg77na/n3ZmY2UlK2avbrVn3M4KcvETFICsiYDL35I2I8QeYI2I9eLXKLVucr2WTqqCWb2CO1z8Zjk+B2Hd6+6qMq8m7rI9FR0dShBRnm+Pl1i2cqSp5j789/wDP2GrtGprxucDH4V0qjj2dGz6FtA9WUcaaJoNSxlYoVaKmYtNipdYpOg07M0SXFauRLCiQZ7io2y1CmVF/egA71FKZ0sNhpTkklmdl0K6Pe5lF9dI5lPZtbcAGTLgjOCf2jDIwcBF1FiNyvOrTdSXJx63w/c9FSpxpQ1V1vi/JbuO3o7qLh9zgOZlLndomVTGOZ6tHUBxjIGs6vi5074qvVwNKorWsSKTR8N8U2nRov72dcX2gHZ/xhc1y6ujatPOm7+JupJ7SRLeIqGRnAjAyXzlcenvqqnX1tXO/QZyMuj0DLDlgVaV5JSp5r1rs4U+YBAPmDXp6aaik9u/p3kRZ1uBQCgFAKAUAoBQGi5lxsOdAQ6AUBvjtiee1Afbvh0ciFGGxwQQcMpHJlbmrA7gigOX41wiORVjvgNYysN4qqp3PZVmwRG5yMqew53GM6RXnSaXu5rh5eRLSrSpS1onE8c6N3FqWLrriG/WoDjxOteaH7vOq2rvjn63o7NHF06mTyfDy4+Jzs8+GRgQQcqd8jxH8mPrq1g5e84nL07S/lRqLanZ9a813lzaXII866iyPHN6zsSvdFZua8ma5ZsiilY1lQ1kVs16BWXM1hh2RITLcP1UEbyybdhBuM8i5OFQebEDaoZ1Ujo4fBOT4Lj5La/DnO86O9D47V45Lr4e6J1QwINSofnAH4xU/2jYVdsYO5oyqyq5QyXHy4+B2adONKNo/u+nm5u2+07rhli+etnKtKc4C50QqT8RM7k4xqc4LEcgMKN4QUFZG5Z1sD5igIK8Gtw/WCGMPnVkIo7XPWdt259rnuaxZXuCfWQKAUAoBQCgFAKAxdsDNAV7Nk5oD5QEu3hxuedASKA0yXAHnQEeWbUCCAQQQQRkEHmDnnQFWlm8X/TuAo/snyYwO4RkdqP0bqO5RWk6cZZvbx3gqOMcJtZ1Zbi1aB2IPXRIrYIJOpZFUnxzrQZB5Voo1IO6s+nJ9pmcnOHJybtwvkczF0EWQ/wDpuIQyYGSCoL+vQ+31am9pkvii/HwKMsDTexg9BeILne0IHI9bMDjzHUf1p7VF8exj2K28y95c4XVLPbxY5ntsuPSdGKe0J7E+w3WEitrN9j0Rsi2ppZ7s79iEfBkgZwWjHPb5UgG+9aOpVlsVunyXmSRoU4529dZ2nD+GSqgjhjisofmoEaXHLkB1aNsN/hK05JN3m7+HYTFvw/h0cIOgdp8F3YlncjkXc7t5eHdipgS6AUAoBQCgFAKAUAoBQCgFAR7xtgPGgIlAbrZMn0UBNoCLczdw9dARqAUAoBQGMlvG+OtjSQDlrVWx6MigMB0Xs9z7lg354jUZ+6s3ZiyMDwSCM9iCIeBEa5HrxWDJKR8EGgLGgFAKAUAoBQCgFAKAUAoBQCgFAQro9r0UBpoCbaL2fTQGUz4FAQKA2Qxaj5UBLWFR3UB9aIHuFARZoMbjlQGmgJVpJ3eygNlwmV9G9AQaAnwNlRQGygFAKAUAoBQCgFAKAUAoBQCgIE/xjQGugJ8HxRQGq8PL10BFoCfAuFFAbKAxZwOZAxufKgKqTjyHIgSS4P8A2wBH3jeZiI+Y5BifKsSko5ydgV99dTJu7W1uDkjWzSEgeuMD2mtFUT+FN9VvEWKyLpDCN24ih8erWLA9A0ufvrN6m6PeY1op5s2HpVa424qqnu6wQqPYY1z7a1vVWbj3/sFKMnaLJdreSsMxyW1wuBuhMZ9OQ0gO3orPKW+JNd/gZ27Cws+OIvZmVoCTsXA6s8gMSjKZORgEhvKt4yUldO4LrNZB9oBQCgFAKAUAoBQCgFAQL+9ZHVFRW1K7ZZyo7BQEbI2T2x7KA0txCYbGOHb/ALr/AJVDNmaI7tmk0sqjKlsq5bkQO9B4/dQwSaAn257IoDXeDYGgIlAWMZ2HooCu4lxUIxiQdZNgHQDjQrEqHkb5C7NjvOk4BxWHJRV2DmeLXUUeDdv1znBWFQNAx4Rk4O/ypCeW2OVQSqyezJd/US0qMqjy/Y5nj/Ty6ZXEXVwpjSMDVJluyDqJwp3B2G3iahppOoklv2vN/sXKuGhSoSqSd2k+ZX3d/Oczw6zDEud2O5Y9piT3ljufbXY1UeQeIldpu5Y+46zqmnLsgvw/nW+oVvaMzP8AV+MMNmHJlJVh5hhgj21E4HSpYySSz+viW3D+mt1bHTJi5iPxlk2kA5HTJjDbdzg58RVaphoyessnxRchjYN2ll3rz8eg7Xo3xWOZddg4ULjrbOTshNjsgGepOSMFdUZxy7xC5yp5VNnHz8y5tzXroOo4bxBZk1AMrDAeNwA8bY3VwCRnzBIPMEjBqYEygFAKAUAoBQCgFAKAr+LLvC3hIB9dWTHtZfZQFdxRPh/JgD/T+lYN1sNlsvwkh8BGnsUyf+Ueysmr2kqhglWbbEUBvkTIIoCvIoCPc37Z6mIgSEZLHfqlORqI72OCFB5nJ5A1rKWqrg4bpH0tMTNBYBTv8PcN2y7YAIRs9pgBgucgYAAOOzrGhKfvT27uC9cSKWIhTkrq/HOxzaS6u1kknJYndie8sfHOB7KrSTTakd+lOM4Jw2bir4k+pwo/iP3gffv/AIamwkNablw8f+Dn6brqnQVLfLN9C834Mt+GR4FdU8Zfay1SPIrZIglOxrNtUuqUFWuw8FQtHSjUK27tsk1nVyNeW94q9LwyLLE7RyJnS68xnmN9iD3g7HFQzppnRwuLcOjh62Pn7b7D0zon0hN8msBY722ADjOElU757z1bHPPdG8flc6S5B/4fD9jvJqUVKOaezy6VvXirN9nw69EyBwGXOQyMMOjA4ZGG4yDtsSDzBI3qcEqgFAKAUAoBQCgFAV/HR8A7fu9Mv2TCTHr0Y9dAR+Jr8Mp/u/1NYNkZWKZSRsf2sn+Q9X/srJqZ0BlG+DmgLBWyM0BV8XuwpVEAadwSi5wABgGRz3IMjfvJAG5oYbsrnFdJL4wwzRxyZk3a4mAC6m2BUY5HGBzOlVC5zuNlh3JSqPcnbpsVPboRxVLD/elKKa4JvxfA46wt1WNQMbIoA8OyKsqByqmITd7kSYNqIQlRtqOxzzPeD3D7xUFWipbTp4HSE6atF7ePSlfvfYYWFqcnOS2cnPM52/mpHqqalTUVZLYc7HYmVaWu3e//AD4NHR20WBipUUpOysTlXapYLM5+IqWizaI6llsKNB3nfgYulRJXL0quqrkKaGtmiGnVK25gqNou06hVRXUlrOlxD8eIk4zgSKfjxt5MPYcHuqrVppqzO/o7EpPk5PKXc9z+j5ug9ksr5NUN3DjqbwIJOS4ZgBDK3i2cRHv3T5tUKTcW6b3bOj9jrO62nS1OBQCgFAKAUAoBQEfiEWqKRTyZHB9akUBWq2owk8yi59dYNkS+BjMCN+81SfasZP8AdWTUTR4Pl3UBroA14IlZ2OEUFm8gBkmgOd4jfPHFn4t1e9pzkZgjHKNSPmhtIxtqd28amo0uUlbcc/SWN9lo6y+J5Lz6vG3E5TpDCFtJgByjY49AzV+rbk5JcH4HlNGTax9CcnnykW3/AHIh2FmW0IoyzBFUeZAG/gO8nuANaSajFyZLSjKtVjTjtb7OfqWZ2dv0etokOqKKVj8Z5UV9XIHSGyEXYdkeAzk71zZzlLNs9hSw1OlBRS2b9/Hb0tlRxPgcanrYRpUAh4+YGW1a1J3ABLZXlgkjGMGWlVd7SKWNwa1HOms1nboVnbqts4cSNHHirqR52dS5vRasQjY42JrazyNoFYlmyWitWPSYsK2UbEFWtrOy2GiRKw0bQkQLmOopIv0plLfxbVDJHSoT3HT/AKLbgSw3VhITpGZI8YBVJdn0fwyYYHGxcVy8StRqpwefQ9p6ynU5WnGb2tWfTHJ9qs+s9J4FeGWCN2xrwVkxy1oSkgGw5OrDlUpkn0AoBQETiF4YlDCKSXJA0xhSw2J1HUyjG33itZStuuTUaSqSs5KPO727kyv/AF+/0O8+rF+bWnKv5X3eZZ9hj+NDtl+kfr9vod59WH82nKv5X3eY9hj+NDtl+kfr9voV59WH82nKv5X3eY9hj+NDtl+kxfjzEEe47zcH5MP5tOVfyvu8x7DH8an2y/SVVpxZwsZ9yXRKonIQ4OFG4PW8tqco/lfd5hYOH49Ptl+klcE4ncC3hC2cjARRAMZIV1dgb41d9NeXy96HsuHW2uuqMvIlS3t2wwtmo/jnQf6Q1Napuj3hUMIvirdkX9bEeRr4c4bX09fL+TWb1OC7f2NdTB/PP8q/UV/FxdsqoTbqJXRSAsrHnrOTqXs4Qg7bgkbc6fzObvMN4NLZN9cV9GUnEOvedy8kWpNKdmJgMAatsue9zVqjCtq3Ukur9zg6RxGjuVUZUqkmlvqJLPPdFM131s+khpM7YI0Lg7bjep1Gq425T/SjmSraPjUTWE/9sz7wWxdpCRPIpRc5CRc2OkfJ3GNdVa8JpJObfYdnRWKwspTcMLTjZJXvNvO+9vm4FvdrONhNG2eeuH8Diq8lPiuzyOvymGfxU5L/ACz/AFJmqGa4H9nA479MjrkfwshH+atbz4Lt8wo4V7JzXTFPvi14FTKXjbQYZOycbNGSMcsnUM7YrqUq89VSdNvnTT7ro8dj9F4XlZUqeLpxe20o1I2TzXvarRkLsA4aOZf/AIy3+jVU3tcV8UZL+3yucx/w9Vn/AEa9CfRVS/3qB8HFIckGQKR3OGjPsYCtY43Dp+9K3SmvEsVf4a0xKP8AJo664wlGa7YtmxLyNviyIfQw/wCanjiqEtk12o5VXQWlKLtUw1Rf2SfgmjIrkZG/o3qTaroo31Jas8nweXiQ7lKjki5Rmm8mU92tQyOpSZ86C3PVcUgO/wAMJYTjvDL1gB8tUYNc/FR1oNHqNHzvSlHg0+1NPwR69wBgHu4wSRHOSAe7rYopyB5a5XPrqKm9aCfMi4XFbgUAoCNeXscKhpZEjUnAZ2VATucZJG+AdvKtXJR2uxJSo1Kr1acXJ8yv4EP3yWf0u2+2i/FWvLU/mXaWPs/F/hT/ACvyHvks/pdt9tF+KnLU/mXaPs/F/hT/ACvyHvks/pdt9tH+KnLU/mXah9nYv8Kf5X5Hxuklnj/q7b7aP8VOVp/Mu0fZ+L/Cn+V+RR2XGbYRxg3NuCIlB+Fj2OkDHOscrT+ZdqM+wYu39Gf5X5FtwXjdsYYlFxAWEcYKiWMkHSBgjNbKpB7Gu0jlgsTFXlSkumLX0LdZlIyGUjyIra6K7jJZNGWQfA1kxZlL0hgKiF1+TPDn0SN1P/lFDD2HLXqEXEwPPUD6iiEVeo3cDy2kmo4nN7Un9PoauJHnUi2FabvNG3o8e1IPFUPsZwf9Q9tVMV93r+h2dD7an9v1JzoapnaN0EJ8D66WZjWjxKPit7EJpcyxjtDm6DkiKe/xU108LWpQpJSmk896PKaZ0Zj8RjJTo4epJWirqnNq9uKRph4jEeUiH0HP8qn9uw6++vHwOYv4W0xUV1h5LptF9kmmZLxNDy6w471jlYe0LWfbaf3VJ9EX5Gv/AEvjI/1ZUoPhKtTi+xyNPugMTpgkYd5MaJ/rZT91RSqwm78jJ/2r62L1LAYrDx1ftGlDmVab/wDzUl3kYWqNkG0QDxbqlPtUmq7owlsw/a0vC516ek8VSSVTS7f+WNSouvWUTTJCw2VSqj/3U38sEVq8PU+7HV/8kvpdFiOmcIv61Z1ejCUEv9Wq+8rrxJP3gUeA7Z9pVa0dDE3/AKlu2XikWo6W0Hq6rwWvz2jS/wBk5fQicDVjxCyCPhuvQ6tA5DdxjPeoYZ7s1rapFN1JX6ki3Rr4OpCfstDk8l/8kpX95ZWeXP8A8ns3R+Mi4v2xs00WPPFrb5/nUNF/y49CMWzZe1IBQCgMJIlYYYAjwIBrDVzMZOLunY1e4o/3afVX/imquBvy1T5n2se4o/3afVX/AIpqrgOWqfM+1j3FH+7T6q/8U1VwHLVPmfazGWzjCk9WnI/JXw9FNVcBy1T5n2sp7K3XESlV3RM9kd6rnupZGVOSW19rNvCeEQSWtv1sMTkxRZ1Ip30L4itXTi9qRvTxden8E5LrZtPRay+i2/2Sf8VjkafyrsJftLGfiy/MzR7zrMHKw6P4JJY/9LiteQp8PEk+1sW1Zzv0qL8UzRxPohCYnEXWiTSSmZ52GsdpCQ0mNmANZ5GPP2s1ek67Vnqv+yHkc7xWxUCGZHmKXCgZaRiVONSqc+WsYPelW8NSTerrSXRI4GmcbJQVXkKMrOz1qSeT2cN+XSVPE4urjeTrZiEVmI1IcgAnG6mrLoSim1Ul3PxRxKWk6NacYSwdBuTSyU4bcvuyMuDzlZFxPIgbsFtMBwGxg5Mew1BMnuGTUFejUcL8o3bmj5HR0ZpLCQr6vskI62V9eq892Tlxy6zorjhXc8ty/jmUrn1IBiue4X2tvr8j03tjTvCnTj/Yn/uuaX4VbRqZXhV9I26xnk1E/FQa2IBJ/qe6swoRk7KN31sxV0viaVNylVcYrN6qjH/al0IprVVQYVUHjpUKCeZIHcM52ruU6FKC1VFdiPmuL0pjsTUdSpVndu/xysuZZ7thKjbwqxHLYceqnN60nd8+Zs1Vvch1EYMa1bJIxuaJGrRsswiQ7htqjkXKSzKe9fnUMmdOirsk/o2seu4krEdm2jeQnu1t8FGPI4aRv8Nc3FytB235fQ9RgqerSvxfdH933HrHRg6onl755ZX5g7BzHHjH/bjj2olZWLJcVkCgFAKAUAoBQETi0umCZhzWOQ+xSaArVGmRV+aAPZgf0rBuTuB7Qqv7syR/Zu0Y+5ayaE+gFAKA5jiVoiFoZTiC7fMbAfspmOrTnkupxrUn5ZZebKDtFtO6Ia1OM4tSV01ZrivWw4fpTC8dvcRSDDqh5cnB2Dr5H7jkGug6qnRlJcH4HlcLgZYfSlCm84upGz4rWXet6KizuMop8VX+QomRTp59ZbWPTGSNdEiLPpOlWZyjgal0hiFbXhXG+AezuTzqlOir5O3peZ6ChjpqmteN8lnfgpXv1x70RLnjUlxIGcgKinSi5CAsTvpyctpVe0d+0QMDapqMFF5evVu8oaRrzrRUZZK+zoSv05ya/tJME1W0zg1KZMjapEylOJvDVvcruGZrd61bJYxI0j1o2WoQuV9zNUbZdpwKTiN2ADnkOdQTlY6uFw8pySjtew7r9FnAp4WluJU6tLiOMIrftDpJYOwHxBhzse1vuBXIxtWDjbeejoQcIKL3X77W+vadnLwwBi8LmF2zkqMxuTvmSLkxzzI0seWqq1LGSWUs13kriff1pLH+3hJUc5IcyDbG7RftFySdlD4xue+r1OtCexmpZ2tykihkYMp5EHI22I9IO1Sg3UAoBQCgFAV/HN4iv7xo4z6HkVW/ylqArZZPhfbWDcsuDkYlA7pXPo1gSf76yaFhQCgFAabu2SRGSRQ6OCrKwyGB5gigOQ41wEzRm0kdwygm2nc6y67FoZDzLDABzuyqrZLBsaSk4Xe5pp83P5mNSDnCTV9WSkulHlKrJbhoZhpkhARwTnBAG+e8EYYHwNXozurnCxND+a8t5rjt2ftFimeW2Tz5nPpG3P8AlXPq4t63uHpMHoVcj/ObTe5Wyvx29m65layFGKNzznbkRyBH1ceqreGqqcbnE0tgpUatnwun1v6t9xeW0lXIs87UiWkT7VMmc+cczPrazc0VO5pkuK1ciaFEhzXFaNlqFMq7y6xUUpF6jRuWXQvo4Lljd3JVbODLkvsspTJOc7dUuMknYkY5ZqhiKzjktr2euB6XDYfkYvW+J9y4dL38FlxPULd7qQdaoi6t90jdZI5dO2GdznDHtHSUBGVBOQao1cDGcdrvxLKkfV4koIWQNCxIAEmAGJ5BXBKMT4A58hyrlVMDXo5xzXMbqSZP1Gq/tFROzFiL0cGevkAAWaZmUgY1BUjhLeeTESD3givSYbW5KLltsRvaXFTmBQCgFAKAruLNvCPFyT6ER2z9bT7aBFQ6NrzjasEhZ8MfEsg7nSNx6Rqjb2BI/bWTRlrQwKAUAoCLxGwWZND5G4ZWU4ZGHxXQ9zD/AOjkEigOS6QcChuGSO8GmfGmG5UFUkwRhW3068nPVtzySnfpryjKEWo/C9q3ro5uY2hJRmptJtbLnDcZ4HPanEy9k5AlXeNuQ3PyGI7jjvxnnVVrenl67Dv0cRTrZLbw9bSjvx8R/MqfWMj+Q9tWcHK1S3FeBzNOUtfDa/yvueXkWNnJtXZizwNaOZNFzW+sVuSMWuqaxsqRHlu/OtXImjRbK254h3DmTgDmSfAAbk+QqKUy9QwkpPJeufgdLwDoQzj3RxA9RAuD1ROJJN+UnegJ0gKMu2rHZ5GjVxF3qwzfh0+rncw+HjR97fx4dHPzvqS2no9hZNKQZI+qgiIEEGwLaPiySqNlAxlI+7AZu1hU1p09XN5t7/LmJ7F9UgMJYwwKsAysCCCMgg7EEd4oCubgEJGMOEOxRZJFjI8NAbAHkPRUbo027uKuZuWMUYUBVAAUAAAYAA2AA7hUhgzoBQCgFAKAi3diHZW1OrKGAKkcmKkg5BHyFoDT+rD++m9qfgoLmy2sArai7uQCo1EYAJBOwA+aKAmUAoBQCgFAa54FdSrqGVhgqQCCPAg86AqJOHSxDETCWPf4GY7gbbJLgnA32cNnONSgVHKlFu+x8V6zBy3FujnD5A4kjaykYbM2pIwwwQw7XUPvjYHJ35VEoThJStfoyfZsJZ15zpunJ3T459+0oJ/0fXijMUlvOM4BDNEcd5xhh6tVWVjIr4rrqZypaOT2Mg3XRTiKHAtmk80kgx/mkU/dW/tlL5l2oh+zZc3rqNkXQriLgHqUTPMSSoCPqa6w8ZT+ZG0dHPf68CYP0f6N7y+hhHIKgGo7ZGHkIGdjtoNRvEt/DFvu8SzDBwjtz9cx1XR/gMMB1WVq2s7G5udatg89IYdYRsOyFRT499aONSfxuy4Lz8i0kkrL11HS2nCQGEkrGWUZ0sRhY88+qTkvp3bxJreMVFWirGSyrYCgFAKAUAoBQCgFAKAUAoBQCgFAKAUAoBQCgPjKCMEZBoCtm6P2zEnqUViclkHVuT460w330uLGuTo9Gfl3Q9F3dD/yViyB9PR6EgBuucDue4uHB9KtIQfWKysgS7PhsMWTFFHGTudCKuTyycDegJdAKAUAoBQCgFAKAUAoBQCgFAKAUAoBQCgFAKAUAoBQCgFAKAUAoBQCgFAKAUAoBQCgFAKAUAoBQCgFAKAUAoBQCgFAKAUAoBQCgFAKAUAoBQCgFA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24" name="AutoShape 4" descr="data:image/jpeg;base64,/9j/4AAQSkZJRgABAQAAAQABAAD/2wCEAAkGBxQTEhQUExQUFRUSGBUXFRcYFxYXFxUcFxgWFhcWFhgfHSggGB0lHBUVITEiJiksLi4uGB8zODMsNyotLisBCgoKDg0OGxAQGywkICQsLCwsLzQsLC0sLCwsLCwsLDQsLCw0LCwsLC4sLC0sLCwsLCwsLCwsLCwsLCw0LCwsLP/AABEIAO0A1QMBEQACEQEDEQH/xAAbAAEAAgMBAQAAAAAAAAAAAAAABAUCAwYHAf/EAEgQAAIBAwICBgMMBwcDBQAAAAECAwAEERIhBTEGEyJBUWFxgZEUFiMyQlJUkpOh0tMHFTNTcrHBQ2KCorLC0TRjwyRkg+Hw/8QAGwEBAAIDAQEAAAAAAAAAAAAAAAMEAQIFBgf/xABDEQACAQICBQkFBgQFBAMAAAAAAQIDEQQhBRIxQVETYXGBkaGx0fAUIjJSwRVCU5LS4QYjM4JicqKy8RY0g6NDk7P/2gAMAwEAAhEDEQA/APcaAUAoBQCgFAKAUAoBQCgFAKAUAoBQCgFAM0AoBQCgFAKAUAoBQCgFAKAUAoBQCgFAKAUAoBQCgI17fxxDMjqoOwzzY/NVebHyAJoCvbikzj4KHQvz5yY9ttxGAX7zs2jlUcqsE7Xu+CzBRXnSiFWxJxSMMC2Vt0jY7fJYYmKkeo5peo9ke1+VzWUox+JlUvTGwOS03EHPmbiP2BSgHsrOpWfBdpHKvST2gdMrDUNM/EIznn/6iRR5tr6xceqmrWXB9v7mY1qb3+BecK48sx023EYJn7R6uVUEmNsDSnVsoyR2tJ599auc4/FHsz8mSlv+ujHj3TEYhnHWKeshHPGpwAyDAGWdVAzjNbQqRn8L9dALWKQMAVIIIyCDkEeIPfW4M6AUAoBQCgFAKAUAoBQCgFAKAUAoBQCgFAU03EnlLJbYwrFHmYEohA3ES/2rA4B3Cg5BJKlajnUjDbt4bwcvxLpPb2zMIAbm43DSuxIG+4MmOQPyIwFGMbVVnOUvifUvq/Iu0MFOebyXf1I4jpF0iup0KyTHRKQpjQaU051MCObA6SNyc+upMNnUSWSM6RpU6GFlJLPJJ79vlch2tmCOVdiMTxFSs0yQLEeFbahD7QzB7AeFYcDZYhkS44aDzAONxkcvMeFaOmizSxko7HYtOC9KryzIAczRDnFMzMMbbJIctHt/EB4VWq4aMs2dSjj08pdq+q8rdDO/6M8ZhucvZt1Mow01q+yNzJYKNlJLH4VBufjA4wKrc6Xx5rjvXT5l9NSV4/t65t286rhfERMp2ZHQ6ZI2xqjbwONiO8MMgjcE1OtlzJNoBQCgFAKAUAoBQCgFAKAUAoBQCgFAUPEOILJ1g6zRb2+r3RLkqCVGWjD/ADR8th/CDnViOc7ZLa/VweXdJemMtzlLfMNqo0ogGhpV7+s70U9yDGB8bOSo3jhbxd3m9/rdzFZaQVGqnFJpesufgyqgkDKCvLkBywRtjHiN81zpRcW09qPW06sasFODuns9ePAiznXJgckyPX3+wAesmuhgqeTm9/gea0/ik5Kit2b6diXUvEubSOunFHjKsizSEEVKkUZVGmDbU1TCrGmS2rVxJo1SDPbVo4lqnVKuSJo3WWNijxnUjqcMp8vIjYjkRsdqgnC51MLi3B+K4+tz3HpXRjpAb5NSFYr+3A1KciOZPPmTGxz4mNt9xs3OlF0H/hfc/I70WppSjv8AVnzr9952/D71ZUDqCM5BVhhlZSVZGHiCCPVU5kk0AoBQCgFAKAUAoBQCgFAKAUAoCk4nfM7PBCxj0DM0+BiEEZ0oWGkykb75CghmG6hhrJ2POv0g8QElm0UQYW8ehUyWJlOoDW2TkjfbVuSSx3xU8cKoxlOW128V2HOw2k1Ux8KEHdJTu+LUJZLmXHf40QtMAirCjkcPlm2mVr22GOGxk42bGcYG4z4kj1VWqUYzl7y9XR2sLj6lGn7jdrXduiT6sku0l8MtQBsOWPYQGH88eqp6ayOdjKnv9vc2n4X6y7toqnSOTUmWMaVKkc+cjborexDrmt461sSRmRZoa0cS3TqFZcw1E0XqcypjupLWZJ4fjxHIGcBwdmjbyYbenB7qq1YJqx39H4hKWrJ5Pue5/R8zZ7Lw6/QvDcxfsL4Lq23WQr8E7eBIXqm35iMVRpNxvTe7Z0buw6zvv9M6WpgKAUAoBQCgFAKAUAoBQCgFAQuMXhiiZ1GptlRd8M7sEjBxyBZlye6hi5yXSA6FSzUlgAJLhzzldiWwx82y5HhoHI4q3haWs9Z7jgad0gqMFRjK0pbc9i/fZ0XOX6V25a3ZVBOTGPbImat1k3B9XijhaLxFOli4yclZKe9b4SRt4dwtppQgBAYkswHxVHxiPPcAebCoqsnTje2e4taPpRxVVQvkld9HDr8ztorZYIwkSBEG2kDnnOSx5sTvknc5rmSW9nslqxSS2LI5zjXA0GZol08hIg2XmcSKO7dtwNsb9xzYw1W0tWWzYcjSuEU6Tq01nG7a4p2v15X5yviixXTSPGzqXJMaVukVJyNmK2IrmLCsM3hIjyJWjRZhIgXMdRSRfpSKXiEW1QzR06Etx0/6MpTNa3dlqwYyJYDj9n1naUjx0zIX/wAVcyutScZ9T6/3PV058pTjPis+lZP6PrPTuFXnXQxy4I6xFYg5BUkAkHO+xyKkMkugFAKA0XlqsqFHBKnmASvnzBBFYlFNWZvTqSpyUo7V1+JWe9a2+Y/2s346j5GHpst/aWJ4r8sfI++9a2+Y/wBrN+OnIw9Nj7SxPFflj5D3rW3zH+1m/HTkYemx9pYnivyx8h71rb5j/azfjpyMPTY+0sTxX5Y+Q961t8x/tZvx05GHpsfaWJ4r8sfIe9a2+Y/2s346cjD02PtLE8V+WPkPetbfMf7Wb8dORh6bH2lieK/LHyHvWtvmP9rN+OnIw9Nj7SxPFflj5FbxPozB1luFVgut2cGSU6gsb6Ru+2GKtn+7WVRhw72aT0nikrqS/LHyOZWzRpZRpIAllQduTkjmMblt9lFdClg6PJptd78zyeO/iHSPtUoQqWSy+Cm/GL3mriFoq5wDse9nPf8AxVv7JRt8PfLzKv8A1DpNTtyv/rpfoJ/RzhsT9YzrnGhR25Bj4xbk3f2PZVLE0KUZpJbuL8z0OhtLY2tSlOpUv71vgprYk90VxJd7wqHICiQY56Zph/vqrKnDd4s7H2hiNjcX0wg/oLfhiHYvc6W2Ye6JsYOxGNXhRQXF9rNfbZ7XCn/9cPIojZyIcCZiULKRIiuCQSM5Glu7xNdenSquClGq+tJ+TPDYzHaPhXqUq+Cjk9sJypPmy9+Oa3JIyHXAfFifbftNHv5bNUqeKjtjGXQ2vG5RnT0FWfu1a1H/ADQjUXVquDy4u9zP3YQO1FKu2eSv6R2CfvrPtUl8dOS7H4Gn2FRq/wDbYyjPpcqb5vjSv1MwXiMR2LhT4PmM78sBgM+qixuHeWtbpy8bCp/DGl6a1uQlJcYONRdbg5JdDNzr/wDudTXTV1mcyUZUpatROL4NWfeQrqPbfb07D21HO0V72RewsZ1ZatNOT5k34XKO7kU5AYN/Bl8efZyPvqlLFUdilfou/A9NQ0HpH4p0XBcZuMP97TfUiZ+jeXq+JqP30M0fgMgpKvr7De2qOJbnTlk10q3rYdujQVKlq8pCbv8AdlrWTXG1s7dx6x0YGIWXJOia5XfuAnl0j0BSo9VSXvmbFtQCgFAKAUAoBQCgFAKAUAoCn407Ca0KgaWkkR8nkDBKwx49pFHrojSp8LOOA0zzA8xNKfU0jOPuYV1KLvSR4nSEdTGz53ftSZo4u3P0/wBak+6VHnULHoywKSjvBU+1WH+w1zcb8a6Pqz1Ogf6El/ifgiXJzqmdw3WsLEgAHfyrKTNdZcTnru4XU7EhQWdtyBszsQd/I12KUoUqUVNpZb8uc8JjMPiMdjarw1OU7yt7sW1kktqy3GheJx76S0mMD4NWcb/3gNI9tZWOo/dbl0Jvv2d4f8K6SjnXjGkuNScIWXHVb1rdEWZm7kJwsLc+bsiL6diW+6s+0VpfBSfW0vNmq0Ro2j/3OOi3wpwnN9Umow6czWyTNkO0QUk5UIz5HdksQD9WtJU8RUXvuKXRreOXcWKWL0NgmpYeNeclvdRUlfilBOSf9xDXg8anVl/QpEa+nCAH76hWjqSlrNu/NaK7EkdOp/GmOnSdGMIar+fWrStwcqspX6klzEeXhkYbUC3obTKvqDjI9taPR9JPWi312ku9X7yzT/jDG1KapVYR1V8jnRl205JdsWRbyRvnIRvthkx5DBI+6svl45Jxa6HHwuu4jg9FV3rTjWhL/NGqv9SjP/UfegEOvikHZyESdznDacIEDA+OXAzgc6p4icuTlrKztxudyhSw9OnejU102vuOLVk9t7rO+5s9e6ND4OQg51XF0fZPIn+2spWSNi2rIFAKAj31sZEKiR4ycdqMqGGDnbII8uVYkrq17ElKoqctZxUuZ3t3WKv3vv8ATbz60P5VR8k/mfd5Fz26H4NPsl+oe99/pt59aH8qnJP5n3eQ9uh+BT7JfqHvff6befWh/KpyT+Z93kPbofgU+yX6h733+m3n1ofyqck/mfd5D26H4FPsl+oe99/pt59aH8qnJP5n3eQ9uh+BT7JfqHvff6befWh/KpyT+Z93kPbofgU+yX6h733+m3n1ofyqck/mfd5D26H4FPsl+oe99/pt59aH8qnJP5n3eQ9uh+BT7JfqIXGOjkhiYrdXcjx4kRS0JyyHUoHwXPIx66ck/mfd5GHjofgU+yX6jnuMcPKNHItxO8dyoYOTFktpyM/B43j04/gareGpttx15LftXked0zjIxiq3slCVvdd4TduGyay+pU8YJjjLGWVhlMjMY+M6qeSd2rPqqzOg1G/KT7V5HIw+koVaqhHB4e7Tf9Oe5N/icxv4RLiQK006K/YYq6Lvvo1HRyyceWrPjVevh246ynJ251s7DqaL0zBVeTeHoRUtloSWe695tbL9di+l4QoO8ly3puJB9y4qhqLi+1novbZ7oU1/44/W5E4vYwpH2usLybIDcTnl8ZyOs5KPvKjvqWlho1JWztvzfmVcXpytg6TmnHW2RXJwzfVHdtZUwW8a/FjReXJR3eddenhqEPhguw8Hi9M6TxKtWxFRrhrNLsVl3E5XzVpM4EqaWxGVZNLGDGsNkkImiRqjZagiFctUcmXaSKW/fY1BNnToRuy+/RHafDXd0QSIoxCuNRJ1ETSAKBucLFjG+9czFu9o8Wj1WHjydGK43l25LuXeekdFCvuSIgqcgs+jkHZi0o8iHLAg75BzUhIW9AKAUAoBQCgFAKAUAoBQCgMWYDnQHK31qqh4GHwEzaonzvDIx1FBkbDX2kPLLFMY0g7Rk07ohrUo1ItSV08muY4jpbCyQvHIBqUof7rDVkMPLsnzGMVclV14X514o4eA0f7Pjox2rVnZ8fcl38UaBKN/A01ivyWw32nSSZFCalYLsC66mAGRzyM7BfjZ51V5ON/XOdlYitq3Vn++r5tdRGW4aR2kkYs7BFLHmQoJxtsBqd9gMDep6XurI52OXKy97Pa+i7y7ku0mQtVmMzi1sK9sSVG1TJnMnC2Ru1Vvch1DU71q2SxgRpZK0bLUIXK25mqJsvU4FHe3BJCqCzMQqqMZZmOAo8yarzlY7GDwrqO2ze3wXrJcXker9AOjMllHL1zoXnZWKpkqmldONRxqOMZOANu/nXDxuJhJWW49BTjqxUeCt3t/WxeXPDVZjIhaKU/2kZwTyHbU5WTl8sHyxUdHFyS4o2cQLy4j/aIs6/Oi7Mg374mOGwO9Wye5avQxEJ77PnMWZZWd2kqh0OQSRyIIKkhlYHdWBBBB3BFTmDfQCgFAKAUAoBQCgFAaJp8bDn/KgIjNnnQGEkYYFWAZTsQRkEeBHfQHKcc4Qsye5ZGZXwxtpTnDjH7Jz8pl2yDuQoYZIbEbbg77na/n3ZmY2UlK2avbrVn3M4KcvETFICsiYDL35I2I8QeYI2I9eLXKLVucr2WTqqCWb2CO1z8Zjk+B2Hd6+6qMq8m7rI9FR0dShBRnm+Pl1i2cqSp5j789/wDP2GrtGprxucDH4V0qjj2dGz6FtA9WUcaaJoNSxlYoVaKmYtNipdYpOg07M0SXFauRLCiQZ7io2y1CmVF/egA71FKZ0sNhpTkklmdl0K6Pe5lF9dI5lPZtbcAGTLgjOCf2jDIwcBF1FiNyvOrTdSXJx63w/c9FSpxpQ1V1vi/JbuO3o7qLh9zgOZlLndomVTGOZ6tHUBxjIGs6vi5074qvVwNKorWsSKTR8N8U2nRov72dcX2gHZ/xhc1y6ujatPOm7+JupJ7SRLeIqGRnAjAyXzlcenvqqnX1tXO/QZyMuj0DLDlgVaV5JSp5r1rs4U+YBAPmDXp6aaik9u/p3kRZ1uBQCgFAKAUAoBQGi5lxsOdAQ6AUBvjtiee1Afbvh0ciFGGxwQQcMpHJlbmrA7gigOX41wiORVjvgNYysN4qqp3PZVmwRG5yMqew53GM6RXnSaXu5rh5eRLSrSpS1onE8c6N3FqWLrriG/WoDjxOteaH7vOq2rvjn63o7NHF06mTyfDy4+Jzs8+GRgQQcqd8jxH8mPrq1g5e84nL07S/lRqLanZ9a813lzaXII866iyPHN6zsSvdFZua8ma5ZsiilY1lQ1kVs16BWXM1hh2RITLcP1UEbyybdhBuM8i5OFQebEDaoZ1Ujo4fBOT4Lj5La/DnO86O9D47V45Lr4e6J1QwINSofnAH4xU/2jYVdsYO5oyqyq5QyXHy4+B2adONKNo/u+nm5u2+07rhli+etnKtKc4C50QqT8RM7k4xqc4LEcgMKN4QUFZG5Z1sD5igIK8Gtw/WCGMPnVkIo7XPWdt259rnuaxZXuCfWQKAUAoBQCgFAKAxdsDNAV7Nk5oD5QEu3hxuedASKA0yXAHnQEeWbUCCAQQQQRkEHmDnnQFWlm8X/TuAo/snyYwO4RkdqP0bqO5RWk6cZZvbx3gqOMcJtZ1Zbi1aB2IPXRIrYIJOpZFUnxzrQZB5Voo1IO6s+nJ9pmcnOHJybtwvkczF0EWQ/wDpuIQyYGSCoL+vQ+31am9pkvii/HwKMsDTexg9BeILne0IHI9bMDjzHUf1p7VF8exj2K28y95c4XVLPbxY5ntsuPSdGKe0J7E+w3WEitrN9j0Rsi2ppZ7s79iEfBkgZwWjHPb5UgG+9aOpVlsVunyXmSRoU4529dZ2nD+GSqgjhjisofmoEaXHLkB1aNsN/hK05JN3m7+HYTFvw/h0cIOgdp8F3YlncjkXc7t5eHdipgS6AUAoBQCgFAKAUAoBQCgFAR7xtgPGgIlAbrZMn0UBNoCLczdw9dARqAUAoBQGMlvG+OtjSQDlrVWx6MigMB0Xs9z7lg354jUZ+6s3ZiyMDwSCM9iCIeBEa5HrxWDJKR8EGgLGgFAKAUAoBQCgFAKAUAoBQCgFAQro9r0UBpoCbaL2fTQGUz4FAQKA2Qxaj5UBLWFR3UB9aIHuFARZoMbjlQGmgJVpJ3eygNlwmV9G9AQaAnwNlRQGygFAKAUAoBQCgFAKAUAoBQCgIE/xjQGugJ8HxRQGq8PL10BFoCfAuFFAbKAxZwOZAxufKgKqTjyHIgSS4P8A2wBH3jeZiI+Y5BifKsSko5ydgV99dTJu7W1uDkjWzSEgeuMD2mtFUT+FN9VvEWKyLpDCN24ih8erWLA9A0ufvrN6m6PeY1op5s2HpVa424qqnu6wQqPYY1z7a1vVWbj3/sFKMnaLJdreSsMxyW1wuBuhMZ9OQ0gO3orPKW+JNd/gZ27Cws+OIvZmVoCTsXA6s8gMSjKZORgEhvKt4yUldO4LrNZB9oBQCgFAKAUAoBQCgFAQL+9ZHVFRW1K7ZZyo7BQEbI2T2x7KA0txCYbGOHb/ALr/AJVDNmaI7tmk0sqjKlsq5bkQO9B4/dQwSaAn257IoDXeDYGgIlAWMZ2HooCu4lxUIxiQdZNgHQDjQrEqHkb5C7NjvOk4BxWHJRV2DmeLXUUeDdv1znBWFQNAx4Rk4O/ypCeW2OVQSqyezJd/US0qMqjy/Y5nj/Ty6ZXEXVwpjSMDVJluyDqJwp3B2G3iahppOoklv2vN/sXKuGhSoSqSd2k+ZX3d/Oczw6zDEud2O5Y9piT3ljufbXY1UeQeIldpu5Y+46zqmnLsgvw/nW+oVvaMzP8AV+MMNmHJlJVh5hhgj21E4HSpYySSz+viW3D+mt1bHTJi5iPxlk2kA5HTJjDbdzg58RVaphoyessnxRchjYN2ll3rz8eg7Xo3xWOZddg4ULjrbOTshNjsgGepOSMFdUZxy7xC5yp5VNnHz8y5tzXroOo4bxBZk1AMrDAeNwA8bY3VwCRnzBIPMEjBqYEygFAKAUAoBQCgFAKAr+LLvC3hIB9dWTHtZfZQFdxRPh/JgD/T+lYN1sNlsvwkh8BGnsUyf+Ueysmr2kqhglWbbEUBvkTIIoCvIoCPc37Z6mIgSEZLHfqlORqI72OCFB5nJ5A1rKWqrg4bpH0tMTNBYBTv8PcN2y7YAIRs9pgBgucgYAAOOzrGhKfvT27uC9cSKWIhTkrq/HOxzaS6u1kknJYndie8sfHOB7KrSTTakd+lOM4Jw2bir4k+pwo/iP3gffv/AIamwkNablw8f+Dn6brqnQVLfLN9C834Mt+GR4FdU8Zfay1SPIrZIglOxrNtUuqUFWuw8FQtHSjUK27tsk1nVyNeW94q9LwyLLE7RyJnS68xnmN9iD3g7HFQzppnRwuLcOjh62Pn7b7D0zon0hN8msBY722ADjOElU757z1bHPPdG8flc6S5B/4fD9jvJqUVKOaezy6VvXirN9nw69EyBwGXOQyMMOjA4ZGG4yDtsSDzBI3qcEqgFAKAUAoBQCgFAV/HR8A7fu9Mv2TCTHr0Y9dAR+Jr8Mp/u/1NYNkZWKZSRsf2sn+Q9X/srJqZ0BlG+DmgLBWyM0BV8XuwpVEAadwSi5wABgGRz3IMjfvJAG5oYbsrnFdJL4wwzRxyZk3a4mAC6m2BUY5HGBzOlVC5zuNlh3JSqPcnbpsVPboRxVLD/elKKa4JvxfA46wt1WNQMbIoA8OyKsqByqmITd7kSYNqIQlRtqOxzzPeD3D7xUFWipbTp4HSE6atF7ePSlfvfYYWFqcnOS2cnPM52/mpHqqalTUVZLYc7HYmVaWu3e//AD4NHR20WBipUUpOysTlXapYLM5+IqWizaI6llsKNB3nfgYulRJXL0quqrkKaGtmiGnVK25gqNou06hVRXUlrOlxD8eIk4zgSKfjxt5MPYcHuqrVppqzO/o7EpPk5PKXc9z+j5ug9ksr5NUN3DjqbwIJOS4ZgBDK3i2cRHv3T5tUKTcW6b3bOj9jrO62nS1OBQCgFAKAUAoBQEfiEWqKRTyZHB9akUBWq2owk8yi59dYNkS+BjMCN+81SfasZP8AdWTUTR4Pl3UBroA14IlZ2OEUFm8gBkmgOd4jfPHFn4t1e9pzkZgjHKNSPmhtIxtqd28amo0uUlbcc/SWN9lo6y+J5Lz6vG3E5TpDCFtJgByjY49AzV+rbk5JcH4HlNGTax9CcnnykW3/AHIh2FmW0IoyzBFUeZAG/gO8nuANaSajFyZLSjKtVjTjtb7OfqWZ2dv0etokOqKKVj8Z5UV9XIHSGyEXYdkeAzk71zZzlLNs9hSw1OlBRS2b9/Hb0tlRxPgcanrYRpUAh4+YGW1a1J3ABLZXlgkjGMGWlVd7SKWNwa1HOms1nboVnbqts4cSNHHirqR52dS5vRasQjY42JrazyNoFYlmyWitWPSYsK2UbEFWtrOy2GiRKw0bQkQLmOopIv0plLfxbVDJHSoT3HT/AKLbgSw3VhITpGZI8YBVJdn0fwyYYHGxcVy8StRqpwefQ9p6ynU5WnGb2tWfTHJ9qs+s9J4FeGWCN2xrwVkxy1oSkgGw5OrDlUpkn0AoBQETiF4YlDCKSXJA0xhSw2J1HUyjG33itZStuuTUaSqSs5KPO727kyv/AF+/0O8+rF+bWnKv5X3eZZ9hj+NDtl+kfr9vod59WH82nKv5X3eY9hj+NDtl+kfr9voV59WH82nKv5X3eY9hj+NDtl+kxfjzEEe47zcH5MP5tOVfyvu8x7DH8an2y/SVVpxZwsZ9yXRKonIQ4OFG4PW8tqco/lfd5hYOH49Ptl+klcE4ncC3hC2cjARRAMZIV1dgb41d9NeXy96HsuHW2uuqMvIlS3t2wwtmo/jnQf6Q1Napuj3hUMIvirdkX9bEeRr4c4bX09fL+TWb1OC7f2NdTB/PP8q/UV/FxdsqoTbqJXRSAsrHnrOTqXs4Qg7bgkbc6fzObvMN4NLZN9cV9GUnEOvedy8kWpNKdmJgMAatsue9zVqjCtq3Ukur9zg6RxGjuVUZUqkmlvqJLPPdFM131s+khpM7YI0Lg7bjep1Gq425T/SjmSraPjUTWE/9sz7wWxdpCRPIpRc5CRc2OkfJ3GNdVa8JpJObfYdnRWKwspTcMLTjZJXvNvO+9vm4FvdrONhNG2eeuH8Diq8lPiuzyOvymGfxU5L/ACz/AFJmqGa4H9nA479MjrkfwshH+atbz4Lt8wo4V7JzXTFPvi14FTKXjbQYZOycbNGSMcsnUM7YrqUq89VSdNvnTT7ro8dj9F4XlZUqeLpxe20o1I2TzXvarRkLsA4aOZf/AIy3+jVU3tcV8UZL+3yucx/w9Vn/AEa9CfRVS/3qB8HFIckGQKR3OGjPsYCtY43Dp+9K3SmvEsVf4a0xKP8AJo664wlGa7YtmxLyNviyIfQw/wCanjiqEtk12o5VXQWlKLtUw1Rf2SfgmjIrkZG/o3qTaroo31Jas8nweXiQ7lKjki5Rmm8mU92tQyOpSZ86C3PVcUgO/wAMJYTjvDL1gB8tUYNc/FR1oNHqNHzvSlHg0+1NPwR69wBgHu4wSRHOSAe7rYopyB5a5XPrqKm9aCfMi4XFbgUAoCNeXscKhpZEjUnAZ2VATucZJG+AdvKtXJR2uxJSo1Kr1acXJ8yv4EP3yWf0u2+2i/FWvLU/mXaWPs/F/hT/ACvyHvks/pdt9tF+KnLU/mXaPs/F/hT/ACvyHvks/pdt9tH+KnLU/mXah9nYv8Kf5X5Hxuklnj/q7b7aP8VOVp/Mu0fZ+L/Cn+V+RR2XGbYRxg3NuCIlB+Fj2OkDHOscrT+ZdqM+wYu39Gf5X5FtwXjdsYYlFxAWEcYKiWMkHSBgjNbKpB7Gu0jlgsTFXlSkumLX0LdZlIyGUjyIra6K7jJZNGWQfA1kxZlL0hgKiF1+TPDn0SN1P/lFDD2HLXqEXEwPPUD6iiEVeo3cDy2kmo4nN7Un9PoauJHnUi2FabvNG3o8e1IPFUPsZwf9Q9tVMV93r+h2dD7an9v1JzoapnaN0EJ8D66WZjWjxKPit7EJpcyxjtDm6DkiKe/xU108LWpQpJSmk896PKaZ0Zj8RjJTo4epJWirqnNq9uKRph4jEeUiH0HP8qn9uw6++vHwOYv4W0xUV1h5LptF9kmmZLxNDy6w471jlYe0LWfbaf3VJ9EX5Gv/AEvjI/1ZUoPhKtTi+xyNPugMTpgkYd5MaJ/rZT91RSqwm78jJ/2r62L1LAYrDx1ftGlDmVab/wDzUl3kYWqNkG0QDxbqlPtUmq7owlsw/a0vC516ek8VSSVTS7f+WNSouvWUTTJCw2VSqj/3U38sEVq8PU+7HV/8kvpdFiOmcIv61Z1ejCUEv9Wq+8rrxJP3gUeA7Z9pVa0dDE3/AKlu2XikWo6W0Hq6rwWvz2jS/wBk5fQicDVjxCyCPhuvQ6tA5DdxjPeoYZ7s1rapFN1JX6ki3Rr4OpCfstDk8l/8kpX95ZWeXP8A8ns3R+Mi4v2xs00WPPFrb5/nUNF/y49CMWzZe1IBQCgMJIlYYYAjwIBrDVzMZOLunY1e4o/3afVX/imquBvy1T5n2se4o/3afVX/AIpqrgOWqfM+1j3FH+7T6q/8U1VwHLVPmfazGWzjCk9WnI/JXw9FNVcBy1T5n2sp7K3XESlV3RM9kd6rnupZGVOSW19rNvCeEQSWtv1sMTkxRZ1Ip30L4itXTi9qRvTxden8E5LrZtPRay+i2/2Sf8VjkafyrsJftLGfiy/MzR7zrMHKw6P4JJY/9LiteQp8PEk+1sW1Zzv0qL8UzRxPohCYnEXWiTSSmZ52GsdpCQ0mNmANZ5GPP2s1ek67Vnqv+yHkc7xWxUCGZHmKXCgZaRiVONSqc+WsYPelW8NSTerrSXRI4GmcbJQVXkKMrOz1qSeT2cN+XSVPE4urjeTrZiEVmI1IcgAnG6mrLoSim1Ul3PxRxKWk6NacYSwdBuTSyU4bcvuyMuDzlZFxPIgbsFtMBwGxg5Mew1BMnuGTUFejUcL8o3bmj5HR0ZpLCQr6vskI62V9eq892Tlxy6zorjhXc8ty/jmUrn1IBiue4X2tvr8j03tjTvCnTj/Yn/uuaX4VbRqZXhV9I26xnk1E/FQa2IBJ/qe6swoRk7KN31sxV0viaVNylVcYrN6qjH/al0IprVVQYVUHjpUKCeZIHcM52ruU6FKC1VFdiPmuL0pjsTUdSpVndu/xysuZZ7thKjbwqxHLYceqnN60nd8+Zs1Vvch1EYMa1bJIxuaJGrRsswiQ7htqjkXKSzKe9fnUMmdOirsk/o2seu4krEdm2jeQnu1t8FGPI4aRv8Nc3FytB235fQ9RgqerSvxfdH933HrHRg6onl755ZX5g7BzHHjH/bjj2olZWLJcVkCgFAKAUAoBQETi0umCZhzWOQ+xSaArVGmRV+aAPZgf0rBuTuB7Qqv7syR/Zu0Y+5ayaE+gFAKA5jiVoiFoZTiC7fMbAfspmOrTnkupxrUn5ZZebKDtFtO6Ia1OM4tSV01ZrivWw4fpTC8dvcRSDDqh5cnB2Dr5H7jkGug6qnRlJcH4HlcLgZYfSlCm84upGz4rWXet6KizuMop8VX+QomRTp59ZbWPTGSNdEiLPpOlWZyjgal0hiFbXhXG+AezuTzqlOir5O3peZ6ChjpqmteN8lnfgpXv1x70RLnjUlxIGcgKinSi5CAsTvpyctpVe0d+0QMDapqMFF5evVu8oaRrzrRUZZK+zoSv05ya/tJME1W0zg1KZMjapEylOJvDVvcruGZrd61bJYxI0j1o2WoQuV9zNUbZdpwKTiN2ADnkOdQTlY6uFw8pySjtew7r9FnAp4WluJU6tLiOMIrftDpJYOwHxBhzse1vuBXIxtWDjbeejoQcIKL3X77W+vadnLwwBi8LmF2zkqMxuTvmSLkxzzI0seWqq1LGSWUs13kriff1pLH+3hJUc5IcyDbG7RftFySdlD4xue+r1OtCexmpZ2tykihkYMp5EHI22I9IO1Sg3UAoBQCgFAV/HN4iv7xo4z6HkVW/ylqArZZPhfbWDcsuDkYlA7pXPo1gSf76yaFhQCgFAabu2SRGSRQ6OCrKwyGB5gigOQ41wEzRm0kdwygm2nc6y67FoZDzLDABzuyqrZLBsaSk4Xe5pp83P5mNSDnCTV9WSkulHlKrJbhoZhpkhARwTnBAG+e8EYYHwNXozurnCxND+a8t5rjt2ftFimeW2Tz5nPpG3P8AlXPq4t63uHpMHoVcj/ObTe5Wyvx29m65layFGKNzznbkRyBH1ceqreGqqcbnE0tgpUatnwun1v6t9xeW0lXIs87UiWkT7VMmc+cczPrazc0VO5pkuK1ciaFEhzXFaNlqFMq7y6xUUpF6jRuWXQvo4Lljd3JVbODLkvsspTJOc7dUuMknYkY5ZqhiKzjktr2euB6XDYfkYvW+J9y4dL38FlxPULd7qQdaoi6t90jdZI5dO2GdznDHtHSUBGVBOQao1cDGcdrvxLKkfV4koIWQNCxIAEmAGJ5BXBKMT4A58hyrlVMDXo5xzXMbqSZP1Gq/tFROzFiL0cGevkAAWaZmUgY1BUjhLeeTESD3givSYbW5KLltsRvaXFTmBQCgFAKAruLNvCPFyT6ER2z9bT7aBFQ6NrzjasEhZ8MfEsg7nSNx6Rqjb2BI/bWTRlrQwKAUAoCLxGwWZND5G4ZWU4ZGHxXQ9zD/AOjkEigOS6QcChuGSO8GmfGmG5UFUkwRhW3068nPVtzySnfpryjKEWo/C9q3ro5uY2hJRmptJtbLnDcZ4HPanEy9k5AlXeNuQ3PyGI7jjvxnnVVrenl67Dv0cRTrZLbw9bSjvx8R/MqfWMj+Q9tWcHK1S3FeBzNOUtfDa/yvueXkWNnJtXZizwNaOZNFzW+sVuSMWuqaxsqRHlu/OtXImjRbK254h3DmTgDmSfAAbk+QqKUy9QwkpPJeufgdLwDoQzj3RxA9RAuD1ROJJN+UnegJ0gKMu2rHZ5GjVxF3qwzfh0+rncw+HjR97fx4dHPzvqS2no9hZNKQZI+qgiIEEGwLaPiySqNlAxlI+7AZu1hU1p09XN5t7/LmJ7F9UgMJYwwKsAysCCCMgg7EEd4oCubgEJGMOEOxRZJFjI8NAbAHkPRUbo027uKuZuWMUYUBVAAUAAAYAA2AA7hUhgzoBQCgFAKAi3diHZW1OrKGAKkcmKkg5BHyFoDT+rD++m9qfgoLmy2sArai7uQCo1EYAJBOwA+aKAmUAoBQCgFAa54FdSrqGVhgqQCCPAg86AqJOHSxDETCWPf4GY7gbbJLgnA32cNnONSgVHKlFu+x8V6zBy3FujnD5A4kjaykYbM2pIwwwQw7XUPvjYHJ35VEoThJStfoyfZsJZ15zpunJ3T459+0oJ/0fXijMUlvOM4BDNEcd5xhh6tVWVjIr4rrqZypaOT2Mg3XRTiKHAtmk80kgx/mkU/dW/tlL5l2oh+zZc3rqNkXQriLgHqUTPMSSoCPqa6w8ZT+ZG0dHPf68CYP0f6N7y+hhHIKgGo7ZGHkIGdjtoNRvEt/DFvu8SzDBwjtz9cx1XR/gMMB1WVq2s7G5udatg89IYdYRsOyFRT499aONSfxuy4Lz8i0kkrL11HS2nCQGEkrGWUZ0sRhY88+qTkvp3bxJreMVFWirGSyrYCgFAKAUAoBQCgFAKAUAoBQCgFAKAUAoBQCgPjKCMEZBoCtm6P2zEnqUViclkHVuT460w330uLGuTo9Gfl3Q9F3dD/yViyB9PR6EgBuucDue4uHB9KtIQfWKysgS7PhsMWTFFHGTudCKuTyycDegJdAKAUAoBQCgFAKAUAoBQCgFAKAUAoBQCgFAKAUAoBQCgFAKAUAoBQCgFAKAUAoBQCgFAKAUAoBQCgFAKAUAoBQCgFAKAUAoBQCgFAKAUAoBQCgFA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26" name="AutoShape 6" descr="data:image/jpeg;base64,/9j/4AAQSkZJRgABAQAAAQABAAD/2wCEAAkGBxQTEhQUExQUFRUSGBUXFRcYFxYXFxUcFxgWFhcWFhgfHSggGB0lHBUVITEiJiksLi4uGB8zODMsNyotLisBCgoKDg0OGxAQGywkICQsLCwsLzQsLC0sLCwsLCwsLDQsLCw0LCwsLC4sLC0sLCwsLCwsLCwsLCwsLCw0LCwsLP/AABEIAO0A1QMBEQACEQEDEQH/xAAbAAEAAgMBAQAAAAAAAAAAAAAABAUCAwYHAf/EAEgQAAIBAwICBgMMBwcDBQAAAAECAwAEERIhBTEGEyJBUWFxgZEUFiMyQlJUkpOh0tMHFTNTcrHBQ2KCorLC0TRjwyRkg+Hw/8QAGwEBAAIDAQEAAAAAAAAAAAAAAAMEAQIFBgf/xABDEQACAQICBQkFBgQFBAMAAAAAAQIDEQQhBRIxQVETYXGBkaGx0fAUIjJSwRVCU5LS4QYjM4JicqKy8RY0g6NDk7P/2gAMAwEAAhEDEQA/APcaAUAoBQCgFAKAUAoBQCgFAKAUAoBQCgFAM0AoBQCgFAKAUAoBQCgFAKAUAoBQCgFAKAUAoBQCgI17fxxDMjqoOwzzY/NVebHyAJoCvbikzj4KHQvz5yY9ttxGAX7zs2jlUcqsE7Xu+CzBRXnSiFWxJxSMMC2Vt0jY7fJYYmKkeo5peo9ke1+VzWUox+JlUvTGwOS03EHPmbiP2BSgHsrOpWfBdpHKvST2gdMrDUNM/EIznn/6iRR5tr6xceqmrWXB9v7mY1qb3+BecK48sx023EYJn7R6uVUEmNsDSnVsoyR2tJ599auc4/FHsz8mSlv+ujHj3TEYhnHWKeshHPGpwAyDAGWdVAzjNbQqRn8L9dALWKQMAVIIIyCDkEeIPfW4M6AUAoBQCgFAKAUAoBQCgFAKAUAoBQCgFAU03EnlLJbYwrFHmYEohA3ES/2rA4B3Cg5BJKlajnUjDbt4bwcvxLpPb2zMIAbm43DSuxIG+4MmOQPyIwFGMbVVnOUvifUvq/Iu0MFOebyXf1I4jpF0iup0KyTHRKQpjQaU051MCObA6SNyc+upMNnUSWSM6RpU6GFlJLPJJ79vlch2tmCOVdiMTxFSs0yQLEeFbahD7QzB7AeFYcDZYhkS44aDzAONxkcvMeFaOmizSxko7HYtOC9KryzIAczRDnFMzMMbbJIctHt/EB4VWq4aMs2dSjj08pdq+q8rdDO/6M8ZhucvZt1Mow01q+yNzJYKNlJLH4VBufjA4wKrc6Xx5rjvXT5l9NSV4/t65t286rhfERMp2ZHQ6ZI2xqjbwONiO8MMgjcE1OtlzJNoBQCgFAKAUAoBQCgFAKAUAoBQCgFAUPEOILJ1g6zRb2+r3RLkqCVGWjD/ADR8th/CDnViOc7ZLa/VweXdJemMtzlLfMNqo0ogGhpV7+s70U9yDGB8bOSo3jhbxd3m9/rdzFZaQVGqnFJpesufgyqgkDKCvLkBywRtjHiN81zpRcW09qPW06sasFODuns9ePAiznXJgckyPX3+wAesmuhgqeTm9/gea0/ik5Kit2b6diXUvEubSOunFHjKsizSEEVKkUZVGmDbU1TCrGmS2rVxJo1SDPbVo4lqnVKuSJo3WWNijxnUjqcMp8vIjYjkRsdqgnC51MLi3B+K4+tz3HpXRjpAb5NSFYr+3A1KciOZPPmTGxz4mNt9xs3OlF0H/hfc/I70WppSjv8AVnzr9952/D71ZUDqCM5BVhhlZSVZGHiCCPVU5kk0AoBQCgFAKAUAoBQCgFAKAUAoCk4nfM7PBCxj0DM0+BiEEZ0oWGkykb75CghmG6hhrJ2POv0g8QElm0UQYW8ehUyWJlOoDW2TkjfbVuSSx3xU8cKoxlOW128V2HOw2k1Ux8KEHdJTu+LUJZLmXHf40QtMAirCjkcPlm2mVr22GOGxk42bGcYG4z4kj1VWqUYzl7y9XR2sLj6lGn7jdrXduiT6sku0l8MtQBsOWPYQGH88eqp6ayOdjKnv9vc2n4X6y7toqnSOTUmWMaVKkc+cjborexDrmt461sSRmRZoa0cS3TqFZcw1E0XqcypjupLWZJ4fjxHIGcBwdmjbyYbenB7qq1YJqx39H4hKWrJ5Pue5/R8zZ7Lw6/QvDcxfsL4Lq23WQr8E7eBIXqm35iMVRpNxvTe7Z0buw6zvv9M6WpgKAUAoBQCgFAKAUAoBQCgFAQuMXhiiZ1GptlRd8M7sEjBxyBZlye6hi5yXSA6FSzUlgAJLhzzldiWwx82y5HhoHI4q3haWs9Z7jgad0gqMFRjK0pbc9i/fZ0XOX6V25a3ZVBOTGPbImat1k3B9XijhaLxFOli4yclZKe9b4SRt4dwtppQgBAYkswHxVHxiPPcAebCoqsnTje2e4taPpRxVVQvkld9HDr8ztorZYIwkSBEG2kDnnOSx5sTvknc5rmSW9nslqxSS2LI5zjXA0GZol08hIg2XmcSKO7dtwNsb9xzYw1W0tWWzYcjSuEU6Tq01nG7a4p2v15X5yviixXTSPGzqXJMaVukVJyNmK2IrmLCsM3hIjyJWjRZhIgXMdRSRfpSKXiEW1QzR06Etx0/6MpTNa3dlqwYyJYDj9n1naUjx0zIX/wAVcyutScZ9T6/3PV058pTjPis+lZP6PrPTuFXnXQxy4I6xFYg5BUkAkHO+xyKkMkugFAKA0XlqsqFHBKnmASvnzBBFYlFNWZvTqSpyUo7V1+JWe9a2+Y/2s346j5GHpst/aWJ4r8sfI++9a2+Y/wBrN+OnIw9Nj7SxPFflj5D3rW3zH+1m/HTkYemx9pYnivyx8h71rb5j/azfjpyMPTY+0sTxX5Y+Q961t8x/tZvx05GHpsfaWJ4r8sfIe9a2+Y/2s346cjD02PtLE8V+WPkPetbfMf7Wb8dORh6bH2lieK/LHyHvWtvmP9rN+OnIw9Nj7SxPFflj5FbxPozB1luFVgut2cGSU6gsb6Ru+2GKtn+7WVRhw72aT0nikrqS/LHyOZWzRpZRpIAllQduTkjmMblt9lFdClg6PJptd78zyeO/iHSPtUoQqWSy+Cm/GL3mriFoq5wDse9nPf8AxVv7JRt8PfLzKv8A1DpNTtyv/rpfoJ/RzhsT9YzrnGhR25Bj4xbk3f2PZVLE0KUZpJbuL8z0OhtLY2tSlOpUv71vgprYk90VxJd7wqHICiQY56Zph/vqrKnDd4s7H2hiNjcX0wg/oLfhiHYvc6W2Ye6JsYOxGNXhRQXF9rNfbZ7XCn/9cPIojZyIcCZiULKRIiuCQSM5Glu7xNdenSquClGq+tJ+TPDYzHaPhXqUq+Cjk9sJypPmy9+Oa3JIyHXAfFifbftNHv5bNUqeKjtjGXQ2vG5RnT0FWfu1a1H/ADQjUXVquDy4u9zP3YQO1FKu2eSv6R2CfvrPtUl8dOS7H4Gn2FRq/wDbYyjPpcqb5vjSv1MwXiMR2LhT4PmM78sBgM+qixuHeWtbpy8bCp/DGl6a1uQlJcYONRdbg5JdDNzr/wDudTXTV1mcyUZUpatROL4NWfeQrqPbfb07D21HO0V72RewsZ1ZatNOT5k34XKO7kU5AYN/Bl8efZyPvqlLFUdilfou/A9NQ0HpH4p0XBcZuMP97TfUiZ+jeXq+JqP30M0fgMgpKvr7De2qOJbnTlk10q3rYdujQVKlq8pCbv8AdlrWTXG1s7dx6x0YGIWXJOia5XfuAnl0j0BSo9VSXvmbFtQCgFAKAUAoBQCgFAKAUAoCn407Ca0KgaWkkR8nkDBKwx49pFHrojSp8LOOA0zzA8xNKfU0jOPuYV1KLvSR4nSEdTGz53ftSZo4u3P0/wBak+6VHnULHoywKSjvBU+1WH+w1zcb8a6Pqz1Ogf6El/ifgiXJzqmdw3WsLEgAHfyrKTNdZcTnru4XU7EhQWdtyBszsQd/I12KUoUqUVNpZb8uc8JjMPiMdjarw1OU7yt7sW1kktqy3GheJx76S0mMD4NWcb/3gNI9tZWOo/dbl0Jvv2d4f8K6SjnXjGkuNScIWXHVb1rdEWZm7kJwsLc+bsiL6diW+6s+0VpfBSfW0vNmq0Ro2j/3OOi3wpwnN9Umow6czWyTNkO0QUk5UIz5HdksQD9WtJU8RUXvuKXRreOXcWKWL0NgmpYeNeclvdRUlfilBOSf9xDXg8anVl/QpEa+nCAH76hWjqSlrNu/NaK7EkdOp/GmOnSdGMIar+fWrStwcqspX6klzEeXhkYbUC3obTKvqDjI9taPR9JPWi312ku9X7yzT/jDG1KapVYR1V8jnRl205JdsWRbyRvnIRvthkx5DBI+6svl45Jxa6HHwuu4jg9FV3rTjWhL/NGqv9SjP/UfegEOvikHZyESdznDacIEDA+OXAzgc6p4icuTlrKztxudyhSw9OnejU102vuOLVk9t7rO+5s9e6ND4OQg51XF0fZPIn+2spWSNi2rIFAKAj31sZEKiR4ycdqMqGGDnbII8uVYkrq17ElKoqctZxUuZ3t3WKv3vv8ATbz60P5VR8k/mfd5Fz26H4NPsl+oe99/pt59aH8qnJP5n3eQ9uh+BT7JfqHvff6befWh/KpyT+Z93kPbofgU+yX6h733+m3n1ofyqck/mfd5D26H4FPsl+oe99/pt59aH8qnJP5n3eQ9uh+BT7JfqHvff6befWh/KpyT+Z93kPbofgU+yX6h733+m3n1ofyqck/mfd5D26H4FPsl+oe99/pt59aH8qnJP5n3eQ9uh+BT7JfqIXGOjkhiYrdXcjx4kRS0JyyHUoHwXPIx66ck/mfd5GHjofgU+yX6jnuMcPKNHItxO8dyoYOTFktpyM/B43j04/gareGpttx15LftXked0zjIxiq3slCVvdd4TduGyay+pU8YJjjLGWVhlMjMY+M6qeSd2rPqqzOg1G/KT7V5HIw+koVaqhHB4e7Tf9Oe5N/icxv4RLiQK006K/YYq6Lvvo1HRyyceWrPjVevh246ynJ251s7DqaL0zBVeTeHoRUtloSWe695tbL9di+l4QoO8ly3puJB9y4qhqLi+1novbZ7oU1/44/W5E4vYwpH2usLybIDcTnl8ZyOs5KPvKjvqWlho1JWztvzfmVcXpytg6TmnHW2RXJwzfVHdtZUwW8a/FjReXJR3eddenhqEPhguw8Hi9M6TxKtWxFRrhrNLsVl3E5XzVpM4EqaWxGVZNLGDGsNkkImiRqjZagiFctUcmXaSKW/fY1BNnToRuy+/RHafDXd0QSIoxCuNRJ1ETSAKBucLFjG+9czFu9o8Wj1WHjydGK43l25LuXeekdFCvuSIgqcgs+jkHZi0o8iHLAg75BzUhIW9AKAUAoBQCgFAKAUAoBQCgMWYDnQHK31qqh4GHwEzaonzvDIx1FBkbDX2kPLLFMY0g7Rk07ohrUo1ItSV08muY4jpbCyQvHIBqUof7rDVkMPLsnzGMVclV14X514o4eA0f7Pjox2rVnZ8fcl38UaBKN/A01ivyWw32nSSZFCalYLsC66mAGRzyM7BfjZ51V5ON/XOdlYitq3Vn++r5tdRGW4aR2kkYs7BFLHmQoJxtsBqd9gMDep6XurI52OXKy97Pa+i7y7ku0mQtVmMzi1sK9sSVG1TJnMnC2Ru1Vvch1DU71q2SxgRpZK0bLUIXK25mqJsvU4FHe3BJCqCzMQqqMZZmOAo8yarzlY7GDwrqO2ze3wXrJcXker9AOjMllHL1zoXnZWKpkqmldONRxqOMZOANu/nXDxuJhJWW49BTjqxUeCt3t/WxeXPDVZjIhaKU/2kZwTyHbU5WTl8sHyxUdHFyS4o2cQLy4j/aIs6/Oi7Mg374mOGwO9Wye5avQxEJ77PnMWZZWd2kqh0OQSRyIIKkhlYHdWBBBB3BFTmDfQCgFAKAUAoBQCgFAaJp8bDn/KgIjNnnQGEkYYFWAZTsQRkEeBHfQHKcc4Qsye5ZGZXwxtpTnDjH7Jz8pl2yDuQoYZIbEbbg77na/n3ZmY2UlK2avbrVn3M4KcvETFICsiYDL35I2I8QeYI2I9eLXKLVucr2WTqqCWb2CO1z8Zjk+B2Hd6+6qMq8m7rI9FR0dShBRnm+Pl1i2cqSp5j789/wDP2GrtGprxucDH4V0qjj2dGz6FtA9WUcaaJoNSxlYoVaKmYtNipdYpOg07M0SXFauRLCiQZ7io2y1CmVF/egA71FKZ0sNhpTkklmdl0K6Pe5lF9dI5lPZtbcAGTLgjOCf2jDIwcBF1FiNyvOrTdSXJx63w/c9FSpxpQ1V1vi/JbuO3o7qLh9zgOZlLndomVTGOZ6tHUBxjIGs6vi5074qvVwNKorWsSKTR8N8U2nRov72dcX2gHZ/xhc1y6ujatPOm7+JupJ7SRLeIqGRnAjAyXzlcenvqqnX1tXO/QZyMuj0DLDlgVaV5JSp5r1rs4U+YBAPmDXp6aaik9u/p3kRZ1uBQCgFAKAUAoBQGi5lxsOdAQ6AUBvjtiee1Afbvh0ciFGGxwQQcMpHJlbmrA7gigOX41wiORVjvgNYysN4qqp3PZVmwRG5yMqew53GM6RXnSaXu5rh5eRLSrSpS1onE8c6N3FqWLrriG/WoDjxOteaH7vOq2rvjn63o7NHF06mTyfDy4+Jzs8+GRgQQcqd8jxH8mPrq1g5e84nL07S/lRqLanZ9a813lzaXII866iyPHN6zsSvdFZua8ma5ZsiilY1lQ1kVs16BWXM1hh2RITLcP1UEbyybdhBuM8i5OFQebEDaoZ1Ujo4fBOT4Lj5La/DnO86O9D47V45Lr4e6J1QwINSofnAH4xU/2jYVdsYO5oyqyq5QyXHy4+B2adONKNo/u+nm5u2+07rhli+etnKtKc4C50QqT8RM7k4xqc4LEcgMKN4QUFZG5Z1sD5igIK8Gtw/WCGMPnVkIo7XPWdt259rnuaxZXuCfWQKAUAoBQCgFAKAxdsDNAV7Nk5oD5QEu3hxuedASKA0yXAHnQEeWbUCCAQQQQRkEHmDnnQFWlm8X/TuAo/snyYwO4RkdqP0bqO5RWk6cZZvbx3gqOMcJtZ1Zbi1aB2IPXRIrYIJOpZFUnxzrQZB5Voo1IO6s+nJ9pmcnOHJybtwvkczF0EWQ/wDpuIQyYGSCoL+vQ+31am9pkvii/HwKMsDTexg9BeILne0IHI9bMDjzHUf1p7VF8exj2K28y95c4XVLPbxY5ntsuPSdGKe0J7E+w3WEitrN9j0Rsi2ppZ7s79iEfBkgZwWjHPb5UgG+9aOpVlsVunyXmSRoU4529dZ2nD+GSqgjhjisofmoEaXHLkB1aNsN/hK05JN3m7+HYTFvw/h0cIOgdp8F3YlncjkXc7t5eHdipgS6AUAoBQCgFAKAUAoBQCgFAR7xtgPGgIlAbrZMn0UBNoCLczdw9dARqAUAoBQGMlvG+OtjSQDlrVWx6MigMB0Xs9z7lg354jUZ+6s3ZiyMDwSCM9iCIeBEa5HrxWDJKR8EGgLGgFAKAUAoBQCgFAKAUAoBQCgFAQro9r0UBpoCbaL2fTQGUz4FAQKA2Qxaj5UBLWFR3UB9aIHuFARZoMbjlQGmgJVpJ3eygNlwmV9G9AQaAnwNlRQGygFAKAUAoBQCgFAKAUAoBQCgIE/xjQGugJ8HxRQGq8PL10BFoCfAuFFAbKAxZwOZAxufKgKqTjyHIgSS4P8A2wBH3jeZiI+Y5BifKsSko5ydgV99dTJu7W1uDkjWzSEgeuMD2mtFUT+FN9VvEWKyLpDCN24ih8erWLA9A0ufvrN6m6PeY1op5s2HpVa424qqnu6wQqPYY1z7a1vVWbj3/sFKMnaLJdreSsMxyW1wuBuhMZ9OQ0gO3orPKW+JNd/gZ27Cws+OIvZmVoCTsXA6s8gMSjKZORgEhvKt4yUldO4LrNZB9oBQCgFAKAUAoBQCgFAQL+9ZHVFRW1K7ZZyo7BQEbI2T2x7KA0txCYbGOHb/ALr/AJVDNmaI7tmk0sqjKlsq5bkQO9B4/dQwSaAn257IoDXeDYGgIlAWMZ2HooCu4lxUIxiQdZNgHQDjQrEqHkb5C7NjvOk4BxWHJRV2DmeLXUUeDdv1znBWFQNAx4Rk4O/ypCeW2OVQSqyezJd/US0qMqjy/Y5nj/Ty6ZXEXVwpjSMDVJluyDqJwp3B2G3iahppOoklv2vN/sXKuGhSoSqSd2k+ZX3d/Oczw6zDEud2O5Y9piT3ljufbXY1UeQeIldpu5Y+46zqmnLsgvw/nW+oVvaMzP8AV+MMNmHJlJVh5hhgj21E4HSpYySSz+viW3D+mt1bHTJi5iPxlk2kA5HTJjDbdzg58RVaphoyessnxRchjYN2ll3rz8eg7Xo3xWOZddg4ULjrbOTshNjsgGepOSMFdUZxy7xC5yp5VNnHz8y5tzXroOo4bxBZk1AMrDAeNwA8bY3VwCRnzBIPMEjBqYEygFAKAUAoBQCgFAKAr+LLvC3hIB9dWTHtZfZQFdxRPh/JgD/T+lYN1sNlsvwkh8BGnsUyf+Ueysmr2kqhglWbbEUBvkTIIoCvIoCPc37Z6mIgSEZLHfqlORqI72OCFB5nJ5A1rKWqrg4bpH0tMTNBYBTv8PcN2y7YAIRs9pgBgucgYAAOOzrGhKfvT27uC9cSKWIhTkrq/HOxzaS6u1kknJYndie8sfHOB7KrSTTakd+lOM4Jw2bir4k+pwo/iP3gffv/AIamwkNablw8f+Dn6brqnQVLfLN9C834Mt+GR4FdU8Zfay1SPIrZIglOxrNtUuqUFWuw8FQtHSjUK27tsk1nVyNeW94q9LwyLLE7RyJnS68xnmN9iD3g7HFQzppnRwuLcOjh62Pn7b7D0zon0hN8msBY722ADjOElU757z1bHPPdG8flc6S5B/4fD9jvJqUVKOaezy6VvXirN9nw69EyBwGXOQyMMOjA4ZGG4yDtsSDzBI3qcEqgFAKAUAoBQCgFAV/HR8A7fu9Mv2TCTHr0Y9dAR+Jr8Mp/u/1NYNkZWKZSRsf2sn+Q9X/srJqZ0BlG+DmgLBWyM0BV8XuwpVEAadwSi5wABgGRz3IMjfvJAG5oYbsrnFdJL4wwzRxyZk3a4mAC6m2BUY5HGBzOlVC5zuNlh3JSqPcnbpsVPboRxVLD/elKKa4JvxfA46wt1WNQMbIoA8OyKsqByqmITd7kSYNqIQlRtqOxzzPeD3D7xUFWipbTp4HSE6atF7ePSlfvfYYWFqcnOS2cnPM52/mpHqqalTUVZLYc7HYmVaWu3e//AD4NHR20WBipUUpOysTlXapYLM5+IqWizaI6llsKNB3nfgYulRJXL0quqrkKaGtmiGnVK25gqNou06hVRXUlrOlxD8eIk4zgSKfjxt5MPYcHuqrVppqzO/o7EpPk5PKXc9z+j5ug9ksr5NUN3DjqbwIJOS4ZgBDK3i2cRHv3T5tUKTcW6b3bOj9jrO62nS1OBQCgFAKAUAoBQEfiEWqKRTyZHB9akUBWq2owk8yi59dYNkS+BjMCN+81SfasZP8AdWTUTR4Pl3UBroA14IlZ2OEUFm8gBkmgOd4jfPHFn4t1e9pzkZgjHKNSPmhtIxtqd28amo0uUlbcc/SWN9lo6y+J5Lz6vG3E5TpDCFtJgByjY49AzV+rbk5JcH4HlNGTax9CcnnykW3/AHIh2FmW0IoyzBFUeZAG/gO8nuANaSajFyZLSjKtVjTjtb7OfqWZ2dv0etokOqKKVj8Z5UV9XIHSGyEXYdkeAzk71zZzlLNs9hSw1OlBRS2b9/Hb0tlRxPgcanrYRpUAh4+YGW1a1J3ABLZXlgkjGMGWlVd7SKWNwa1HOms1nboVnbqts4cSNHHirqR52dS5vRasQjY42JrazyNoFYlmyWitWPSYsK2UbEFWtrOy2GiRKw0bQkQLmOopIv0plLfxbVDJHSoT3HT/AKLbgSw3VhITpGZI8YBVJdn0fwyYYHGxcVy8StRqpwefQ9p6ynU5WnGb2tWfTHJ9qs+s9J4FeGWCN2xrwVkxy1oSkgGw5OrDlUpkn0AoBQETiF4YlDCKSXJA0xhSw2J1HUyjG33itZStuuTUaSqSs5KPO727kyv/AF+/0O8+rF+bWnKv5X3eZZ9hj+NDtl+kfr9vod59WH82nKv5X3eY9hj+NDtl+kfr9voV59WH82nKv5X3eY9hj+NDtl+kxfjzEEe47zcH5MP5tOVfyvu8x7DH8an2y/SVVpxZwsZ9yXRKonIQ4OFG4PW8tqco/lfd5hYOH49Ptl+klcE4ncC3hC2cjARRAMZIV1dgb41d9NeXy96HsuHW2uuqMvIlS3t2wwtmo/jnQf6Q1Napuj3hUMIvirdkX9bEeRr4c4bX09fL+TWb1OC7f2NdTB/PP8q/UV/FxdsqoTbqJXRSAsrHnrOTqXs4Qg7bgkbc6fzObvMN4NLZN9cV9GUnEOvedy8kWpNKdmJgMAatsue9zVqjCtq3Ukur9zg6RxGjuVUZUqkmlvqJLPPdFM131s+khpM7YI0Lg7bjep1Gq425T/SjmSraPjUTWE/9sz7wWxdpCRPIpRc5CRc2OkfJ3GNdVa8JpJObfYdnRWKwspTcMLTjZJXvNvO+9vm4FvdrONhNG2eeuH8Diq8lPiuzyOvymGfxU5L/ACz/AFJmqGa4H9nA479MjrkfwshH+atbz4Lt8wo4V7JzXTFPvi14FTKXjbQYZOycbNGSMcsnUM7YrqUq89VSdNvnTT7ro8dj9F4XlZUqeLpxe20o1I2TzXvarRkLsA4aOZf/AIy3+jVU3tcV8UZL+3yucx/w9Vn/AEa9CfRVS/3qB8HFIckGQKR3OGjPsYCtY43Dp+9K3SmvEsVf4a0xKP8AJo664wlGa7YtmxLyNviyIfQw/wCanjiqEtk12o5VXQWlKLtUw1Rf2SfgmjIrkZG/o3qTaroo31Jas8nweXiQ7lKjki5Rmm8mU92tQyOpSZ86C3PVcUgO/wAMJYTjvDL1gB8tUYNc/FR1oNHqNHzvSlHg0+1NPwR69wBgHu4wSRHOSAe7rYopyB5a5XPrqKm9aCfMi4XFbgUAoCNeXscKhpZEjUnAZ2VATucZJG+AdvKtXJR2uxJSo1Kr1acXJ8yv4EP3yWf0u2+2i/FWvLU/mXaWPs/F/hT/ACvyHvks/pdt9tF+KnLU/mXaPs/F/hT/ACvyHvks/pdt9tH+KnLU/mXah9nYv8Kf5X5Hxuklnj/q7b7aP8VOVp/Mu0fZ+L/Cn+V+RR2XGbYRxg3NuCIlB+Fj2OkDHOscrT+ZdqM+wYu39Gf5X5FtwXjdsYYlFxAWEcYKiWMkHSBgjNbKpB7Gu0jlgsTFXlSkumLX0LdZlIyGUjyIra6K7jJZNGWQfA1kxZlL0hgKiF1+TPDn0SN1P/lFDD2HLXqEXEwPPUD6iiEVeo3cDy2kmo4nN7Un9PoauJHnUi2FabvNG3o8e1IPFUPsZwf9Q9tVMV93r+h2dD7an9v1JzoapnaN0EJ8D66WZjWjxKPit7EJpcyxjtDm6DkiKe/xU108LWpQpJSmk896PKaZ0Zj8RjJTo4epJWirqnNq9uKRph4jEeUiH0HP8qn9uw6++vHwOYv4W0xUV1h5LptF9kmmZLxNDy6w471jlYe0LWfbaf3VJ9EX5Gv/AEvjI/1ZUoPhKtTi+xyNPugMTpgkYd5MaJ/rZT91RSqwm78jJ/2r62L1LAYrDx1ftGlDmVab/wDzUl3kYWqNkG0QDxbqlPtUmq7owlsw/a0vC516ek8VSSVTS7f+WNSouvWUTTJCw2VSqj/3U38sEVq8PU+7HV/8kvpdFiOmcIv61Z1ejCUEv9Wq+8rrxJP3gUeA7Z9pVa0dDE3/AKlu2XikWo6W0Hq6rwWvz2jS/wBk5fQicDVjxCyCPhuvQ6tA5DdxjPeoYZ7s1rapFN1JX6ki3Rr4OpCfstDk8l/8kpX95ZWeXP8A8ns3R+Mi4v2xs00WPPFrb5/nUNF/y49CMWzZe1IBQCgMJIlYYYAjwIBrDVzMZOLunY1e4o/3afVX/imquBvy1T5n2se4o/3afVX/AIpqrgOWqfM+1j3FH+7T6q/8U1VwHLVPmfazGWzjCk9WnI/JXw9FNVcBy1T5n2sp7K3XESlV3RM9kd6rnupZGVOSW19rNvCeEQSWtv1sMTkxRZ1Ip30L4itXTi9qRvTxden8E5LrZtPRay+i2/2Sf8VjkafyrsJftLGfiy/MzR7zrMHKw6P4JJY/9LiteQp8PEk+1sW1Zzv0qL8UzRxPohCYnEXWiTSSmZ52GsdpCQ0mNmANZ5GPP2s1ek67Vnqv+yHkc7xWxUCGZHmKXCgZaRiVONSqc+WsYPelW8NSTerrSXRI4GmcbJQVXkKMrOz1qSeT2cN+XSVPE4urjeTrZiEVmI1IcgAnG6mrLoSim1Ul3PxRxKWk6NacYSwdBuTSyU4bcvuyMuDzlZFxPIgbsFtMBwGxg5Mew1BMnuGTUFejUcL8o3bmj5HR0ZpLCQr6vskI62V9eq892Tlxy6zorjhXc8ty/jmUrn1IBiue4X2tvr8j03tjTvCnTj/Yn/uuaX4VbRqZXhV9I26xnk1E/FQa2IBJ/qe6swoRk7KN31sxV0viaVNylVcYrN6qjH/al0IprVVQYVUHjpUKCeZIHcM52ruU6FKC1VFdiPmuL0pjsTUdSpVndu/xysuZZ7thKjbwqxHLYceqnN60nd8+Zs1Vvch1EYMa1bJIxuaJGrRsswiQ7htqjkXKSzKe9fnUMmdOirsk/o2seu4krEdm2jeQnu1t8FGPI4aRv8Nc3FytB235fQ9RgqerSvxfdH933HrHRg6onl755ZX5g7BzHHjH/bjj2olZWLJcVkCgFAKAUAoBQETi0umCZhzWOQ+xSaArVGmRV+aAPZgf0rBuTuB7Qqv7syR/Zu0Y+5ayaE+gFAKA5jiVoiFoZTiC7fMbAfspmOrTnkupxrUn5ZZebKDtFtO6Ia1OM4tSV01ZrivWw4fpTC8dvcRSDDqh5cnB2Dr5H7jkGug6qnRlJcH4HlcLgZYfSlCm84upGz4rWXet6KizuMop8VX+QomRTp59ZbWPTGSNdEiLPpOlWZyjgal0hiFbXhXG+AezuTzqlOir5O3peZ6ChjpqmteN8lnfgpXv1x70RLnjUlxIGcgKinSi5CAsTvpyctpVe0d+0QMDapqMFF5evVu8oaRrzrRUZZK+zoSv05ya/tJME1W0zg1KZMjapEylOJvDVvcruGZrd61bJYxI0j1o2WoQuV9zNUbZdpwKTiN2ADnkOdQTlY6uFw8pySjtew7r9FnAp4WluJU6tLiOMIrftDpJYOwHxBhzse1vuBXIxtWDjbeejoQcIKL3X77W+vadnLwwBi8LmF2zkqMxuTvmSLkxzzI0seWqq1LGSWUs13kriff1pLH+3hJUc5IcyDbG7RftFySdlD4xue+r1OtCexmpZ2tykihkYMp5EHI22I9IO1Sg3UAoBQCgFAV/HN4iv7xo4z6HkVW/ylqArZZPhfbWDcsuDkYlA7pXPo1gSf76yaFhQCgFAabu2SRGSRQ6OCrKwyGB5gigOQ41wEzRm0kdwygm2nc6y67FoZDzLDABzuyqrZLBsaSk4Xe5pp83P5mNSDnCTV9WSkulHlKrJbhoZhpkhARwTnBAG+e8EYYHwNXozurnCxND+a8t5rjt2ftFimeW2Tz5nPpG3P8AlXPq4t63uHpMHoVcj/ObTe5Wyvx29m65layFGKNzznbkRyBH1ceqreGqqcbnE0tgpUatnwun1v6t9xeW0lXIs87UiWkT7VMmc+cczPrazc0VO5pkuK1ciaFEhzXFaNlqFMq7y6xUUpF6jRuWXQvo4Lljd3JVbODLkvsspTJOc7dUuMknYkY5ZqhiKzjktr2euB6XDYfkYvW+J9y4dL38FlxPULd7qQdaoi6t90jdZI5dO2GdznDHtHSUBGVBOQao1cDGcdrvxLKkfV4koIWQNCxIAEmAGJ5BXBKMT4A58hyrlVMDXo5xzXMbqSZP1Gq/tFROzFiL0cGevkAAWaZmUgY1BUjhLeeTESD3givSYbW5KLltsRvaXFTmBQCgFAKAruLNvCPFyT6ER2z9bT7aBFQ6NrzjasEhZ8MfEsg7nSNx6Rqjb2BI/bWTRlrQwKAUAoCLxGwWZND5G4ZWU4ZGHxXQ9zD/AOjkEigOS6QcChuGSO8GmfGmG5UFUkwRhW3068nPVtzySnfpryjKEWo/C9q3ro5uY2hJRmptJtbLnDcZ4HPanEy9k5AlXeNuQ3PyGI7jjvxnnVVrenl67Dv0cRTrZLbw9bSjvx8R/MqfWMj+Q9tWcHK1S3FeBzNOUtfDa/yvueXkWNnJtXZizwNaOZNFzW+sVuSMWuqaxsqRHlu/OtXImjRbK254h3DmTgDmSfAAbk+QqKUy9QwkpPJeufgdLwDoQzj3RxA9RAuD1ROJJN+UnegJ0gKMu2rHZ5GjVxF3qwzfh0+rncw+HjR97fx4dHPzvqS2no9hZNKQZI+qgiIEEGwLaPiySqNlAxlI+7AZu1hU1p09XN5t7/LmJ7F9UgMJYwwKsAysCCCMgg7EEd4oCubgEJGMOEOxRZJFjI8NAbAHkPRUbo027uKuZuWMUYUBVAAUAAAYAA2AA7hUhgzoBQCgFAKAi3diHZW1OrKGAKkcmKkg5BHyFoDT+rD++m9qfgoLmy2sArai7uQCo1EYAJBOwA+aKAmUAoBQCgFAa54FdSrqGVhgqQCCPAg86AqJOHSxDETCWPf4GY7gbbJLgnA32cNnONSgVHKlFu+x8V6zBy3FujnD5A4kjaykYbM2pIwwwQw7XUPvjYHJ35VEoThJStfoyfZsJZ15zpunJ3T459+0oJ/0fXijMUlvOM4BDNEcd5xhh6tVWVjIr4rrqZypaOT2Mg3XRTiKHAtmk80kgx/mkU/dW/tlL5l2oh+zZc3rqNkXQriLgHqUTPMSSoCPqa6w8ZT+ZG0dHPf68CYP0f6N7y+hhHIKgGo7ZGHkIGdjtoNRvEt/DFvu8SzDBwjtz9cx1XR/gMMB1WVq2s7G5udatg89IYdYRsOyFRT499aONSfxuy4Lz8i0kkrL11HS2nCQGEkrGWUZ0sRhY88+qTkvp3bxJreMVFWirGSyrYCgFAKAUAoBQCgFAKAUAoBQCgFAKAUAoBQCgPjKCMEZBoCtm6P2zEnqUViclkHVuT460w330uLGuTo9Gfl3Q9F3dD/yViyB9PR6EgBuucDue4uHB9KtIQfWKysgS7PhsMWTFFHGTudCKuTyycDegJdAKAUAoBQCgFAKAUAoBQCgFAKAUAoBQCgFAKAUAoBQCgFAKAUAoBQCgFAKAUAoBQCgFAKAUAoBQCgFAKAUAoBQCgFAKAUAoBQCgFAKAUAoBQCgFA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8" name="Picture 8" descr="http://thumbs.dreamstime.com/thumb_957/95725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01008"/>
            <a:ext cx="2857500" cy="3171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12952</TotalTime>
  <Words>596</Words>
  <Application>Microsoft Office PowerPoint</Application>
  <PresentationFormat>Předvádění na obrazovce (4:3)</PresentationFormat>
  <Paragraphs>142</Paragraphs>
  <Slides>17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Medián</vt:lpstr>
      <vt:lpstr>Optika - Čočky </vt:lpstr>
      <vt:lpstr>Obsah</vt:lpstr>
      <vt:lpstr>Co je to čočka ??</vt:lpstr>
      <vt:lpstr>Využití čoček</vt:lpstr>
      <vt:lpstr>Ohnisková vzdálenost </vt:lpstr>
      <vt:lpstr>Optická mohutnost</vt:lpstr>
      <vt:lpstr>Dělení čoček</vt:lpstr>
      <vt:lpstr>Spojky</vt:lpstr>
      <vt:lpstr>Rozptylky</vt:lpstr>
      <vt:lpstr>Otto Wichterle</vt:lpstr>
      <vt:lpstr>Čočkostroj</vt:lpstr>
      <vt:lpstr>Fresnelova čočka</vt:lpstr>
      <vt:lpstr>Optické vlastnosti oka </vt:lpstr>
      <vt:lpstr>Oční vady</vt:lpstr>
      <vt:lpstr>Krátkozrakost</vt:lpstr>
      <vt:lpstr>Dalekozrakost</vt:lpstr>
      <vt:lpstr>Děkuji za pozornost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Optika</dc:title>
  <dc:creator>Helík</dc:creator>
  <cp:lastModifiedBy>Helík</cp:lastModifiedBy>
  <cp:revision>485</cp:revision>
  <dcterms:created xsi:type="dcterms:W3CDTF">2016-03-30T15:48:16Z</dcterms:created>
  <dcterms:modified xsi:type="dcterms:W3CDTF">2016-05-08T19:33:45Z</dcterms:modified>
</cp:coreProperties>
</file>