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54A5A2-5173-E702-29F5-15881F1977EA}" v="2537" dt="2019-10-25T13:12:31.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101" d="100"/>
          <a:sy n="101"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10/25/2019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10/25/2019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om/search?biw=1920&amp;bih=937&amp;tbm=isch&amp;sa=1&amp;ei=SPGyXdO-KcPUwQKOyrrADg&amp;q=+pozorniost&amp;oq=+pozorniost&amp;gs_l=img.3...11442.16902..17196...1.0..0.72.661.11......0....1..gws-wiz-img.....0..0i67j0j0i5i30j0i30j0i24j0i19j0i5i30i19.ql0PoCnRIyo&amp;ved=0ahUKEwjTgs2Ru7flAhVDalAKHQ6lDugQ4dUDCAc&amp;uact=5#imgrc=1WXVYj9eayZVfM:" TargetMode="External"/><Relationship Id="rId3" Type="http://schemas.openxmlformats.org/officeDocument/2006/relationships/hyperlink" Target="https://www.google.com/search?biw=1920&amp;bih=937&amp;tbm=isch&amp;sa=1&amp;ei=4vOyXd_kO4jbwAKOwYTIDQ&amp;q=smajl%C3%ADk&amp;oq=+smaj&amp;gs_l=img.3.0.0l10.11147.15051..16536...0.0..0.75.283.4......0....1..gws-wiz-img.....0.LnMZh5cU6UY#imgrc=YPSHcZ1yTCs33M:" TargetMode="External"/><Relationship Id="rId7" Type="http://schemas.openxmlformats.org/officeDocument/2006/relationships/hyperlink" Target="https://www.google.com/search?biw=1920&amp;bih=937&amp;tbm=isch&amp;sa=1&amp;ei=WvGyXZ39Js7cwQLPx4GYDQ&amp;q=tipy&amp;oq=tipy&amp;gs_l=img.3..0l10.34062.36519..36982...0.0..1.105.712.11j1......0....1..gws-wiz-img.....0..0i5i30j0i30j0i24.cYaKDDBsyrI&amp;ved=0ahUKEwidkpWau7flAhVOblAKHc9jANMQ4dUDCAc&amp;uact=5#imgrc=6CSHLuj3jm0IkM:" TargetMode="External"/><Relationship Id="rId2" Type="http://schemas.openxmlformats.org/officeDocument/2006/relationships/hyperlink" Target="https://www.jobs.cz/poradna/5-zlepsovaku-jak-vytvorite-chytlavou-prezentaci/" TargetMode="External"/><Relationship Id="rId1" Type="http://schemas.openxmlformats.org/officeDocument/2006/relationships/slideLayout" Target="../slideLayouts/slideLayout2.xml"/><Relationship Id="rId6" Type="http://schemas.openxmlformats.org/officeDocument/2006/relationships/hyperlink" Target="https://www.google.com/search?biw=1920&amp;bih=937&amp;tbm=isch&amp;sa=1&amp;ei=gPGyXayiEYzEwAKn64CQDQ&amp;q=m%C3%A1lo+%C4%8Dasu&amp;oq=m%C3%A1lo+%C4%8Dasu&amp;gs_l=img.3..0l2j0i24l3.57556.61845..62998...0.0..0.62.698.12......0....1..gws-wiz-img.....0..0i67j0i30.uv6to4hZYR4&amp;ved=0ahUKEwis4o6su7flAhUMIlAKHac1ANIQ4dUDCAc&amp;uact=5#imgrc=AoDM0sunB4gDfM:" TargetMode="External"/><Relationship Id="rId5" Type="http://schemas.openxmlformats.org/officeDocument/2006/relationships/hyperlink" Target="https://www.google.com/search?biw=1920&amp;bih=937&amp;tbm=isch&amp;sa=1&amp;ei=BPKyXZLoNsylwQLm_KvoDA&amp;q=grafy+malovan%C3%A9&amp;oq=grafy+malovan%C3%A9&amp;gs_l=img.3...26806.31079..31413...0.0..0.61.782.14......0....1..gws-wiz-img.......0i5i30j0i24j0j0i8i30j0i30.2xdCUbdvBtk&amp;ved=0ahUKEwiS-qzru7flAhXMUlAKHWb-Cs0Q4dUDCAc&amp;uact=5#imgrc=ukOcU4Pan807BM:" TargetMode="External"/><Relationship Id="rId10" Type="http://schemas.openxmlformats.org/officeDocument/2006/relationships/hyperlink" Target="https://www.google.com/search?q=n%C3%A1pad&amp;source=lnms&amp;tbm=isch&amp;sa=X&amp;ved=0ahUKEwiUiMDrurflAhUMlhQKHcE9DQwQ_AUIEigB&amp;biw=1920&amp;bih=937#imgrc=_R1qp-wn6qmQNM:" TargetMode="External"/><Relationship Id="rId4" Type="http://schemas.openxmlformats.org/officeDocument/2006/relationships/hyperlink" Target="https://www.google.com/search?biw=1920&amp;bih=937&amp;tbm=isch&amp;sa=1&amp;ei=qfOyXZrVIpGiwAKUzLugDQ&amp;q=napsat+na+pap%C3%ADr&amp;oq=napsat+na+pap%C3%ADr&amp;gs_l=img.3...3362.8165..8499...0.0..0.86.1825.24......0....1..gws-wiz-img.....0..0j0i30j0i24j0i5i30j0i8i30.NO02cOu3TbA&amp;ved=0ahUKEwjazfizvbflAhUREVAKHRTmDtQQ4dUDCAc&amp;uact=5#imgrc=uK35GOYim9E9RM:" TargetMode="External"/><Relationship Id="rId9" Type="http://schemas.openxmlformats.org/officeDocument/2006/relationships/hyperlink" Target="https://www.google.com/search?q=n%C3%A1pad&amp;source=lnms&amp;tbm=isch&amp;sa=X&amp;ved=0ahUKEwiUiMDrurflAhUMlhQKHcE9DQwQ_AUIEigB&amp;biw=1920&amp;bih=9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DE9D0E-C638-4470-A425-A312F6514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descr="Obsah obrázku obálka, stůl, dort, kousek&#10;&#10;Popis vygenerovaný s velmi vysokou mírou spolehlivosti">
            <a:extLst>
              <a:ext uri="{FF2B5EF4-FFF2-40B4-BE49-F238E27FC236}">
                <a16:creationId xmlns:a16="http://schemas.microsoft.com/office/drawing/2014/main" id="{F5EFC800-5F32-43FE-96CD-668EC7E2B142}"/>
              </a:ext>
            </a:extLst>
          </p:cNvPr>
          <p:cNvPicPr>
            <a:picLocks noChangeAspect="1"/>
          </p:cNvPicPr>
          <p:nvPr/>
        </p:nvPicPr>
        <p:blipFill rotWithShape="1">
          <a:blip r:embed="rId2"/>
          <a:srcRect r="5271" b="-1"/>
          <a:stretch/>
        </p:blipFill>
        <p:spPr>
          <a:xfrm>
            <a:off x="6167718" y="107587"/>
            <a:ext cx="6095697" cy="6857990"/>
          </a:xfrm>
          <a:prstGeom prst="rect">
            <a:avLst/>
          </a:prstGeom>
        </p:spPr>
      </p:pic>
      <p:sp>
        <p:nvSpPr>
          <p:cNvPr id="11" name="Rectangle 10">
            <a:extLst>
              <a:ext uri="{FF2B5EF4-FFF2-40B4-BE49-F238E27FC236}">
                <a16:creationId xmlns:a16="http://schemas.microsoft.com/office/drawing/2014/main" id="{CE5E68C2-DCCC-4202-9B0B-165BA46C8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1938130"/>
            <a:ext cx="8293042" cy="3615369"/>
          </a:xfrm>
          <a:prstGeom prst="rect">
            <a:avLst/>
          </a:prstGeom>
          <a:solidFill>
            <a:schemeClr val="tx1">
              <a:alpha val="8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00526" y="2067340"/>
            <a:ext cx="6829044" cy="2421732"/>
          </a:xfrm>
        </p:spPr>
        <p:txBody>
          <a:bodyPr>
            <a:normAutofit/>
          </a:bodyPr>
          <a:lstStyle/>
          <a:p>
            <a:pPr algn="r"/>
            <a:r>
              <a:rPr lang="en-US" sz="4000">
                <a:solidFill>
                  <a:schemeClr val="bg1"/>
                </a:solidFill>
              </a:rPr>
              <a:t>Tipy na nejlepší prezentaci</a:t>
            </a:r>
          </a:p>
        </p:txBody>
      </p:sp>
      <p:sp>
        <p:nvSpPr>
          <p:cNvPr id="3" name="Subtitle 2"/>
          <p:cNvSpPr>
            <a:spLocks noGrp="1"/>
          </p:cNvSpPr>
          <p:nvPr>
            <p:ph type="subTitle" idx="1"/>
          </p:nvPr>
        </p:nvSpPr>
        <p:spPr>
          <a:xfrm>
            <a:off x="1300525" y="4669144"/>
            <a:ext cx="6829043" cy="716529"/>
          </a:xfrm>
        </p:spPr>
        <p:txBody>
          <a:bodyPr vert="horz" lIns="91440" tIns="91440" rIns="91440" bIns="91440" rtlCol="0">
            <a:normAutofit/>
          </a:bodyPr>
          <a:lstStyle/>
          <a:p>
            <a:pPr algn="r"/>
            <a:r>
              <a:rPr lang="en-US" sz="1600">
                <a:solidFill>
                  <a:schemeClr val="bg1"/>
                </a:solidFill>
              </a:rPr>
              <a:t>Iveta zachová</a:t>
            </a:r>
          </a:p>
        </p:txBody>
      </p:sp>
      <p:cxnSp>
        <p:nvCxnSpPr>
          <p:cNvPr id="13" name="Straight Connector 12">
            <a:extLst>
              <a:ext uri="{FF2B5EF4-FFF2-40B4-BE49-F238E27FC236}">
                <a16:creationId xmlns:a16="http://schemas.microsoft.com/office/drawing/2014/main" id="{547D1AEC-1823-4871-91B6-6654851409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ECDC69"/>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63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5F02CD86-DD54-402C-A5A6-1669BF87E6F3}"/>
              </a:ext>
            </a:extLst>
          </p:cNvPr>
          <p:cNvSpPr>
            <a:spLocks noGrp="1"/>
          </p:cNvSpPr>
          <p:nvPr>
            <p:ph type="title"/>
          </p:nvPr>
        </p:nvSpPr>
        <p:spPr>
          <a:xfrm>
            <a:off x="1451580" y="804520"/>
            <a:ext cx="3530157" cy="1049235"/>
          </a:xfrm>
        </p:spPr>
        <p:txBody>
          <a:bodyPr>
            <a:normAutofit/>
          </a:bodyPr>
          <a:lstStyle/>
          <a:p>
            <a:r>
              <a:rPr lang="cs-CZ" sz="3200"/>
              <a:t>1.tip</a:t>
            </a:r>
          </a:p>
        </p:txBody>
      </p:sp>
      <p:sp>
        <p:nvSpPr>
          <p:cNvPr id="30" name="Rectangle 29">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Zástupný obsah 2">
            <a:extLst>
              <a:ext uri="{FF2B5EF4-FFF2-40B4-BE49-F238E27FC236}">
                <a16:creationId xmlns:a16="http://schemas.microsoft.com/office/drawing/2014/main" id="{DADCC7F0-AAEF-43E8-A8A9-16750C553429}"/>
              </a:ext>
            </a:extLst>
          </p:cNvPr>
          <p:cNvSpPr>
            <a:spLocks noGrp="1"/>
          </p:cNvSpPr>
          <p:nvPr>
            <p:ph idx="1"/>
          </p:nvPr>
        </p:nvSpPr>
        <p:spPr>
          <a:xfrm>
            <a:off x="1451581" y="2015732"/>
            <a:ext cx="3526523" cy="3450613"/>
          </a:xfrm>
        </p:spPr>
        <p:txBody>
          <a:bodyPr>
            <a:normAutofit/>
          </a:bodyPr>
          <a:lstStyle/>
          <a:p>
            <a:pPr marL="0" indent="0">
              <a:lnSpc>
                <a:spcPct val="110000"/>
              </a:lnSpc>
              <a:buNone/>
            </a:pPr>
            <a:r>
              <a:rPr lang="cs-CZ" sz="2000"/>
              <a:t>Prezentace je jako příběh. Neměli bychom psát</a:t>
            </a:r>
            <a:r>
              <a:rPr lang="cs-CZ" sz="2000">
                <a:ea typeface="+mn-lt"/>
                <a:cs typeface="+mn-lt"/>
              </a:rPr>
              <a:t> myšlenky rovnou do prezentace jenom proto že je to jednodušší. Psát myšlenky rovnou do prezentace je jako dělat něco podle receptu. Zkuste si prezentaci udělat nejdřív na papír a uvidíte jak se vám při tom pročistí hlava a napadnou nové nápady.</a:t>
            </a:r>
            <a:endParaRPr lang="cs-CZ" sz="2000"/>
          </a:p>
        </p:txBody>
      </p:sp>
      <p:grpSp>
        <p:nvGrpSpPr>
          <p:cNvPr id="32" name="Group 31">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33" name="Rectangle 32">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Obrázek 4" descr="Obsah obrázku kreslení&#10;&#10;Popis vygenerovaný s velmi vysokou mírou spolehlivosti">
            <a:extLst>
              <a:ext uri="{FF2B5EF4-FFF2-40B4-BE49-F238E27FC236}">
                <a16:creationId xmlns:a16="http://schemas.microsoft.com/office/drawing/2014/main" id="{4BD8A51B-9925-48AD-921F-D83E567490F5}"/>
              </a:ext>
            </a:extLst>
          </p:cNvPr>
          <p:cNvPicPr>
            <a:picLocks noChangeAspect="1"/>
          </p:cNvPicPr>
          <p:nvPr/>
        </p:nvPicPr>
        <p:blipFill rotWithShape="1">
          <a:blip r:embed="rId2"/>
          <a:srcRect t="7542" r="1" b="22297"/>
          <a:stretch/>
        </p:blipFill>
        <p:spPr>
          <a:xfrm>
            <a:off x="6093926" y="1116345"/>
            <a:ext cx="4821551" cy="3866172"/>
          </a:xfrm>
          <a:prstGeom prst="rect">
            <a:avLst/>
          </a:prstGeom>
        </p:spPr>
      </p:pic>
      <p:pic>
        <p:nvPicPr>
          <p:cNvPr id="36" name="Picture 35">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97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descr="Obsah obrázku osoba, brýle, nošení, držení&#10;&#10;Popis vygenerovaný s velmi vysokou mírou spolehlivosti">
            <a:extLst>
              <a:ext uri="{FF2B5EF4-FFF2-40B4-BE49-F238E27FC236}">
                <a16:creationId xmlns:a16="http://schemas.microsoft.com/office/drawing/2014/main" id="{F59CF899-C89A-4F3C-8AD2-A9A2CB093D63}"/>
              </a:ext>
            </a:extLst>
          </p:cNvPr>
          <p:cNvPicPr>
            <a:picLocks noChangeAspect="1"/>
          </p:cNvPicPr>
          <p:nvPr/>
        </p:nvPicPr>
        <p:blipFill rotWithShape="1">
          <a:blip r:embed="rId2">
            <a:alphaModFix amt="50000"/>
          </a:blip>
          <a:srcRect r="-1" b="15728"/>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Nadpis 1">
            <a:extLst>
              <a:ext uri="{FF2B5EF4-FFF2-40B4-BE49-F238E27FC236}">
                <a16:creationId xmlns:a16="http://schemas.microsoft.com/office/drawing/2014/main" id="{3E877EF9-3089-49B6-991D-2D4BFE755AA8}"/>
              </a:ext>
            </a:extLst>
          </p:cNvPr>
          <p:cNvSpPr>
            <a:spLocks noGrp="1"/>
          </p:cNvSpPr>
          <p:nvPr>
            <p:ph type="title"/>
          </p:nvPr>
        </p:nvSpPr>
        <p:spPr>
          <a:xfrm>
            <a:off x="1130271" y="1193800"/>
            <a:ext cx="3193050" cy="4699000"/>
          </a:xfrm>
        </p:spPr>
        <p:txBody>
          <a:bodyPr anchor="ctr">
            <a:normAutofit/>
          </a:bodyPr>
          <a:lstStyle/>
          <a:p>
            <a:r>
              <a:rPr lang="cs-CZ" sz="3200"/>
              <a:t>2.tip</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2DD44D18-DA52-43FB-BA73-6000F5BC860F}"/>
              </a:ext>
            </a:extLst>
          </p:cNvPr>
          <p:cNvSpPr>
            <a:spLocks noGrp="1"/>
          </p:cNvSpPr>
          <p:nvPr>
            <p:ph idx="1"/>
          </p:nvPr>
        </p:nvSpPr>
        <p:spPr>
          <a:xfrm>
            <a:off x="4976636" y="1193800"/>
            <a:ext cx="6085091" cy="4699000"/>
          </a:xfrm>
        </p:spPr>
        <p:txBody>
          <a:bodyPr anchor="ctr">
            <a:normAutofit/>
          </a:bodyPr>
          <a:lstStyle/>
          <a:p>
            <a:pPr marL="0" indent="0">
              <a:buNone/>
            </a:pPr>
            <a:r>
              <a:rPr lang="cs-CZ" sz="2000"/>
              <a:t>Taky bychom neměli pořád používat odrážky. Ty můžete nahradit výstižným textem nebo taky nějakým obrázkem nebo grafický uspořádáním snímku. Ty totiž tolik neupoutávají pozornost jako odrážky, u kterých si text většinou diváci přečtou dřív než je odprezentujete a k čemu bychom pak tam byli?</a:t>
            </a:r>
            <a:br>
              <a:rPr lang="cs-CZ" sz="2000"/>
            </a:br>
            <a:endParaRPr lang="cs-CZ" sz="2000"/>
          </a:p>
          <a:p>
            <a:endParaRPr lang="cs-CZ" sz="200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92795104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descr="Obsah obrázku objekt, hodiny, podepsat, ulice&#10;&#10;Popis vygenerovaný s velmi vysokou mírou spolehlivosti">
            <a:extLst>
              <a:ext uri="{FF2B5EF4-FFF2-40B4-BE49-F238E27FC236}">
                <a16:creationId xmlns:a16="http://schemas.microsoft.com/office/drawing/2014/main" id="{894250F1-463E-484D-8680-1D24384F1612}"/>
              </a:ext>
            </a:extLst>
          </p:cNvPr>
          <p:cNvPicPr>
            <a:picLocks noChangeAspect="1"/>
          </p:cNvPicPr>
          <p:nvPr/>
        </p:nvPicPr>
        <p:blipFill rotWithShape="1">
          <a:blip r:embed="rId2">
            <a:alphaModFix amt="50000"/>
          </a:blip>
          <a:srcRect t="20962" b="24615"/>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Nadpis 1">
            <a:extLst>
              <a:ext uri="{FF2B5EF4-FFF2-40B4-BE49-F238E27FC236}">
                <a16:creationId xmlns:a16="http://schemas.microsoft.com/office/drawing/2014/main" id="{DA18DAD4-6942-4271-8F08-3D1EDA07822C}"/>
              </a:ext>
            </a:extLst>
          </p:cNvPr>
          <p:cNvSpPr>
            <a:spLocks noGrp="1"/>
          </p:cNvSpPr>
          <p:nvPr>
            <p:ph type="title"/>
          </p:nvPr>
        </p:nvSpPr>
        <p:spPr>
          <a:xfrm>
            <a:off x="1130271" y="1193800"/>
            <a:ext cx="3193050" cy="4699000"/>
          </a:xfrm>
        </p:spPr>
        <p:txBody>
          <a:bodyPr anchor="ctr">
            <a:normAutofit/>
          </a:bodyPr>
          <a:lstStyle/>
          <a:p>
            <a:r>
              <a:rPr lang="cs-CZ" sz="3200"/>
              <a:t>3.tip</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694D46A8-2ABA-4FAC-A21A-547EFECE4C86}"/>
              </a:ext>
            </a:extLst>
          </p:cNvPr>
          <p:cNvSpPr>
            <a:spLocks noGrp="1"/>
          </p:cNvSpPr>
          <p:nvPr>
            <p:ph idx="1"/>
          </p:nvPr>
        </p:nvSpPr>
        <p:spPr>
          <a:xfrm>
            <a:off x="4976636" y="1193800"/>
            <a:ext cx="6085091" cy="4699000"/>
          </a:xfrm>
        </p:spPr>
        <p:txBody>
          <a:bodyPr anchor="ctr">
            <a:normAutofit/>
          </a:bodyPr>
          <a:lstStyle/>
          <a:p>
            <a:pPr marL="0" indent="0">
              <a:buNone/>
            </a:pPr>
            <a:r>
              <a:rPr lang="cs-CZ" sz="2000"/>
              <a:t>Hlídejte si hlavně čas aby jste se vešli do požadovaného limitu, ale ne počet slidů. Jestli prezentaci tvoříte tak že si hlídáte počet slidů tak na to jdete ze špatné strany protože na počtu slidů nikomu nezáleží. Záleží na čase, kdyby jste měli vyhrazený počet slidů tak by se vám tam ani nemuselo vše vejít. Proto si hlídejte čas abyste měli čas říct vše co máte v hlavě.</a:t>
            </a:r>
          </a:p>
          <a:p>
            <a:endParaRPr lang="cs-CZ" sz="2000"/>
          </a:p>
          <a:p>
            <a:endParaRPr lang="cs-CZ" sz="200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9894518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descr="Obsah obrázku text&#10;&#10;Popis vygenerovaný s velmi vysokou mírou spolehlivosti">
            <a:extLst>
              <a:ext uri="{FF2B5EF4-FFF2-40B4-BE49-F238E27FC236}">
                <a16:creationId xmlns:a16="http://schemas.microsoft.com/office/drawing/2014/main" id="{A7290F96-2FEF-4CCF-A205-ED762AE2F31B}"/>
              </a:ext>
            </a:extLst>
          </p:cNvPr>
          <p:cNvPicPr>
            <a:picLocks noChangeAspect="1"/>
          </p:cNvPicPr>
          <p:nvPr/>
        </p:nvPicPr>
        <p:blipFill rotWithShape="1">
          <a:blip r:embed="rId2">
            <a:alphaModFix amt="50000"/>
          </a:blip>
          <a:srcRect t="13349" r="-1" b="17418"/>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Nadpis 1">
            <a:extLst>
              <a:ext uri="{FF2B5EF4-FFF2-40B4-BE49-F238E27FC236}">
                <a16:creationId xmlns:a16="http://schemas.microsoft.com/office/drawing/2014/main" id="{3C1A48DE-9A00-4ABF-B59B-FC5BB5156CC4}"/>
              </a:ext>
            </a:extLst>
          </p:cNvPr>
          <p:cNvSpPr>
            <a:spLocks noGrp="1"/>
          </p:cNvSpPr>
          <p:nvPr>
            <p:ph type="title"/>
          </p:nvPr>
        </p:nvSpPr>
        <p:spPr>
          <a:xfrm>
            <a:off x="1130271" y="1193800"/>
            <a:ext cx="3193050" cy="4699000"/>
          </a:xfrm>
        </p:spPr>
        <p:txBody>
          <a:bodyPr anchor="ctr">
            <a:normAutofit/>
          </a:bodyPr>
          <a:lstStyle/>
          <a:p>
            <a:r>
              <a:rPr lang="cs-CZ" sz="3200"/>
              <a:t>4.tip</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17B5D0C6-6D00-4303-A82A-438D721CA3A4}"/>
              </a:ext>
            </a:extLst>
          </p:cNvPr>
          <p:cNvSpPr>
            <a:spLocks noGrp="1"/>
          </p:cNvSpPr>
          <p:nvPr>
            <p:ph idx="1"/>
          </p:nvPr>
        </p:nvSpPr>
        <p:spPr>
          <a:xfrm>
            <a:off x="4976636" y="1193800"/>
            <a:ext cx="6085091" cy="4699000"/>
          </a:xfrm>
        </p:spPr>
        <p:txBody>
          <a:bodyPr anchor="ctr">
            <a:normAutofit/>
          </a:bodyPr>
          <a:lstStyle/>
          <a:p>
            <a:r>
              <a:rPr lang="cs-CZ" sz="2000"/>
              <a:t>A také nepoužívejte zbytečně moc grafů. Kdo by o ně stál? Můžete použít jeden pro zajímavost ale přece to má být vaše práce a proto by to neměl být takzvaný grafový sešit. Zkuste se zamyslet jak to sdělit jinak bez použití grafů.</a:t>
            </a:r>
          </a:p>
          <a:p>
            <a:endParaRPr lang="cs-CZ" sz="200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4067518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0">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C909117D-082E-4165-884D-A7C59F2359C9}"/>
              </a:ext>
            </a:extLst>
          </p:cNvPr>
          <p:cNvSpPr>
            <a:spLocks noGrp="1"/>
          </p:cNvSpPr>
          <p:nvPr>
            <p:ph type="title"/>
          </p:nvPr>
        </p:nvSpPr>
        <p:spPr>
          <a:xfrm>
            <a:off x="7218030" y="804520"/>
            <a:ext cx="3520367" cy="1049235"/>
          </a:xfrm>
        </p:spPr>
        <p:txBody>
          <a:bodyPr>
            <a:normAutofit/>
          </a:bodyPr>
          <a:lstStyle/>
          <a:p>
            <a:r>
              <a:rPr lang="cs-CZ" sz="3200"/>
              <a:t>5.tip</a:t>
            </a:r>
          </a:p>
        </p:txBody>
      </p:sp>
      <p:sp>
        <p:nvSpPr>
          <p:cNvPr id="8" name="Rectangle 12">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 name="Group 14">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16" name="Rectangle 15">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Obrázek 4">
            <a:extLst>
              <a:ext uri="{FF2B5EF4-FFF2-40B4-BE49-F238E27FC236}">
                <a16:creationId xmlns:a16="http://schemas.microsoft.com/office/drawing/2014/main" id="{C5CA4A5A-EAC0-44A4-8F94-17DE58779576}"/>
              </a:ext>
            </a:extLst>
          </p:cNvPr>
          <p:cNvPicPr>
            <a:picLocks noChangeAspect="1"/>
          </p:cNvPicPr>
          <p:nvPr/>
        </p:nvPicPr>
        <p:blipFill rotWithShape="1">
          <a:blip r:embed="rId2"/>
          <a:srcRect l="6517" r="1" b="1"/>
          <a:stretch/>
        </p:blipFill>
        <p:spPr>
          <a:xfrm>
            <a:off x="1271223" y="1116345"/>
            <a:ext cx="4825148" cy="3866172"/>
          </a:xfrm>
          <a:prstGeom prst="rect">
            <a:avLst/>
          </a:prstGeom>
        </p:spPr>
      </p:pic>
      <p:sp>
        <p:nvSpPr>
          <p:cNvPr id="3" name="Zástupný obsah 2">
            <a:extLst>
              <a:ext uri="{FF2B5EF4-FFF2-40B4-BE49-F238E27FC236}">
                <a16:creationId xmlns:a16="http://schemas.microsoft.com/office/drawing/2014/main" id="{FAF29906-1589-4821-8153-4A81D340C0A9}"/>
              </a:ext>
            </a:extLst>
          </p:cNvPr>
          <p:cNvSpPr>
            <a:spLocks noGrp="1"/>
          </p:cNvSpPr>
          <p:nvPr>
            <p:ph idx="1"/>
          </p:nvPr>
        </p:nvSpPr>
        <p:spPr>
          <a:xfrm>
            <a:off x="7218029" y="2015732"/>
            <a:ext cx="3520368" cy="3450613"/>
          </a:xfrm>
        </p:spPr>
        <p:txBody>
          <a:bodyPr>
            <a:normAutofit/>
          </a:bodyPr>
          <a:lstStyle/>
          <a:p>
            <a:pPr marL="0" indent="0">
              <a:lnSpc>
                <a:spcPct val="110000"/>
              </a:lnSpc>
              <a:buNone/>
            </a:pPr>
            <a:r>
              <a:rPr lang="cs-CZ" sz="1600"/>
              <a:t>Na jeden slide jedna myšlenka, to je i moje heslo. Platí také, že prezentace není tahák pro vás. Zkuste nevypisovat vše ale spíš si udělat poznámky na papír aby jste se do nich pak mohli podívat a nevypadalo to jako že jste se to nenaučili. Radši tam dejte jeden obrázek aby lidé věděli o čem mluvíte jako v mém případě. A jestli máte starost že si lidé nic nezapamatují tak nemějte jsou to lidé a zvládnou si dělat vlastní poznámky. </a:t>
            </a:r>
          </a:p>
        </p:txBody>
      </p:sp>
      <p:pic>
        <p:nvPicPr>
          <p:cNvPr id="12" name="Picture 18">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20">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0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16DB64C0-24CB-4867-82F9-2FCB14319214}"/>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b="0" i="0" kern="1200" cap="all">
                <a:solidFill>
                  <a:schemeClr val="tx1"/>
                </a:solidFill>
                <a:effectLst/>
                <a:latin typeface="+mj-lt"/>
                <a:ea typeface="+mj-ea"/>
                <a:cs typeface="+mj-cs"/>
              </a:rPr>
              <a:t>Děkuji za pozornost</a:t>
            </a:r>
          </a:p>
        </p:txBody>
      </p:sp>
      <p:cxnSp>
        <p:nvCxnSpPr>
          <p:cNvPr id="21" name="Straight Connector 20">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4" name="Rectangle 23">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Obrázek 4" descr="Obsah obrázku kreslení&#10;&#10;Popis vygenerovaný s velmi vysokou mírou spolehlivosti">
            <a:extLst>
              <a:ext uri="{FF2B5EF4-FFF2-40B4-BE49-F238E27FC236}">
                <a16:creationId xmlns:a16="http://schemas.microsoft.com/office/drawing/2014/main" id="{A338E0E0-2AB1-4F32-82FE-06ABCE9AA003}"/>
              </a:ext>
            </a:extLst>
          </p:cNvPr>
          <p:cNvPicPr>
            <a:picLocks noGrp="1" noChangeAspect="1"/>
          </p:cNvPicPr>
          <p:nvPr>
            <p:ph idx="1"/>
          </p:nvPr>
        </p:nvPicPr>
        <p:blipFill rotWithShape="1">
          <a:blip r:embed="rId3"/>
          <a:srcRect r="-2" b="17847"/>
          <a:stretch/>
        </p:blipFill>
        <p:spPr>
          <a:xfrm>
            <a:off x="4618374" y="1116345"/>
            <a:ext cx="6282919" cy="3866172"/>
          </a:xfrm>
          <a:prstGeom prst="rect">
            <a:avLst/>
          </a:prstGeom>
        </p:spPr>
      </p:pic>
      <p:pic>
        <p:nvPicPr>
          <p:cNvPr id="27" name="Picture 26">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9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73CAB1-9908-46C0-BFC2-0146E9F77164}"/>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6E4C2863-1537-4879-BCF1-7CC66004808D}"/>
              </a:ext>
            </a:extLst>
          </p:cNvPr>
          <p:cNvSpPr>
            <a:spLocks noGrp="1"/>
          </p:cNvSpPr>
          <p:nvPr>
            <p:ph idx="1"/>
          </p:nvPr>
        </p:nvSpPr>
        <p:spPr>
          <a:xfrm>
            <a:off x="815085" y="2015732"/>
            <a:ext cx="10239769" cy="3997460"/>
          </a:xfrm>
        </p:spPr>
        <p:txBody>
          <a:bodyPr vert="horz" lIns="91440" tIns="45720" rIns="91440" bIns="45720" rtlCol="0" anchor="t">
            <a:noAutofit/>
          </a:bodyPr>
          <a:lstStyle/>
          <a:p>
            <a:r>
              <a:rPr lang="cs-CZ" sz="800" dirty="0">
                <a:ea typeface="+mn-lt"/>
                <a:cs typeface="+mn-lt"/>
                <a:hlinkClick r:id="rId2"/>
              </a:rPr>
              <a:t>https://www.jobs.cz/poradna/5-zlepsovaku-jak-vytvorite-chytlavou-prezentaci/</a:t>
            </a:r>
            <a:endParaRPr lang="cs-CZ" sz="800" dirty="0">
              <a:ea typeface="+mn-lt"/>
              <a:cs typeface="+mn-lt"/>
            </a:endParaRPr>
          </a:p>
          <a:p>
            <a:r>
              <a:rPr lang="cs-CZ" sz="800" dirty="0">
                <a:ea typeface="+mn-lt"/>
                <a:cs typeface="+mn-lt"/>
                <a:hlinkClick r:id="rId3"/>
              </a:rPr>
              <a:t>https://www.google.com/search?biw=1920&amp;bih=937&amp;tbm=isch&amp;sa=1&amp;ei=4vOyXd_kO4jbwAKOwYTIDQ&amp;q=smajl%C3%ADk&amp;oq=+smaj&amp;gs_l=img.3.0.0l10.11147.15051..16536...0.0..0.75.283.4......0....1..gws-wiz-img.....0.LnMZh5cU6UY#imgrc=YPSHcZ1yTCs33M:</a:t>
            </a:r>
            <a:endParaRPr lang="cs-CZ" sz="800" dirty="0">
              <a:ea typeface="+mn-lt"/>
              <a:cs typeface="+mn-lt"/>
            </a:endParaRPr>
          </a:p>
          <a:p>
            <a:r>
              <a:rPr lang="cs-CZ" sz="800" dirty="0">
                <a:ea typeface="+mn-lt"/>
                <a:cs typeface="+mn-lt"/>
                <a:hlinkClick r:id="rId4"/>
              </a:rPr>
              <a:t>https://www.google.com/search?biw=1920&amp;bih=937&amp;tbm=isch&amp;sa=1&amp;ei=qfOyXZrVIpGiwAKUzLugDQ&amp;q=napsat+na+pap%C3%ADr&amp;oq=napsat+na+pap%C3%ADr&amp;gs_l=img.3...3362.8165..8499...0.0..0.86.1825.24......0....1..gws-wiz-img.....0..0j0i30j0i24j0i5i30j0i8i30.NO02cOu3TbA&amp;ved=0ahUKEwjazfizvbflAhUREVAKHRTmDtQQ4dUDCAc&amp;uact=5#imgrc=uK35GOYim9E9RM:</a:t>
            </a:r>
            <a:r>
              <a:rPr lang="cs-CZ" sz="800" dirty="0">
                <a:ea typeface="+mn-lt"/>
                <a:cs typeface="+mn-lt"/>
              </a:rPr>
              <a:t> </a:t>
            </a:r>
          </a:p>
          <a:p>
            <a:r>
              <a:rPr lang="cs-CZ" sz="800" dirty="0">
                <a:ea typeface="+mn-lt"/>
                <a:cs typeface="+mn-lt"/>
                <a:hlinkClick r:id="rId5"/>
              </a:rPr>
              <a:t>https://www.google.com/search?biw=1920&amp;bih=937&amp;tbm=isch&amp;sa=1&amp;ei=BPKyXZLoNsylwQLm_KvoDA&amp;q=grafy+malovan%C3%A9&amp;oq=grafy+malovan%C3%A9&amp;gs_l=img.3...26806.31079..31413...0.0..0.61.782.14......0....1..gws-wiz-img.......0i5i30j0i24j0j0i8i30j0i30.2xdCUbdvBtk&amp;ved=0ahUKEwiS-qzru7flAhXMUlAKHWb-Cs0Q4dUDCAc&amp;uact=5#imgrc=ukOcU4Pan807BM:</a:t>
            </a:r>
            <a:endParaRPr lang="cs-CZ" sz="800">
              <a:ea typeface="+mn-lt"/>
              <a:cs typeface="+mn-lt"/>
            </a:endParaRPr>
          </a:p>
          <a:p>
            <a:r>
              <a:rPr lang="cs-CZ" sz="800" dirty="0">
                <a:ea typeface="+mn-lt"/>
                <a:cs typeface="+mn-lt"/>
                <a:hlinkClick r:id="rId6"/>
              </a:rPr>
              <a:t>https://www.google.com/search?biw=1920&amp;bih=937&amp;tbm=isch&amp;sa=1&amp;ei=gPGyXayiEYzEwAKn64CQDQ&amp;q=m%C3%A1lo+%C4%8Dasu&amp;oq=m%C3%A1lo+%C4%8Dasu&amp;gs_l=img.3..0l2j0i24l3.57556.61845..62998...0.0..0.62.698.12......0....1..gws-wiz-img.....0..0i67j0i30.uv6to4hZYR4&amp;ved=0ahUKEwis4o6su7flAhUMIlAKHac1ANIQ4dUDCAc&amp;uact=5#imgrc=AoDM0sunB4gDfM:</a:t>
            </a:r>
          </a:p>
          <a:p>
            <a:r>
              <a:rPr lang="cs-CZ" sz="800" dirty="0">
                <a:ea typeface="+mn-lt"/>
                <a:cs typeface="+mn-lt"/>
                <a:hlinkClick r:id="rId7"/>
              </a:rPr>
              <a:t>https://www.google.com/search?biw=1920&amp;bih=937&amp;tbm=isch&amp;sa=1&amp;ei=WvGyXZ39Js7cwQLPx4GYDQ&amp;q=tipy&amp;oq=tipy&amp;gs_l=img.3..0l10.34062.36519..36982...0.0..1.105.712.11j1......0....1..gws-wiz-img.....0..0i5i30j0i30j0i24.cYaKDDBsyrI&amp;ved=0ahUKEwidkpWau7flAhVOblAKHc9jANMQ4dUDCAc&amp;uact=5#imgrc=6CSHLuj3jm0IkM:</a:t>
            </a:r>
          </a:p>
          <a:p>
            <a:r>
              <a:rPr lang="cs-CZ" sz="800" dirty="0">
                <a:ea typeface="+mn-lt"/>
                <a:cs typeface="+mn-lt"/>
                <a:hlinkClick r:id="rId8"/>
              </a:rPr>
              <a:t>https://www.google.com/search?biw=1920&amp;bih=937&amp;tbm=isch&amp;sa=1&amp;ei=SPGyXdO-KcPUwQKOyrrADg&amp;q=+pozorniost&amp;oq=+pozorniost&amp;gs_l=img.3...11442.16902..17196...1.0..0.72.661.11......0....1..gws-wiz-img.....0..0i67j0j0i5i30j0i30j0i24j0i19j0i5i30i19.ql0PoCnRIyo&amp;ved=0ahUKEwjTgs2Ru7flAhVDalAKHQ6lDugQ4dUD</a:t>
            </a:r>
            <a:r>
              <a:rPr lang="cs-CZ" sz="800" dirty="0">
                <a:ea typeface="+mn-lt"/>
                <a:cs typeface="+mn-lt"/>
                <a:hlinkClick r:id="rId9"/>
              </a:rPr>
              <a:t>https://www.google.com/search?</a:t>
            </a:r>
            <a:endParaRPr lang="cs-CZ" sz="800" dirty="0">
              <a:ea typeface="+mn-lt"/>
              <a:cs typeface="+mn-lt"/>
            </a:endParaRPr>
          </a:p>
          <a:p>
            <a:r>
              <a:rPr lang="cs-CZ" sz="800" dirty="0">
                <a:ea typeface="+mn-lt"/>
                <a:cs typeface="+mn-lt"/>
                <a:hlinkClick r:id="rId10"/>
              </a:rPr>
              <a:t>https://www.google.com/search?q=n%C3%A1pad&amp;source=lnms&amp;tbm=isch&amp;sa=X&amp;ved=0ahUKEwiUiMDrurflAhUMlhQKHcE9DQwQ_AUIEigB&amp;biw=1920&amp;bih=937#imgrc=_R1qp-wn6qmQNM:</a:t>
            </a:r>
            <a:endParaRPr lang="cs-CZ" sz="800" dirty="0"/>
          </a:p>
          <a:p>
            <a:endParaRPr lang="cs-CZ" sz="800" dirty="0"/>
          </a:p>
        </p:txBody>
      </p:sp>
    </p:spTree>
    <p:extLst>
      <p:ext uri="{BB962C8B-B14F-4D97-AF65-F5344CB8AC3E}">
        <p14:creationId xmlns:p14="http://schemas.microsoft.com/office/powerpoint/2010/main" val="7542427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TF10001119</Template>
  <TotalTime>0</TotalTime>
  <Words>0</Words>
  <Application>Microsoft Office PowerPoint</Application>
  <PresentationFormat>Širokoúhlá obrazovka</PresentationFormat>
  <Paragraphs>0</Paragraphs>
  <Slides>8</Slides>
  <Notes>0</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Gallery</vt:lpstr>
      <vt:lpstr>Tipy na nejlepší prezentaci</vt:lpstr>
      <vt:lpstr>1.tip</vt:lpstr>
      <vt:lpstr>2.tip</vt:lpstr>
      <vt:lpstr>3.tip</vt:lpstr>
      <vt:lpstr>4.tip</vt:lpstr>
      <vt:lpstr>5.tip</vt:lpstr>
      <vt:lpstr>Děkuji za pozornost</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
  <cp:revision>337</cp:revision>
  <dcterms:created xsi:type="dcterms:W3CDTF">2019-10-25T12:32:53Z</dcterms:created>
  <dcterms:modified xsi:type="dcterms:W3CDTF">2019-10-25T13:18:04Z</dcterms:modified>
</cp:coreProperties>
</file>