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alatin_(%C5%98%C3%ADm)" TargetMode="External"/><Relationship Id="rId7" Type="http://schemas.openxmlformats.org/officeDocument/2006/relationships/hyperlink" Target="https://pixers.cz/fototapety/hipodrom-domitian-na-palatine-kopci-rim-italie-62314545" TargetMode="External"/><Relationship Id="rId2" Type="http://schemas.openxmlformats.org/officeDocument/2006/relationships/hyperlink" Target="http://italie.svetadily.cz/lazio/Rim/Palatin/lokalit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adynacestu.cz/magazin/marcellovo-divadlo/?FullWebVersion" TargetMode="External"/><Relationship Id="rId5" Type="http://schemas.openxmlformats.org/officeDocument/2006/relationships/hyperlink" Target="https://www.studuju.cz/latka-1667" TargetMode="External"/><Relationship Id="rId4" Type="http://schemas.openxmlformats.org/officeDocument/2006/relationships/hyperlink" Target="http://www.mahalo.cz/italie/destinace-italie/rim/palat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Palatin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Beata Zemanová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8271456" cy="884349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Obecně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493949"/>
            <a:ext cx="9872871" cy="4602051"/>
          </a:xfrm>
        </p:spPr>
        <p:txBody>
          <a:bodyPr/>
          <a:lstStyle/>
          <a:p>
            <a:r>
              <a:rPr lang="cs-CZ" sz="2600" dirty="0" smtClean="0"/>
              <a:t>pahorek</a:t>
            </a:r>
            <a:r>
              <a:rPr lang="cs-CZ" sz="2600" dirty="0"/>
              <a:t>, na němž bylo </a:t>
            </a:r>
            <a:r>
              <a:rPr lang="cs-CZ" sz="2600" dirty="0" err="1" smtClean="0"/>
              <a:t>přibližne</a:t>
            </a:r>
            <a:r>
              <a:rPr lang="cs-CZ" sz="2600" dirty="0" smtClean="0"/>
              <a:t> kolem roku 753 př</a:t>
            </a:r>
            <a:r>
              <a:rPr lang="cs-CZ" sz="2600" dirty="0"/>
              <a:t>. n. l. </a:t>
            </a:r>
            <a:r>
              <a:rPr lang="cs-CZ" sz="2600" dirty="0" smtClean="0"/>
              <a:t>založeno </a:t>
            </a:r>
            <a:r>
              <a:rPr lang="cs-CZ" sz="2600" dirty="0"/>
              <a:t>město </a:t>
            </a:r>
            <a:r>
              <a:rPr lang="cs-CZ" sz="2600" dirty="0" smtClean="0"/>
              <a:t>Řím</a:t>
            </a:r>
          </a:p>
          <a:p>
            <a:r>
              <a:rPr lang="cs-CZ" sz="2600" dirty="0" smtClean="0"/>
              <a:t>lat</a:t>
            </a:r>
            <a:r>
              <a:rPr lang="cs-CZ" sz="2600" dirty="0"/>
              <a:t>. </a:t>
            </a:r>
            <a:r>
              <a:rPr lang="cs-CZ" sz="2600" i="1" dirty="0" err="1"/>
              <a:t>Mons</a:t>
            </a:r>
            <a:r>
              <a:rPr lang="cs-CZ" sz="2600" i="1" dirty="0"/>
              <a:t> </a:t>
            </a:r>
            <a:r>
              <a:rPr lang="cs-CZ" sz="2600" i="1" dirty="0" err="1" smtClean="0"/>
              <a:t>Palatinus</a:t>
            </a:r>
            <a:endParaRPr lang="cs-CZ" sz="2600" i="1" dirty="0" smtClean="0"/>
          </a:p>
          <a:p>
            <a:r>
              <a:rPr lang="cs-CZ" sz="2600" dirty="0"/>
              <a:t>p</a:t>
            </a:r>
            <a:r>
              <a:rPr lang="cs-CZ" sz="2600" dirty="0" smtClean="0"/>
              <a:t>atří </a:t>
            </a:r>
            <a:r>
              <a:rPr lang="cs-CZ" sz="2600" dirty="0"/>
              <a:t>mezi "sedm pahorků" na nichž historické město </a:t>
            </a:r>
            <a:r>
              <a:rPr lang="cs-CZ" sz="2600" dirty="0" smtClean="0"/>
              <a:t>leželo</a:t>
            </a:r>
          </a:p>
          <a:p>
            <a:r>
              <a:rPr lang="cs-CZ" sz="2600" dirty="0"/>
              <a:t>l</a:t>
            </a:r>
            <a:r>
              <a:rPr lang="cs-CZ" sz="2600" dirty="0" smtClean="0"/>
              <a:t>eží ve středu Říma</a:t>
            </a:r>
          </a:p>
          <a:p>
            <a:r>
              <a:rPr lang="cs-CZ" sz="2600" dirty="0"/>
              <a:t>b</a:t>
            </a:r>
            <a:r>
              <a:rPr lang="cs-CZ" sz="2600" dirty="0" smtClean="0"/>
              <a:t>ylo </a:t>
            </a:r>
            <a:r>
              <a:rPr lang="cs-CZ" sz="2600" dirty="0"/>
              <a:t>na něm vybudováno mnoho velkolepých staveb z císařské </a:t>
            </a:r>
            <a:r>
              <a:rPr lang="cs-CZ" sz="2600" dirty="0" smtClean="0"/>
              <a:t>doby</a:t>
            </a:r>
          </a:p>
          <a:p>
            <a:r>
              <a:rPr lang="cs-CZ" sz="2600" dirty="0"/>
              <a:t>d</a:t>
            </a:r>
            <a:r>
              <a:rPr lang="cs-CZ" sz="2600" dirty="0" smtClean="0"/>
              <a:t>nes </a:t>
            </a:r>
            <a:r>
              <a:rPr lang="cs-CZ" sz="2600" dirty="0"/>
              <a:t>je to oblast zřícenin a archeologických </a:t>
            </a:r>
            <a:r>
              <a:rPr lang="cs-CZ" sz="2600" dirty="0" smtClean="0"/>
              <a:t>vykopávek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253" y="4765183"/>
            <a:ext cx="906989" cy="8661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1" y="5425466"/>
            <a:ext cx="1636981" cy="9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68757" y="963900"/>
            <a:ext cx="8941157" cy="1303988"/>
          </a:xfrm>
        </p:spPr>
        <p:txBody>
          <a:bodyPr>
            <a:normAutofit fontScale="25000" lnSpcReduction="20000"/>
          </a:bodyPr>
          <a:lstStyle/>
          <a:p>
            <a:r>
              <a:rPr lang="cs-CZ" sz="12800" dirty="0"/>
              <a:t>r</a:t>
            </a:r>
            <a:r>
              <a:rPr lang="cs-CZ" sz="12800" dirty="0" smtClean="0"/>
              <a:t>oku 44 př.n.l. se císař Augustus rozhodl přenést své sídlo na Palatin </a:t>
            </a:r>
          </a:p>
          <a:p>
            <a:r>
              <a:rPr lang="cs-CZ" sz="12800" dirty="0"/>
              <a:t>n</a:t>
            </a:r>
            <a:r>
              <a:rPr lang="cs-CZ" sz="12800" dirty="0" smtClean="0"/>
              <a:t>echal zde zbudovat stavbu zvanou </a:t>
            </a:r>
            <a:r>
              <a:rPr lang="cs-CZ" sz="12800" b="1" dirty="0" err="1" smtClean="0"/>
              <a:t>Domus</a:t>
            </a:r>
            <a:r>
              <a:rPr lang="cs-CZ" sz="12800" b="1" dirty="0" smtClean="0"/>
              <a:t> </a:t>
            </a:r>
            <a:r>
              <a:rPr lang="cs-CZ" sz="12800" b="1" dirty="0" err="1" smtClean="0"/>
              <a:t>Augustana</a:t>
            </a:r>
            <a:r>
              <a:rPr lang="cs-CZ" sz="12800" dirty="0" smtClean="0"/>
              <a:t>, součástí jehož byl </a:t>
            </a:r>
            <a:r>
              <a:rPr lang="cs-CZ" sz="12800" b="1" dirty="0" err="1" smtClean="0"/>
              <a:t>hippodrom</a:t>
            </a:r>
            <a:endParaRPr lang="cs-CZ" sz="12800" b="1" dirty="0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168757" y="2859110"/>
            <a:ext cx="6597204" cy="3309869"/>
          </a:xfrm>
        </p:spPr>
        <p:txBody>
          <a:bodyPr>
            <a:normAutofit fontScale="25000" lnSpcReduction="20000"/>
          </a:bodyPr>
          <a:lstStyle/>
          <a:p>
            <a:r>
              <a:rPr lang="cs-CZ" sz="12800" dirty="0"/>
              <a:t>o</a:t>
            </a:r>
            <a:r>
              <a:rPr lang="cs-CZ" sz="12800" dirty="0" smtClean="0"/>
              <a:t>d </a:t>
            </a:r>
            <a:r>
              <a:rPr lang="cs-CZ" sz="12800" dirty="0"/>
              <a:t>té doby tu sídlila většina </a:t>
            </a:r>
            <a:r>
              <a:rPr lang="cs-CZ" sz="12800" dirty="0" smtClean="0"/>
              <a:t>panovníků</a:t>
            </a:r>
          </a:p>
          <a:p>
            <a:r>
              <a:rPr lang="cs-CZ" sz="12800" dirty="0"/>
              <a:t>n</a:t>
            </a:r>
            <a:r>
              <a:rPr lang="cs-CZ" sz="12800" dirty="0" smtClean="0"/>
              <a:t>ázev </a:t>
            </a:r>
            <a:r>
              <a:rPr lang="cs-CZ" sz="12800" dirty="0"/>
              <a:t>„palác“ byl odvozen od jména pahorku- Palatin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2" b="2018"/>
          <a:stretch/>
        </p:blipFill>
        <p:spPr>
          <a:xfrm>
            <a:off x="8534188" y="3131175"/>
            <a:ext cx="3009784" cy="3037804"/>
          </a:xfrm>
          <a:prstGeom prst="rect">
            <a:avLst/>
          </a:prstGeom>
        </p:spPr>
      </p:pic>
      <p:sp>
        <p:nvSpPr>
          <p:cNvPr id="10" name="Šipka doleva 9">
            <a:hlinkClick r:id="rId3" action="ppaction://hlinksldjump"/>
          </p:cNvPr>
          <p:cNvSpPr/>
          <p:nvPr/>
        </p:nvSpPr>
        <p:spPr>
          <a:xfrm>
            <a:off x="9073164" y="2216573"/>
            <a:ext cx="450761" cy="321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9492" cy="819955"/>
          </a:xfrm>
        </p:spPr>
        <p:txBody>
          <a:bodyPr>
            <a:normAutofit/>
          </a:bodyPr>
          <a:lstStyle/>
          <a:p>
            <a:r>
              <a:rPr lang="cs-CZ" sz="4800" dirty="0" err="1" smtClean="0"/>
              <a:t>Hippodrom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75763" y="1429556"/>
            <a:ext cx="5602309" cy="4651204"/>
          </a:xfrm>
        </p:spPr>
        <p:txBody>
          <a:bodyPr>
            <a:normAutofit/>
          </a:bodyPr>
          <a:lstStyle/>
          <a:p>
            <a:r>
              <a:rPr lang="cs-CZ" sz="3200" dirty="0"/>
              <a:t>místo určené ke konání </a:t>
            </a:r>
            <a:r>
              <a:rPr lang="cs-CZ" sz="3200" dirty="0" smtClean="0"/>
              <a:t>závodů</a:t>
            </a:r>
          </a:p>
          <a:p>
            <a:r>
              <a:rPr lang="cs-CZ" sz="3200" dirty="0"/>
              <a:t>stadion, ve kterém závodily vozy s vozataji tažené </a:t>
            </a:r>
            <a:r>
              <a:rPr lang="cs-CZ" sz="3200" dirty="0" smtClean="0"/>
              <a:t>koňmi</a:t>
            </a:r>
          </a:p>
          <a:p>
            <a:r>
              <a:rPr lang="cs-CZ" sz="3200" dirty="0"/>
              <a:t>o</a:t>
            </a:r>
            <a:r>
              <a:rPr lang="cs-CZ" sz="3200" dirty="0" smtClean="0"/>
              <a:t>d amfiteátru</a:t>
            </a:r>
            <a:r>
              <a:rPr lang="cs-CZ" sz="3200" dirty="0"/>
              <a:t> </a:t>
            </a:r>
            <a:r>
              <a:rPr lang="cs-CZ" sz="3200" dirty="0" smtClean="0"/>
              <a:t>se liší </a:t>
            </a:r>
            <a:r>
              <a:rPr lang="cs-CZ" sz="3200" dirty="0"/>
              <a:t>tím, že byl </a:t>
            </a:r>
            <a:r>
              <a:rPr lang="cs-CZ" sz="3200" dirty="0" smtClean="0"/>
              <a:t>oválného tvaru</a:t>
            </a:r>
          </a:p>
          <a:p>
            <a:r>
              <a:rPr lang="cs-CZ" sz="3200" dirty="0"/>
              <a:t>p</a:t>
            </a:r>
            <a:r>
              <a:rPr lang="cs-CZ" sz="3200" dirty="0" smtClean="0"/>
              <a:t>rvní </a:t>
            </a:r>
            <a:r>
              <a:rPr lang="cs-CZ" sz="3200" dirty="0"/>
              <a:t>tohoto </a:t>
            </a:r>
            <a:r>
              <a:rPr lang="cs-CZ" sz="3200" dirty="0" smtClean="0"/>
              <a:t>typu byl na Palatinu</a:t>
            </a:r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78" y="1674254"/>
            <a:ext cx="5073276" cy="337010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2471" y="3715617"/>
            <a:ext cx="1560786" cy="3710415"/>
          </a:xfrm>
          <a:prstGeom prst="rect">
            <a:avLst/>
          </a:prstGeom>
        </p:spPr>
      </p:pic>
      <p:sp>
        <p:nvSpPr>
          <p:cNvPr id="7" name="Šipka doleva 6"/>
          <p:cNvSpPr/>
          <p:nvPr/>
        </p:nvSpPr>
        <p:spPr>
          <a:xfrm>
            <a:off x="734096" y="5666704"/>
            <a:ext cx="566670" cy="414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94255" y="817808"/>
            <a:ext cx="10074497" cy="2308539"/>
          </a:xfrm>
        </p:spPr>
        <p:txBody>
          <a:bodyPr>
            <a:normAutofit fontScale="55000" lnSpcReduction="20000"/>
          </a:bodyPr>
          <a:lstStyle/>
          <a:p>
            <a:r>
              <a:rPr lang="cs-CZ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>Via di San </a:t>
            </a:r>
            <a:r>
              <a:rPr lang="cs-CZ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Bonaventura</a:t>
            </a:r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> se dostanete ke zbytkům </a:t>
            </a:r>
            <a:r>
              <a:rPr lang="cs-CZ" sz="51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Domus</a:t>
            </a:r>
            <a:r>
              <a:rPr lang="cs-CZ" sz="5100" b="1" dirty="0">
                <a:latin typeface="Calibri" panose="020F0502020204030204" pitchFamily="34" charset="0"/>
                <a:cs typeface="Calibri" panose="020F0502020204030204" pitchFamily="34" charset="0"/>
              </a:rPr>
              <a:t> Flavia</a:t>
            </a:r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> s bazilikou a audienční síní </a:t>
            </a:r>
            <a:r>
              <a:rPr lang="cs-CZ" sz="5100" b="1" dirty="0">
                <a:latin typeface="Calibri" panose="020F0502020204030204" pitchFamily="34" charset="0"/>
                <a:cs typeface="Calibri" panose="020F0502020204030204" pitchFamily="34" charset="0"/>
              </a:rPr>
              <a:t>Aula </a:t>
            </a:r>
            <a:r>
              <a:rPr lang="cs-CZ" sz="5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regia</a:t>
            </a:r>
            <a:endParaRPr lang="cs-CZ" sz="5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e konci 2. </a:t>
            </a:r>
            <a:r>
              <a:rPr lang="cs-CZ" sz="5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stol.n.l</a:t>
            </a:r>
            <a:r>
              <a:rPr lang="cs-CZ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císař </a:t>
            </a:r>
            <a:r>
              <a:rPr lang="cs-CZ" sz="5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Septimius</a:t>
            </a:r>
            <a:r>
              <a:rPr lang="cs-CZ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5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Severus</a:t>
            </a:r>
            <a:r>
              <a:rPr lang="cs-CZ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nechal uměle rozšířit plochu pahorku, kde vybudoval </a:t>
            </a:r>
            <a:r>
              <a:rPr lang="cs-CZ" sz="5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Septizodium</a:t>
            </a:r>
            <a:endParaRPr lang="cs-CZ" sz="5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cs-CZ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lo o osmipodlažní budovu zdobenou sloupy a výklenky, která měla upoutat pozornost všech přicházejících do Říma</a:t>
            </a:r>
            <a:endParaRPr lang="cs-CZ" sz="5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998706" y="5961274"/>
            <a:ext cx="9549092" cy="24429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cs-CZ" b="1" dirty="0" smtClean="0"/>
              <a:t>trosky </a:t>
            </a:r>
            <a:r>
              <a:rPr lang="cs-CZ" b="1" dirty="0"/>
              <a:t>císařských </a:t>
            </a:r>
            <a:r>
              <a:rPr lang="cs-CZ" b="1" dirty="0" smtClean="0"/>
              <a:t>rezidencí                                                                                                                                       </a:t>
            </a:r>
            <a:r>
              <a:rPr lang="cs-CZ" b="1" dirty="0" err="1" smtClean="0"/>
              <a:t>Domus</a:t>
            </a:r>
            <a:r>
              <a:rPr lang="cs-CZ" b="1" dirty="0" smtClean="0"/>
              <a:t> Flavia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6" y="3260817"/>
            <a:ext cx="5803961" cy="26469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43" y="3126346"/>
            <a:ext cx="3708524" cy="27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type="body" idx="1"/>
          </p:nvPr>
        </p:nvSpPr>
        <p:spPr>
          <a:xfrm>
            <a:off x="1413457" y="5581355"/>
            <a:ext cx="4021428" cy="34338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dirty="0" smtClean="0"/>
              <a:t>Aula </a:t>
            </a:r>
            <a:r>
              <a:rPr lang="cs-CZ" dirty="0" err="1" smtClean="0"/>
              <a:t>Regia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14" y="1590648"/>
            <a:ext cx="5023886" cy="3354839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>
          <a:xfrm>
            <a:off x="4460597" y="774717"/>
            <a:ext cx="3369757" cy="307108"/>
          </a:xfrm>
        </p:spPr>
        <p:txBody>
          <a:bodyPr>
            <a:noAutofit/>
          </a:bodyPr>
          <a:lstStyle/>
          <a:p>
            <a:r>
              <a:rPr lang="cs-CZ" sz="2200" dirty="0" err="1" smtClean="0"/>
              <a:t>Septizodium</a:t>
            </a:r>
            <a:endParaRPr lang="cs-CZ" sz="2200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672014" y="5106351"/>
            <a:ext cx="3188942" cy="34795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b="1" dirty="0" smtClean="0"/>
              <a:t>Zbytky Apollonova chrámu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" y="2442639"/>
            <a:ext cx="4118436" cy="30941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" y="589047"/>
            <a:ext cx="3363800" cy="16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2871" cy="819955"/>
          </a:xfrm>
        </p:spPr>
        <p:txBody>
          <a:bodyPr/>
          <a:lstStyle/>
          <a:p>
            <a:r>
              <a:rPr lang="cs-CZ" dirty="0" smtClean="0"/>
              <a:t>Pověst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6786" y="1262129"/>
            <a:ext cx="10711608" cy="4971246"/>
          </a:xfrm>
        </p:spPr>
        <p:txBody>
          <a:bodyPr>
            <a:noAutofit/>
          </a:bodyPr>
          <a:lstStyle/>
          <a:p>
            <a:r>
              <a:rPr lang="cs-CZ" sz="2600" dirty="0" smtClean="0"/>
              <a:t>Bratři Romulus a Remus byli dětmi boha války Marta a smrtelnice </a:t>
            </a:r>
            <a:r>
              <a:rPr lang="cs-CZ" sz="2600" dirty="0" err="1" smtClean="0"/>
              <a:t>Rhey</a:t>
            </a:r>
            <a:r>
              <a:rPr lang="cs-CZ" sz="2600" dirty="0" smtClean="0"/>
              <a:t> Silvie.</a:t>
            </a:r>
            <a:r>
              <a:rPr lang="pl-PL" sz="2600" dirty="0"/>
              <a:t> Po narození byli vhozeni do řeky </a:t>
            </a:r>
            <a:r>
              <a:rPr lang="pl-PL" sz="2600" dirty="0" smtClean="0"/>
              <a:t>Tibery, která je vyplavila na břeh. Našla je vlčice, žijící v nedaleké jeskyni, jenž je krmila a starala se o ně, do chvíle než je našel pastýř Faustulus. Dozvěděli se o svém královském původu,ale neměli kde vládnout</a:t>
            </a:r>
            <a:r>
              <a:rPr lang="cs-CZ" sz="2600" dirty="0" smtClean="0"/>
              <a:t>. Protože </a:t>
            </a:r>
            <a:r>
              <a:rPr lang="cs-CZ" sz="2600" dirty="0"/>
              <a:t>nechtěli čekat až jejich děd </a:t>
            </a:r>
            <a:r>
              <a:rPr lang="cs-CZ" sz="2600" dirty="0" err="1"/>
              <a:t>Numitor</a:t>
            </a:r>
            <a:r>
              <a:rPr lang="cs-CZ" sz="2600" dirty="0"/>
              <a:t> zemře a uvolní jim trůn v Albě, rozhodli se založit nové město.</a:t>
            </a:r>
            <a:r>
              <a:rPr lang="cs-CZ" sz="2600" dirty="0" smtClean="0"/>
              <a:t> </a:t>
            </a:r>
            <a:r>
              <a:rPr lang="cs-CZ" sz="2600" dirty="0"/>
              <a:t>Každý z bratrů toužil, aby bylo pojmenováno po </a:t>
            </a:r>
            <a:r>
              <a:rPr lang="cs-CZ" sz="2600" dirty="0" smtClean="0"/>
              <a:t>něm. </a:t>
            </a:r>
            <a:r>
              <a:rPr lang="cs-CZ" sz="2600" dirty="0"/>
              <a:t>Dohodli se </a:t>
            </a:r>
            <a:r>
              <a:rPr lang="cs-CZ" sz="2600" dirty="0" smtClean="0"/>
              <a:t>tedy, že </a:t>
            </a:r>
            <a:r>
              <a:rPr lang="cs-CZ" sz="2600" dirty="0"/>
              <a:t>vyčkají znamení z letu ptáků, což se považovalo v té době za zvláště spolehlivý způsob. Romulus zůstal na </a:t>
            </a:r>
            <a:r>
              <a:rPr lang="cs-CZ" sz="2600" dirty="0" err="1"/>
              <a:t>Palantinu</a:t>
            </a:r>
            <a:r>
              <a:rPr lang="cs-CZ" sz="2600" dirty="0"/>
              <a:t> a Remus se vypravil na </a:t>
            </a:r>
            <a:r>
              <a:rPr lang="cs-CZ" sz="2600" dirty="0" err="1"/>
              <a:t>Aventinu</a:t>
            </a:r>
            <a:r>
              <a:rPr lang="cs-CZ" sz="2600" dirty="0"/>
              <a:t>. Jakmile Remus zaujal své stanoviště, objevilo se na nebi šest supů. Okamžitě to hlásil věštcům a žádal, aby mu přiřkli vítězství</a:t>
            </a:r>
            <a:r>
              <a:rPr lang="cs-CZ" sz="2600" dirty="0" smtClean="0"/>
              <a:t>.</a:t>
            </a:r>
            <a:r>
              <a:rPr lang="cs-CZ" sz="2600" dirty="0"/>
              <a:t> Před výrokem věštců se Romulovi ukázalo dvanáct supů. Protože se bratři na podmínkách přesně nedohodli, vznikl </a:t>
            </a:r>
            <a:r>
              <a:rPr lang="cs-CZ" sz="2600" dirty="0" smtClean="0"/>
              <a:t>spor, </a:t>
            </a:r>
            <a:r>
              <a:rPr lang="cs-CZ" sz="2600" dirty="0"/>
              <a:t>v </a:t>
            </a:r>
            <a:r>
              <a:rPr lang="cs-CZ" sz="2600" dirty="0" smtClean="0"/>
              <a:t>němž byl </a:t>
            </a:r>
            <a:r>
              <a:rPr lang="cs-CZ" sz="2600" dirty="0"/>
              <a:t>prý Remus </a:t>
            </a:r>
            <a:r>
              <a:rPr lang="cs-CZ" sz="2600" dirty="0" smtClean="0"/>
              <a:t>zabit. Město </a:t>
            </a:r>
            <a:r>
              <a:rPr lang="cs-CZ" sz="2600" dirty="0"/>
              <a:t>pak bylo nazváno po </a:t>
            </a:r>
            <a:r>
              <a:rPr lang="cs-CZ" sz="2600" dirty="0" smtClean="0"/>
              <a:t>Romulovi, který se stal jeho </a:t>
            </a:r>
            <a:r>
              <a:rPr lang="cs-CZ" sz="2600" dirty="0"/>
              <a:t>prvním králem.  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00" y="468490"/>
            <a:ext cx="3084094" cy="19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orbel" panose="020B0503020204020204" pitchFamily="34" charset="0"/>
              </a:rPr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3000" y="2601532"/>
            <a:ext cx="5463862" cy="347922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dirty="0" smtClean="0"/>
              <a:t>Zdroje</a:t>
            </a:r>
          </a:p>
          <a:p>
            <a:pPr marL="45720" indent="0">
              <a:buNone/>
            </a:pPr>
            <a:r>
              <a:rPr lang="cs-CZ" sz="1900" dirty="0">
                <a:hlinkClick r:id="rId2"/>
              </a:rPr>
              <a:t>http://</a:t>
            </a:r>
            <a:r>
              <a:rPr lang="cs-CZ" sz="1900" dirty="0" smtClean="0">
                <a:hlinkClick r:id="rId2"/>
              </a:rPr>
              <a:t>italie.svetadily.cz/lazio/Rim/Palatin/lokality</a:t>
            </a:r>
            <a:endParaRPr lang="cs-CZ" sz="1900" dirty="0" smtClean="0"/>
          </a:p>
          <a:p>
            <a:pPr marL="45720" indent="0">
              <a:buNone/>
            </a:pPr>
            <a:r>
              <a:rPr lang="cs-CZ" sz="1900" dirty="0" smtClean="0">
                <a:hlinkClick r:id="rId3"/>
              </a:rPr>
              <a:t>https</a:t>
            </a:r>
            <a:r>
              <a:rPr lang="cs-CZ" sz="1900" dirty="0">
                <a:hlinkClick r:id="rId3"/>
              </a:rPr>
              <a:t>://cs.wikipedia.org/wiki/Palatin_(%C5%98%C3%ADm</a:t>
            </a:r>
            <a:r>
              <a:rPr lang="cs-CZ" sz="1900" dirty="0" smtClean="0">
                <a:hlinkClick r:id="rId3"/>
              </a:rPr>
              <a:t>)</a:t>
            </a:r>
            <a:endParaRPr lang="cs-CZ" sz="1900" dirty="0" smtClean="0"/>
          </a:p>
          <a:p>
            <a:pPr marL="45720" indent="0">
              <a:buNone/>
            </a:pPr>
            <a:r>
              <a:rPr lang="cs-CZ" sz="1900" dirty="0" smtClean="0">
                <a:hlinkClick r:id="rId4"/>
              </a:rPr>
              <a:t>http</a:t>
            </a:r>
            <a:r>
              <a:rPr lang="cs-CZ" sz="1900" dirty="0">
                <a:hlinkClick r:id="rId4"/>
              </a:rPr>
              <a:t>://</a:t>
            </a:r>
            <a:r>
              <a:rPr lang="cs-CZ" sz="1900" dirty="0" smtClean="0">
                <a:hlinkClick r:id="rId4"/>
              </a:rPr>
              <a:t>www.mahalo.cz/italie/destinace-italie/rim/palatin.html</a:t>
            </a:r>
            <a:endParaRPr lang="cs-CZ" sz="1900" dirty="0" smtClean="0"/>
          </a:p>
          <a:p>
            <a:pPr marL="45720" indent="0">
              <a:buNone/>
            </a:pPr>
            <a:r>
              <a:rPr lang="cs-CZ" sz="1900" dirty="0">
                <a:solidFill>
                  <a:srgbClr val="FFC000"/>
                </a:solidFill>
                <a:hlinkClick r:id="rId5"/>
              </a:rPr>
              <a:t>https://</a:t>
            </a:r>
            <a:r>
              <a:rPr lang="cs-CZ" sz="1900" dirty="0" smtClean="0">
                <a:solidFill>
                  <a:srgbClr val="FFC000"/>
                </a:solidFill>
                <a:hlinkClick r:id="rId5"/>
              </a:rPr>
              <a:t>www.studuju.cz/latka-1667</a:t>
            </a:r>
            <a:endParaRPr lang="cs-CZ" sz="1900" dirty="0" smtClean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cs-CZ" sz="1900" dirty="0" smtClean="0">
                <a:solidFill>
                  <a:schemeClr val="accent5"/>
                </a:solidFill>
              </a:rPr>
              <a:t>Antický Řím, ilustrovaný průvodce</a:t>
            </a:r>
          </a:p>
          <a:p>
            <a:pPr marL="45720" indent="0">
              <a:buNone/>
            </a:pPr>
            <a:r>
              <a:rPr lang="cs-CZ" sz="1900" dirty="0" smtClean="0">
                <a:solidFill>
                  <a:schemeClr val="accent5"/>
                </a:solidFill>
              </a:rPr>
              <a:t>kniha Světové dějiny</a:t>
            </a:r>
          </a:p>
          <a:p>
            <a:pPr marL="4572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363" y="2601532"/>
            <a:ext cx="4602157" cy="2861041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sz="1900" dirty="0">
                <a:hlinkClick r:id="rId6"/>
              </a:rPr>
              <a:t>http://www.radynacestu.cz/magazin/marcellovo-divadlo/?</a:t>
            </a:r>
            <a:r>
              <a:rPr lang="cs-CZ" sz="1900" dirty="0" smtClean="0">
                <a:hlinkClick r:id="rId6"/>
              </a:rPr>
              <a:t>FullWebVersion</a:t>
            </a:r>
            <a:endParaRPr lang="cs-CZ" sz="1900" dirty="0" smtClean="0"/>
          </a:p>
          <a:p>
            <a:r>
              <a:rPr lang="cs-CZ" sz="1900" dirty="0">
                <a:hlinkClick r:id="rId7"/>
              </a:rPr>
              <a:t>https://</a:t>
            </a:r>
            <a:r>
              <a:rPr lang="cs-CZ" sz="1900" dirty="0" smtClean="0">
                <a:hlinkClick r:id="rId7"/>
              </a:rPr>
              <a:t>pixers.cz/fototapety/hipodrom-domitian-na-palatine-kopci-rim-italie-62314545</a:t>
            </a:r>
            <a:endParaRPr lang="cs-CZ" sz="1900" dirty="0" smtClean="0"/>
          </a:p>
          <a:p>
            <a:r>
              <a:rPr lang="cs-CZ" sz="2000" dirty="0">
                <a:solidFill>
                  <a:schemeClr val="accent5"/>
                </a:solidFill>
              </a:rPr>
              <a:t>http://www.mahalo.cz/italie/destinace-italie/rim/palatin.html</a:t>
            </a:r>
            <a:endParaRPr lang="cs-CZ" sz="2000" dirty="0" smtClean="0">
              <a:solidFill>
                <a:schemeClr val="accent5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7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728</TotalTime>
  <Words>160</Words>
  <Application>Microsoft Office PowerPoint</Application>
  <PresentationFormat>Širokoúhlá obrazovka</PresentationFormat>
  <Paragraphs>39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</vt:lpstr>
      <vt:lpstr>Základ</vt:lpstr>
      <vt:lpstr>Palatin</vt:lpstr>
      <vt:lpstr>Obecně</vt:lpstr>
      <vt:lpstr>Prezentace aplikace PowerPoint</vt:lpstr>
      <vt:lpstr>Hippodrom</vt:lpstr>
      <vt:lpstr>Prezentace aplikace PowerPoint</vt:lpstr>
      <vt:lpstr>Prezentace aplikace PowerPoint</vt:lpstr>
      <vt:lpstr>Pověst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Palatin</dc:title>
  <dc:creator>Beata Zemanová</dc:creator>
  <cp:lastModifiedBy>Beata Zemanová</cp:lastModifiedBy>
  <cp:revision>35</cp:revision>
  <dcterms:created xsi:type="dcterms:W3CDTF">2018-03-16T15:10:12Z</dcterms:created>
  <dcterms:modified xsi:type="dcterms:W3CDTF">2018-04-17T16:36:41Z</dcterms:modified>
</cp:coreProperties>
</file>