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7" r:id="rId5"/>
    <p:sldId id="268" r:id="rId6"/>
    <p:sldId id="278" r:id="rId7"/>
    <p:sldId id="279" r:id="rId8"/>
    <p:sldId id="281" r:id="rId9"/>
    <p:sldId id="282" r:id="rId10"/>
    <p:sldId id="280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1" r:id="rId1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437" autoAdjust="0"/>
  </p:normalViewPr>
  <p:slideViewPr>
    <p:cSldViewPr snapToGrid="0">
      <p:cViewPr>
        <p:scale>
          <a:sx n="80" d="100"/>
          <a:sy n="80" d="100"/>
        </p:scale>
        <p:origin x="-3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6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2DAD28-8B07-4277-B0B0-8B8C2435FE1C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A36C10-A9D4-4995-9BAF-95FBD77A724B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F937BA-C07C-4A24-8AB2-6A5140C3B2E3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můžete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3AEF9EC-8318-4FF6-847E-A85BBD2B7E49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pPr rtl="0"/>
              <a:t>1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1129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3AEF9EC-8318-4FF6-847E-A85BBD2B7E49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1168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7200">
                <a:solidFill>
                  <a:schemeClr val="tx1"/>
                </a:solidFill>
              </a:defRPr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03139-DCBC-4883-AAE9-BDE245309E4B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 rtlCol="0"/>
          <a:lstStyle/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45E86E-CC38-48B5-A690-5FE740B3F643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4C284D-3A35-4501-B98B-96236EC8314A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E3FB33-2DCD-403A-A5C0-2927DA4CF42A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BEC56A-9942-4613-B404-A23A73AE34AC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D8F9D43-02A9-4940-98AF-EDF75F778182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61BE3-FF92-485C-861C-2F85FDC2BAD4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A2FA97-1A26-4232-AC87-460DB7793601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  <a:p>
            <a:pPr lvl="1" rtl="0"/>
            <a:r>
              <a:rPr lang="cs-CZ" smtClean="0"/>
              <a:t>Druhá úroveň</a:t>
            </a:r>
          </a:p>
          <a:p>
            <a:pPr lvl="2" rtl="0"/>
            <a:r>
              <a:rPr lang="cs-CZ" smtClean="0"/>
              <a:t>Třetí úroveň</a:t>
            </a:r>
          </a:p>
          <a:p>
            <a:pPr lvl="3" rtl="0"/>
            <a:r>
              <a:rPr lang="cs-CZ" smtClean="0"/>
              <a:t>Čtvrtá úroveň</a:t>
            </a:r>
          </a:p>
          <a:p>
            <a:pPr lvl="4" rtl="0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B7C79C-4855-4894-9D74-D821610C867F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smtClean="0"/>
              <a:t>Klepnutím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můžete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 smtClean="0"/>
              <a:t>Kliknutím můžete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 dirty="0" smtClean="0"/>
              <a:t>Přidejte zápatí.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A69E518A-DC70-4A29-8645-247E35885A85}" type="datetime1">
              <a:rPr lang="cs-CZ" smtClean="0"/>
              <a:pPr rtl="0"/>
              <a:t>29.4.2019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L1SycRpYH3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gtZHa85TGo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planety.astro.cz/komety/1040-kometa-1p-halley-halleyova-kometa" TargetMode="External"/><Relationship Id="rId3" Type="http://schemas.openxmlformats.org/officeDocument/2006/relationships/hyperlink" Target="http://mfi.upol.cz/files/26/2602/mfi_2602_107_119.pdf" TargetMode="External"/><Relationship Id="rId7" Type="http://schemas.openxmlformats.org/officeDocument/2006/relationships/hyperlink" Target="https://cs.wikipedia.org/wiki/Kometa" TargetMode="External"/><Relationship Id="rId2" Type="http://schemas.openxmlformats.org/officeDocument/2006/relationships/hyperlink" Target="http://ireferaty.cz/314/5395/Komet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mety.janmarek.net/zakladni.html" TargetMode="External"/><Relationship Id="rId5" Type="http://schemas.openxmlformats.org/officeDocument/2006/relationships/hyperlink" Target="http://planety.astro.cz/komety/1034-popis-komet" TargetMode="External"/><Relationship Id="rId4" Type="http://schemas.openxmlformats.org/officeDocument/2006/relationships/hyperlink" Target="https://vesmir34.webnode.cz/komety/" TargetMode="External"/><Relationship Id="rId9" Type="http://schemas.openxmlformats.org/officeDocument/2006/relationships/hyperlink" Target="http://komety.janmarek.net/hb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rtl="0"/>
            <a:r>
              <a:rPr lang="cs-CZ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KOMETY</a:t>
            </a:r>
            <a:endParaRPr lang="cs-CZ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 err="1" smtClean="0"/>
              <a:t>Šlancarová</a:t>
            </a:r>
            <a:r>
              <a:rPr lang="cs-CZ" dirty="0" smtClean="0"/>
              <a:t> </a:t>
            </a:r>
            <a:r>
              <a:rPr lang="cs-CZ" dirty="0" err="1" smtClean="0"/>
              <a:t>Natalie</a:t>
            </a:r>
            <a:r>
              <a:rPr lang="cs-CZ" dirty="0" smtClean="0"/>
              <a:t>, 5.B</a:t>
            </a:r>
            <a:endParaRPr lang="cs-CZ" dirty="0"/>
          </a:p>
        </p:txBody>
      </p:sp>
      <p:pic>
        <p:nvPicPr>
          <p:cNvPr id="1026" name="Picture 2" descr="C:\Users\W7\Desktop\0747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7474" y="814223"/>
            <a:ext cx="5146766" cy="5090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Halleyova kometa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799"/>
            <a:ext cx="4262252" cy="43481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Nejznámější kometa</a:t>
            </a:r>
          </a:p>
          <a:p>
            <a:r>
              <a:rPr lang="cs-CZ" dirty="0" smtClean="0"/>
              <a:t>Lze ji vidět každých 75-76 let</a:t>
            </a:r>
          </a:p>
          <a:p>
            <a:r>
              <a:rPr lang="cs-CZ" dirty="0" smtClean="0"/>
              <a:t>Naposledy viděna v roce 1986</a:t>
            </a:r>
          </a:p>
          <a:p>
            <a:r>
              <a:rPr lang="cs-CZ" dirty="0" smtClean="0"/>
              <a:t>Název po Edmundovi Halleyovi</a:t>
            </a:r>
          </a:p>
          <a:p>
            <a:r>
              <a:rPr lang="cs-CZ" dirty="0" smtClean="0"/>
              <a:t>Objevuje se periodicky</a:t>
            </a:r>
          </a:p>
          <a:p>
            <a:r>
              <a:rPr lang="cs-CZ" dirty="0" smtClean="0"/>
              <a:t>Objevuje se v krátkých časových intervalech</a:t>
            </a:r>
          </a:p>
          <a:p>
            <a:r>
              <a:rPr lang="cs-CZ" dirty="0" smtClean="0"/>
              <a:t>Viditelná pouhým okem</a:t>
            </a:r>
          </a:p>
          <a:p>
            <a:r>
              <a:rPr lang="cs-CZ" dirty="0" smtClean="0">
                <a:hlinkClick r:id="rId2"/>
              </a:rPr>
              <a:t>https://www.youtube.com/watch?v=L1SycRpYH3k</a:t>
            </a: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2" descr="http://img.ct24.cz/cache/900x700/article/17/1661/166087.jpg?13371713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5787" y="1906725"/>
            <a:ext cx="4761075" cy="34626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Hale- </a:t>
            </a:r>
            <a:r>
              <a:rPr lang="cs-CZ" dirty="0" err="1" smtClean="0"/>
              <a:t>Boppova</a:t>
            </a:r>
            <a:r>
              <a:rPr lang="cs-CZ" dirty="0" smtClean="0"/>
              <a:t> kometa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799"/>
            <a:ext cx="5616039" cy="4348163"/>
          </a:xfrm>
        </p:spPr>
        <p:txBody>
          <a:bodyPr/>
          <a:lstStyle/>
          <a:p>
            <a:r>
              <a:rPr lang="cs-CZ" dirty="0" smtClean="0"/>
              <a:t>Nejjasnější kometa minulého století</a:t>
            </a:r>
          </a:p>
          <a:p>
            <a:r>
              <a:rPr lang="cs-CZ" dirty="0" smtClean="0"/>
              <a:t>1995 objevena Allanem </a:t>
            </a:r>
            <a:r>
              <a:rPr lang="cs-CZ" dirty="0" err="1" smtClean="0"/>
              <a:t>Halem</a:t>
            </a:r>
            <a:r>
              <a:rPr lang="cs-CZ" dirty="0" smtClean="0"/>
              <a:t> a </a:t>
            </a:r>
            <a:r>
              <a:rPr lang="cs-CZ" dirty="0" err="1" smtClean="0"/>
              <a:t>Tomem</a:t>
            </a:r>
            <a:r>
              <a:rPr lang="cs-CZ" dirty="0" smtClean="0"/>
              <a:t> </a:t>
            </a:r>
            <a:r>
              <a:rPr lang="cs-CZ" dirty="0" err="1" smtClean="0"/>
              <a:t>Boppem</a:t>
            </a:r>
            <a:endParaRPr lang="cs-CZ" dirty="0" smtClean="0"/>
          </a:p>
          <a:p>
            <a:r>
              <a:rPr lang="cs-CZ" dirty="0" smtClean="0"/>
              <a:t>Rozměr jádra cca 50 km</a:t>
            </a:r>
          </a:p>
          <a:p>
            <a:r>
              <a:rPr lang="cs-CZ" dirty="0" smtClean="0"/>
              <a:t>Dlouhoperiodická kometa s periodou 3800 let</a:t>
            </a:r>
          </a:p>
          <a:p>
            <a:r>
              <a:rPr lang="cs-CZ" dirty="0" smtClean="0"/>
              <a:t>Astronomové očekávají, že bude viditelná velkými teleskopy až do roku 2020 a její návrat určili na rok 4380. </a:t>
            </a:r>
          </a:p>
          <a:p>
            <a:r>
              <a:rPr lang="cs-CZ" dirty="0" smtClean="0">
                <a:hlinkClick r:id="rId2"/>
              </a:rPr>
              <a:t>https://www.youtube.com/watch?v=gtZHa85TGoI</a:t>
            </a:r>
            <a:endParaRPr lang="es-AR" dirty="0"/>
          </a:p>
        </p:txBody>
      </p:sp>
      <p:pic>
        <p:nvPicPr>
          <p:cNvPr id="4" name="Picture 2" descr="http://upload.wikimedia.org/wikipedia/commons/f/f8/Halebopp031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7075" y="1563643"/>
            <a:ext cx="4333243" cy="324993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Zánik a vyhasnutí komet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chemeClr val="accent1"/>
                </a:solidFill>
              </a:rPr>
              <a:t>Zánik-</a:t>
            </a:r>
          </a:p>
          <a:p>
            <a:r>
              <a:rPr lang="cs-CZ" dirty="0" smtClean="0"/>
              <a:t>Kometa se může rozdělit na více částí</a:t>
            </a:r>
          </a:p>
          <a:p>
            <a:r>
              <a:rPr lang="cs-CZ" dirty="0" smtClean="0"/>
              <a:t>Vliv slapového působení</a:t>
            </a:r>
          </a:p>
          <a:p>
            <a:r>
              <a:rPr lang="cs-CZ" dirty="0" smtClean="0"/>
              <a:t>Neslapové síly jako rotace jádra</a:t>
            </a:r>
          </a:p>
          <a:p>
            <a:pPr>
              <a:buNone/>
            </a:pPr>
            <a:r>
              <a:rPr lang="cs-CZ" dirty="0" smtClean="0">
                <a:solidFill>
                  <a:schemeClr val="accent1"/>
                </a:solidFill>
              </a:rPr>
              <a:t>Vyhasnutí-</a:t>
            </a:r>
          </a:p>
          <a:p>
            <a:r>
              <a:rPr lang="cs-CZ" dirty="0" smtClean="0"/>
              <a:t>Ztráta látek při přiblížení ke Slunci</a:t>
            </a:r>
          </a:p>
          <a:p>
            <a:r>
              <a:rPr lang="cs-CZ" dirty="0" smtClean="0"/>
              <a:t>Krátkoperiodické se často přibližují ke Slunce</a:t>
            </a:r>
          </a:p>
          <a:p>
            <a:r>
              <a:rPr lang="cs-CZ" dirty="0" smtClean="0"/>
              <a:t>Vyhaslá kometa např. </a:t>
            </a:r>
            <a:r>
              <a:rPr lang="cs-CZ" dirty="0" err="1" smtClean="0"/>
              <a:t>Phaeton</a:t>
            </a:r>
            <a:endParaRPr lang="cs-CZ" dirty="0" smtClean="0"/>
          </a:p>
        </p:txBody>
      </p:sp>
      <p:pic>
        <p:nvPicPr>
          <p:cNvPr id="6146" name="Picture 2" descr="C:\Users\W7\Desktop\schwassmann-wachman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7792" y="1757549"/>
            <a:ext cx="4424580" cy="43463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ZÁVĚR 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3 kontrolní otázky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Z jakých částí se skládá kometa?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Jak se rozdělují komety?</a:t>
            </a:r>
          </a:p>
          <a:p>
            <a:pPr marL="457200" indent="-457200" algn="just">
              <a:buAutoNum type="arabicParenR"/>
            </a:pPr>
            <a:r>
              <a:rPr lang="cs-CZ" sz="2400" b="1" dirty="0" smtClean="0"/>
              <a:t>Jmenujte alespoň jednu zmiňovanou kometu</a:t>
            </a:r>
            <a:endParaRPr lang="es-AR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použitých zdrojů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hlinkClick r:id="rId2"/>
              </a:rPr>
              <a:t>http://ireferaty.cz/314/5395/Komety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3"/>
              </a:rPr>
              <a:t>http://mfi.upol.cz/files/26/2602/mfi_2602_107_119.pdf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4"/>
              </a:rPr>
              <a:t>https://vesmir34.webnode.cz/komety/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5"/>
              </a:rPr>
              <a:t>http://planety.astro.</a:t>
            </a:r>
            <a:r>
              <a:rPr lang="cs-CZ" dirty="0" err="1" smtClean="0">
                <a:hlinkClick r:id="rId5"/>
              </a:rPr>
              <a:t>cz</a:t>
            </a:r>
            <a:r>
              <a:rPr lang="cs-CZ" dirty="0" smtClean="0">
                <a:hlinkClick r:id="rId5"/>
              </a:rPr>
              <a:t>/komety/1034-popis-komet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6"/>
              </a:rPr>
              <a:t>http://komety.</a:t>
            </a:r>
            <a:r>
              <a:rPr lang="cs-CZ" dirty="0" err="1" smtClean="0">
                <a:hlinkClick r:id="rId6"/>
              </a:rPr>
              <a:t>janmarek.net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zakladni.html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7"/>
              </a:rPr>
              <a:t>https://cs.wikipedia.org/wiki/Kometa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8"/>
              </a:rPr>
              <a:t>http://planety.astro.</a:t>
            </a:r>
            <a:r>
              <a:rPr lang="cs-CZ" dirty="0" err="1" smtClean="0">
                <a:hlinkClick r:id="rId8"/>
              </a:rPr>
              <a:t>cz</a:t>
            </a:r>
            <a:r>
              <a:rPr lang="cs-CZ" dirty="0" smtClean="0">
                <a:hlinkClick r:id="rId8"/>
              </a:rPr>
              <a:t>/komety/1040-kometa-1p-</a:t>
            </a:r>
            <a:r>
              <a:rPr lang="cs-CZ" dirty="0" err="1" smtClean="0">
                <a:hlinkClick r:id="rId8"/>
              </a:rPr>
              <a:t>halley</a:t>
            </a:r>
            <a:r>
              <a:rPr lang="cs-CZ" dirty="0" smtClean="0">
                <a:hlinkClick r:id="rId8"/>
              </a:rPr>
              <a:t>-</a:t>
            </a:r>
            <a:r>
              <a:rPr lang="cs-CZ" dirty="0" err="1" smtClean="0">
                <a:hlinkClick r:id="rId8"/>
              </a:rPr>
              <a:t>halleyova</a:t>
            </a:r>
            <a:r>
              <a:rPr lang="cs-CZ" dirty="0" smtClean="0">
                <a:hlinkClick r:id="rId8"/>
              </a:rPr>
              <a:t>-kometa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hlinkClick r:id="rId9"/>
              </a:rPr>
              <a:t>http://komety.</a:t>
            </a:r>
            <a:r>
              <a:rPr lang="cs-CZ" dirty="0" err="1" smtClean="0">
                <a:hlinkClick r:id="rId9"/>
              </a:rPr>
              <a:t>janmarek.net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hb.html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32926" y="2967335"/>
            <a:ext cx="916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DĚKUJI ZA POZORNOST </a:t>
            </a:r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sym typeface="Wingdings" pitchFamily="2" charset="2"/>
              </a:rPr>
              <a:t></a:t>
            </a:r>
            <a:endParaRPr lang="cs-CZ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192486"/>
            <a:ext cx="9601200" cy="1069940"/>
          </a:xfrm>
        </p:spPr>
        <p:txBody>
          <a:bodyPr rtlCol="0"/>
          <a:lstStyle/>
          <a:p>
            <a:pPr algn="ctr" rtl="0"/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8463" y="1436915"/>
            <a:ext cx="5222966" cy="4413476"/>
          </a:xfrm>
        </p:spPr>
        <p:txBody>
          <a:bodyPr rtlCol="0">
            <a:noAutofit/>
          </a:bodyPr>
          <a:lstStyle/>
          <a:p>
            <a:pPr marL="457200" indent="-457200" rtl="0">
              <a:buNone/>
            </a:pPr>
            <a:r>
              <a:rPr lang="cs-CZ" dirty="0" smtClean="0"/>
              <a:t>ÚVOD</a:t>
            </a:r>
          </a:p>
          <a:p>
            <a:pPr marL="457200" indent="-457200" rtl="0">
              <a:buFont typeface="+mj-lt"/>
              <a:buAutoNum type="arabicPeriod"/>
            </a:pPr>
            <a:r>
              <a:rPr lang="cs-CZ" dirty="0" smtClean="0"/>
              <a:t>Charakteristika komet</a:t>
            </a:r>
          </a:p>
          <a:p>
            <a:pPr marL="457200" indent="-457200" rtl="0">
              <a:buFont typeface="+mj-lt"/>
              <a:buAutoNum type="arabicPeriod"/>
            </a:pPr>
            <a:r>
              <a:rPr lang="cs-CZ" dirty="0" smtClean="0"/>
              <a:t>Z čeho se skládají komety</a:t>
            </a:r>
          </a:p>
          <a:p>
            <a:pPr marL="457200" indent="-457200" rtl="0">
              <a:buFont typeface="+mj-lt"/>
              <a:buAutoNum type="arabicPeriod"/>
            </a:pPr>
            <a:r>
              <a:rPr lang="cs-CZ" dirty="0" smtClean="0"/>
              <a:t>Vznik </a:t>
            </a:r>
          </a:p>
          <a:p>
            <a:pPr marL="457200" indent="-457200" rtl="0">
              <a:buFont typeface="+mj-lt"/>
              <a:buAutoNum type="arabicPeriod"/>
            </a:pPr>
            <a:r>
              <a:rPr lang="cs-CZ" dirty="0" smtClean="0"/>
              <a:t>Rozdělení</a:t>
            </a:r>
          </a:p>
          <a:p>
            <a:pPr marL="457200" indent="-457200" rtl="0">
              <a:buFont typeface="+mj-lt"/>
              <a:buAutoNum type="arabicPeriod"/>
            </a:pPr>
            <a:r>
              <a:rPr lang="cs-CZ" dirty="0" smtClean="0"/>
              <a:t>Kometární dráhy</a:t>
            </a:r>
            <a:endParaRPr lang="cs-CZ" dirty="0" smtClean="0"/>
          </a:p>
          <a:p>
            <a:pPr marL="457200" indent="-457200" rtl="0">
              <a:buFont typeface="+mj-lt"/>
              <a:buAutoNum type="arabicPeriod"/>
            </a:pPr>
            <a:r>
              <a:rPr lang="cs-CZ" dirty="0" smtClean="0"/>
              <a:t>2 Nejznámější </a:t>
            </a:r>
            <a:r>
              <a:rPr lang="cs-CZ" dirty="0" smtClean="0"/>
              <a:t>komety</a:t>
            </a:r>
          </a:p>
          <a:p>
            <a:pPr marL="457200" indent="-457200" rtl="0">
              <a:buFont typeface="+mj-lt"/>
              <a:buAutoNum type="arabicPeriod"/>
            </a:pPr>
            <a:r>
              <a:rPr lang="cs-CZ" dirty="0" smtClean="0"/>
              <a:t>Zánik </a:t>
            </a:r>
            <a:r>
              <a:rPr lang="cs-CZ" dirty="0" smtClean="0"/>
              <a:t>a vyhasnutí komet</a:t>
            </a:r>
            <a:endParaRPr lang="cs-CZ" dirty="0" smtClean="0"/>
          </a:p>
          <a:p>
            <a:pPr marL="457200" indent="-457200" rtl="0">
              <a:buNone/>
            </a:pPr>
            <a:r>
              <a:rPr lang="cs-CZ" dirty="0" smtClean="0"/>
              <a:t>ZÁVĚR- </a:t>
            </a:r>
            <a:r>
              <a:rPr lang="cs-CZ" dirty="0" smtClean="0"/>
              <a:t>kontrolní otázky</a:t>
            </a:r>
          </a:p>
        </p:txBody>
      </p:sp>
    </p:spTree>
    <p:extLst>
      <p:ext uri="{BB962C8B-B14F-4D97-AF65-F5344CB8AC3E}">
        <p14:creationId xmlns=""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komet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Zastaralé vlasatice</a:t>
            </a:r>
          </a:p>
          <a:p>
            <a:r>
              <a:rPr lang="cs-CZ" sz="2400" dirty="0" smtClean="0"/>
              <a:t>Malá tělesa sluneční soustavy</a:t>
            </a:r>
          </a:p>
          <a:p>
            <a:r>
              <a:rPr lang="cs-CZ" sz="2400" dirty="0" smtClean="0"/>
              <a:t>Většina za Plutem</a:t>
            </a:r>
          </a:p>
          <a:p>
            <a:endParaRPr lang="cs-CZ" sz="2400" dirty="0" smtClean="0"/>
          </a:p>
          <a:p>
            <a:endParaRPr lang="cs-CZ" sz="2400" dirty="0" smtClean="0"/>
          </a:p>
        </p:txBody>
      </p:sp>
      <p:pic>
        <p:nvPicPr>
          <p:cNvPr id="4" name="Picture 12" descr="Výsledek obrázku pro kom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956" y="3762103"/>
            <a:ext cx="3920718" cy="26689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kome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9" t="1262" r="1096" b="1927"/>
          <a:stretch/>
        </p:blipFill>
        <p:spPr bwMode="auto">
          <a:xfrm>
            <a:off x="6603744" y="1102257"/>
            <a:ext cx="5134630" cy="3843256"/>
          </a:xfrm>
          <a:prstGeom prst="rect">
            <a:avLst/>
          </a:prstGeom>
          <a:solidFill>
            <a:srgbClr val="FFFFFF">
              <a:shade val="85000"/>
            </a:srgbClr>
          </a:solidFill>
          <a:ln w="127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 čeho se komety skládají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3 části:</a:t>
            </a:r>
          </a:p>
          <a:p>
            <a:pPr marL="457200" indent="-457200">
              <a:buAutoNum type="arabicParenR"/>
            </a:pPr>
            <a:r>
              <a:rPr lang="cs-CZ" sz="2400" dirty="0" smtClean="0"/>
              <a:t>Jádro- pevná část komety</a:t>
            </a:r>
          </a:p>
          <a:p>
            <a:pPr marL="457200" indent="-457200">
              <a:buAutoNum type="arabicParenR"/>
            </a:pPr>
            <a:r>
              <a:rPr lang="cs-CZ" sz="2400" dirty="0" smtClean="0"/>
              <a:t>Koma- obal kolem jádra</a:t>
            </a:r>
          </a:p>
          <a:p>
            <a:pPr marL="457200" indent="-457200">
              <a:buAutoNum type="arabicParenR"/>
            </a:pPr>
            <a:r>
              <a:rPr lang="cs-CZ" sz="2400" dirty="0" smtClean="0"/>
              <a:t>Ohon- plyn a prachové částice,</a:t>
            </a:r>
          </a:p>
          <a:p>
            <a:pPr marL="342900" indent="-34290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Složení: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Jádro –&gt; led, tuhý o. uhličitý, o. uhelnatý, další zmrzlé plyny a prach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Koma –&gt; různé molekuly, radikály a ionty  </a:t>
            </a:r>
          </a:p>
          <a:p>
            <a:pPr marL="457200" indent="-457200">
              <a:buNone/>
            </a:pPr>
            <a:endParaRPr lang="cs-CZ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947" y="870468"/>
            <a:ext cx="8165085" cy="4779561"/>
          </a:xfrm>
          <a:prstGeom prst="rect">
            <a:avLst/>
          </a:prstGeom>
        </p:spPr>
      </p:pic>
      <p:sp>
        <p:nvSpPr>
          <p:cNvPr id="3" name="Ovál 20"/>
          <p:cNvSpPr/>
          <p:nvPr/>
        </p:nvSpPr>
        <p:spPr>
          <a:xfrm flipH="1">
            <a:off x="4073238" y="3218214"/>
            <a:ext cx="95001" cy="1425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Elipsa 4"/>
          <p:cNvSpPr/>
          <p:nvPr/>
        </p:nvSpPr>
        <p:spPr>
          <a:xfrm>
            <a:off x="4013859" y="3170711"/>
            <a:ext cx="249382" cy="2256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Přímá spojnice se šipkou 31"/>
          <p:cNvCxnSpPr>
            <a:cxnSpLocks/>
          </p:cNvCxnSpPr>
          <p:nvPr/>
        </p:nvCxnSpPr>
        <p:spPr>
          <a:xfrm>
            <a:off x="1900052" y="2078182"/>
            <a:ext cx="2087974" cy="108839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1113912" y="1724292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Koma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0" name="Přímá spojnice se šipkou 22"/>
          <p:cNvCxnSpPr>
            <a:cxnSpLocks/>
          </p:cNvCxnSpPr>
          <p:nvPr/>
        </p:nvCxnSpPr>
        <p:spPr>
          <a:xfrm flipV="1">
            <a:off x="2351314" y="3354234"/>
            <a:ext cx="1761995" cy="241717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1678693" y="575002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Jádro</a:t>
            </a:r>
            <a:endParaRPr lang="es-AR" dirty="0">
              <a:solidFill>
                <a:schemeClr val="accent1"/>
              </a:solidFill>
            </a:endParaRPr>
          </a:p>
        </p:txBody>
      </p:sp>
      <p:cxnSp>
        <p:nvCxnSpPr>
          <p:cNvPr id="13" name="Přímá spojnice se šipkou 14"/>
          <p:cNvCxnSpPr>
            <a:cxnSpLocks/>
          </p:cNvCxnSpPr>
          <p:nvPr/>
        </p:nvCxnSpPr>
        <p:spPr>
          <a:xfrm flipH="1">
            <a:off x="6448086" y="1068779"/>
            <a:ext cx="4168454" cy="160171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10560651" y="809892"/>
            <a:ext cx="1473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Plynový ohon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6" name="Přímá spojnice se šipkou 8"/>
          <p:cNvCxnSpPr>
            <a:cxnSpLocks/>
          </p:cNvCxnSpPr>
          <p:nvPr/>
        </p:nvCxnSpPr>
        <p:spPr>
          <a:xfrm flipH="1" flipV="1">
            <a:off x="6135378" y="3666559"/>
            <a:ext cx="4659292" cy="86981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10615928" y="4574369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solidFill>
                  <a:schemeClr val="accent1"/>
                </a:solidFill>
              </a:rPr>
              <a:t>Prachový ohon</a:t>
            </a:r>
            <a:endParaRPr lang="cs-CZ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7\Desktop\kometa_stav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9517" y="669622"/>
            <a:ext cx="6593864" cy="55019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799"/>
            <a:ext cx="3905992" cy="4348163"/>
          </a:xfrm>
        </p:spPr>
        <p:txBody>
          <a:bodyPr/>
          <a:lstStyle/>
          <a:p>
            <a:r>
              <a:rPr lang="cs-CZ" dirty="0" smtClean="0"/>
              <a:t>Předpokládá se, že komety vznikly v </a:t>
            </a:r>
            <a:r>
              <a:rPr lang="cs-CZ" dirty="0" err="1" smtClean="0"/>
              <a:t>Oortově</a:t>
            </a:r>
            <a:r>
              <a:rPr lang="cs-CZ" dirty="0" smtClean="0"/>
              <a:t> mračnu (hypotetický kulový oblak komet) nebo v </a:t>
            </a:r>
            <a:r>
              <a:rPr lang="cs-CZ" dirty="0" err="1" smtClean="0"/>
              <a:t>Kuiperově</a:t>
            </a:r>
            <a:r>
              <a:rPr lang="cs-CZ" dirty="0" smtClean="0"/>
              <a:t> páse</a:t>
            </a:r>
          </a:p>
          <a:p>
            <a:r>
              <a:rPr lang="cs-CZ" dirty="0" smtClean="0"/>
              <a:t>Příčinou jejich vzniku je Slunce, které zahřívá jádra komet -&gt; vznik </a:t>
            </a:r>
            <a:r>
              <a:rPr lang="cs-CZ" dirty="0" err="1" smtClean="0"/>
              <a:t>komy</a:t>
            </a:r>
            <a:endParaRPr lang="cs-CZ" dirty="0" smtClean="0"/>
          </a:p>
          <a:p>
            <a:r>
              <a:rPr lang="cs-CZ" dirty="0" smtClean="0"/>
              <a:t>Prach a plyn vytvářejí ohon</a:t>
            </a:r>
          </a:p>
          <a:p>
            <a:r>
              <a:rPr lang="cs-CZ" dirty="0" smtClean="0"/>
              <a:t>Komu i ohon osvětluje Slunce, proto mohou být pozorovatelné ze Země</a:t>
            </a:r>
          </a:p>
        </p:txBody>
      </p:sp>
      <p:pic>
        <p:nvPicPr>
          <p:cNvPr id="4" name="Picture 4" descr="Výsledek obrázku pro oortův obl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416" y="1685817"/>
            <a:ext cx="5331771" cy="3586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1828799"/>
            <a:ext cx="5247904" cy="434816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cs-CZ" sz="2400" b="1" dirty="0" smtClean="0">
                <a:solidFill>
                  <a:schemeClr val="accent1"/>
                </a:solidFill>
              </a:rPr>
              <a:t>Periodické – </a:t>
            </a:r>
            <a:r>
              <a:rPr lang="cs-CZ" sz="2400" dirty="0" smtClean="0"/>
              <a:t>ty  podle oběžné doby dělíme dále na:</a:t>
            </a:r>
          </a:p>
          <a:p>
            <a:pPr marL="457200" indent="-457200">
              <a:buFontTx/>
              <a:buChar char="-"/>
            </a:pPr>
            <a:r>
              <a:rPr lang="cs-CZ" sz="2400" u="sng" dirty="0" smtClean="0"/>
              <a:t>Krátkoperiodické </a:t>
            </a:r>
            <a:r>
              <a:rPr lang="cs-CZ" sz="2400" dirty="0" smtClean="0"/>
              <a:t>-&gt; oběžné doby kratší než 200 let, jejich asi 200. Vznik v </a:t>
            </a:r>
            <a:r>
              <a:rPr lang="cs-CZ" sz="2400" dirty="0" err="1" smtClean="0"/>
              <a:t>Kuiperově</a:t>
            </a:r>
            <a:r>
              <a:rPr lang="cs-CZ" sz="2400" dirty="0" smtClean="0"/>
              <a:t> páse</a:t>
            </a:r>
          </a:p>
          <a:p>
            <a:pPr marL="457200" indent="-457200">
              <a:buFontTx/>
              <a:buChar char="-"/>
            </a:pPr>
            <a:r>
              <a:rPr lang="cs-CZ" sz="2400" u="sng" dirty="0" smtClean="0"/>
              <a:t>Dlouhoperiodické </a:t>
            </a:r>
            <a:r>
              <a:rPr lang="cs-CZ" sz="2400" dirty="0" smtClean="0"/>
              <a:t>-&gt; oběžné doby delší, asi 300 let. Vznik v </a:t>
            </a:r>
            <a:r>
              <a:rPr lang="cs-CZ" sz="2400" dirty="0" err="1" smtClean="0"/>
              <a:t>Oortově</a:t>
            </a:r>
            <a:r>
              <a:rPr lang="cs-CZ" sz="2400" dirty="0" smtClean="0"/>
              <a:t> oblaku</a:t>
            </a:r>
          </a:p>
          <a:p>
            <a:pPr marL="457200" indent="-457200">
              <a:buNone/>
            </a:pPr>
            <a:r>
              <a:rPr lang="cs-CZ" sz="2400" b="1" dirty="0" smtClean="0">
                <a:solidFill>
                  <a:schemeClr val="accent1"/>
                </a:solidFill>
              </a:rPr>
              <a:t>2) Neperiodické </a:t>
            </a:r>
          </a:p>
          <a:p>
            <a:pPr marL="457200" indent="-457200">
              <a:buNone/>
            </a:pPr>
            <a:endParaRPr lang="cs-CZ" sz="2400" b="1" dirty="0" smtClean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W7\Desktop\C2012F6Lem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6442" y="3512666"/>
            <a:ext cx="3799774" cy="259075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7659584" y="6210794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Kometa Lemon, 2012</a:t>
            </a:r>
            <a:endParaRPr lang="es-AR" dirty="0"/>
          </a:p>
        </p:txBody>
      </p:sp>
      <p:pic>
        <p:nvPicPr>
          <p:cNvPr id="4099" name="Picture 3" descr="C:\Users\W7\Desktop\800px-Comet_Hall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6440" y="546266"/>
            <a:ext cx="3801600" cy="29129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647709" y="178130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Kometa Halley, 1986</a:t>
            </a:r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Kometární dráhy</a:t>
            </a:r>
            <a:endParaRPr lang="es-A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1828799"/>
            <a:ext cx="7599218" cy="4348163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Mohou být:</a:t>
            </a:r>
          </a:p>
          <a:p>
            <a:pPr marL="457200" indent="-457200">
              <a:buAutoNum type="arabicParenR"/>
            </a:pPr>
            <a:r>
              <a:rPr lang="cs-CZ" dirty="0" smtClean="0"/>
              <a:t>Protáhlé elipsy u komet periodických</a:t>
            </a:r>
          </a:p>
          <a:p>
            <a:pPr marL="457200" indent="-457200">
              <a:buAutoNum type="arabicParenR"/>
            </a:pPr>
            <a:r>
              <a:rPr lang="cs-CZ" dirty="0" smtClean="0"/>
              <a:t>Paraboly</a:t>
            </a:r>
          </a:p>
          <a:p>
            <a:pPr marL="457200" indent="-457200">
              <a:buAutoNum type="arabicParenR"/>
            </a:pPr>
            <a:r>
              <a:rPr lang="cs-CZ" dirty="0" smtClean="0"/>
              <a:t>Hyperboly</a:t>
            </a:r>
          </a:p>
          <a:p>
            <a:pPr marL="457200" indent="-457200">
              <a:buNone/>
            </a:pPr>
            <a:r>
              <a:rPr lang="cs-CZ" dirty="0" smtClean="0"/>
              <a:t>Zastoupení komet podle drah (600 komet při 924 návratech) </a:t>
            </a:r>
          </a:p>
          <a:p>
            <a:pPr marL="457200" indent="-457200"/>
            <a:r>
              <a:rPr lang="cs-CZ" dirty="0" smtClean="0"/>
              <a:t>40% komet na elipsových drahách </a:t>
            </a:r>
          </a:p>
          <a:p>
            <a:pPr marL="960120" lvl="2" indent="-457200">
              <a:buNone/>
            </a:pPr>
            <a:r>
              <a:rPr lang="cs-CZ" dirty="0" smtClean="0"/>
              <a:t>Z toho 16%  je krátkoperiodických a 24% je dlouhoperiodických</a:t>
            </a:r>
          </a:p>
          <a:p>
            <a:pPr marL="457200" indent="-457200"/>
            <a:r>
              <a:rPr lang="cs-CZ" dirty="0" smtClean="0"/>
              <a:t>49% komet je na parabolických drahách</a:t>
            </a:r>
          </a:p>
          <a:p>
            <a:pPr marL="457200" indent="-457200"/>
            <a:r>
              <a:rPr lang="cs-CZ" dirty="0" smtClean="0"/>
              <a:t>11% </a:t>
            </a:r>
            <a:r>
              <a:rPr lang="cs-CZ" dirty="0" err="1" smtClean="0"/>
              <a:t>komentárních</a:t>
            </a:r>
            <a:r>
              <a:rPr lang="cs-CZ" dirty="0" smtClean="0"/>
              <a:t> drah jsou hyperboly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1091" y="1144484"/>
            <a:ext cx="2869747" cy="181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3581" y="4148818"/>
            <a:ext cx="2397910" cy="193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61517" y="1185021"/>
            <a:ext cx="1780062" cy="25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030981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3891934_TF03030981.potx" id="{7881FA22-45DD-49A2-A56B-C7D304D45034}" vid="{323236B2-3E65-48D9-8806-C166DD47C700}"/>
    </a:ext>
  </a:extLst>
</a:theme>
</file>

<file path=ppt/theme/theme2.xml><?xml version="1.0" encoding="utf-8"?>
<a:theme xmlns:a="http://schemas.openxmlformats.org/drawingml/2006/main" name="Firemní motiv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mní motiv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2961EA76-1630-4788-A629-8FDAFC9205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C05A15-2C36-4B2C-9ED7-7313D59409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A16170-AED4-43FB-90C7-1F1653EBFACC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4f35948-e619-41b3-aa29-22878b09cfd2"/>
    <ds:schemaRef ds:uri="http://schemas.microsoft.com/office/infopath/2007/PartnerControls"/>
    <ds:schemaRef ds:uri="40262f94-9f35-4ac3-9a90-690165a166b7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TF03030981</Template>
  <TotalTime>624</TotalTime>
  <Words>423</Words>
  <Application>Microsoft Office PowerPoint</Application>
  <PresentationFormat>Vlastní</PresentationFormat>
  <Paragraphs>92</Paragraphs>
  <Slides>15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TF03030981</vt:lpstr>
      <vt:lpstr>KOMETY</vt:lpstr>
      <vt:lpstr>OBSAH</vt:lpstr>
      <vt:lpstr>Charakteristika komet</vt:lpstr>
      <vt:lpstr>Z čeho se komety skládají</vt:lpstr>
      <vt:lpstr>Snímek 5</vt:lpstr>
      <vt:lpstr>Snímek 6</vt:lpstr>
      <vt:lpstr>Vznik </vt:lpstr>
      <vt:lpstr>Rozdělení </vt:lpstr>
      <vt:lpstr>Kometární dráhy</vt:lpstr>
      <vt:lpstr>Halleyova kometa</vt:lpstr>
      <vt:lpstr>Hale- Boppova kometa</vt:lpstr>
      <vt:lpstr>Zánik a vyhasnutí komet</vt:lpstr>
      <vt:lpstr>ZÁVĚR </vt:lpstr>
      <vt:lpstr>Seznam použitých zdrojů</vt:lpstr>
      <vt:lpstr>Snímek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KOMETY</dc:title>
  <dc:creator>W7</dc:creator>
  <cp:lastModifiedBy>W7</cp:lastModifiedBy>
  <cp:revision>6</cp:revision>
  <dcterms:created xsi:type="dcterms:W3CDTF">2019-04-29T09:00:24Z</dcterms:created>
  <dcterms:modified xsi:type="dcterms:W3CDTF">2019-04-29T19:28:53Z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