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28F"/>
    <a:srgbClr val="FFC165"/>
    <a:srgbClr val="FD942B"/>
    <a:srgbClr val="FFBE05"/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629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93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752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544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636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807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267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011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949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110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041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D28F"/>
            </a:gs>
            <a:gs pos="15000">
              <a:srgbClr val="FD942B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524ED-9A6B-4955-9CDD-E2730D96B978}" type="datetimeFigureOut">
              <a:rPr lang="cs-CZ" smtClean="0"/>
              <a:t>5. 9. 2019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AC6CD-3161-42AA-9ACE-BF60608727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480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9600" b="1" dirty="0" smtClean="0"/>
              <a:t>PYGMALIÓN</a:t>
            </a:r>
            <a:endParaRPr lang="cs-CZ" sz="9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George Bernard Shaw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69122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12125"/>
            <a:ext cx="6730093" cy="940158"/>
          </a:xfrm>
        </p:spPr>
        <p:txBody>
          <a:bodyPr/>
          <a:lstStyle/>
          <a:p>
            <a:pPr algn="ctr"/>
            <a:r>
              <a:rPr lang="cs-CZ" b="1" dirty="0" smtClean="0"/>
              <a:t>George Bernard Shaw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27" y="1253331"/>
            <a:ext cx="6535837" cy="5604669"/>
          </a:xfrm>
        </p:spPr>
        <p:txBody>
          <a:bodyPr anchor="ctr">
            <a:normAutofit/>
          </a:bodyPr>
          <a:lstStyle/>
          <a:p>
            <a:r>
              <a:rPr lang="cs-CZ" sz="2500" dirty="0" smtClean="0"/>
              <a:t>anglický </a:t>
            </a:r>
            <a:r>
              <a:rPr lang="cs-CZ" sz="2500" b="1" dirty="0" smtClean="0"/>
              <a:t>dramatik</a:t>
            </a:r>
            <a:r>
              <a:rPr lang="cs-CZ" sz="2500" dirty="0" smtClean="0"/>
              <a:t>, prozaik, divadelní kritik, esejista, novinář</a:t>
            </a:r>
          </a:p>
          <a:p>
            <a:r>
              <a:rPr lang="cs-CZ" sz="2500" dirty="0" smtClean="0"/>
              <a:t>irského původu (1856, Dublin – 1950, Anglie)</a:t>
            </a:r>
          </a:p>
          <a:p>
            <a:r>
              <a:rPr lang="cs-CZ" sz="2500" dirty="0" smtClean="0"/>
              <a:t>nositel Nobelovy ceny za literaturu za rok 1925</a:t>
            </a:r>
          </a:p>
          <a:p>
            <a:r>
              <a:rPr lang="cs-CZ" sz="2500" dirty="0" smtClean="0"/>
              <a:t>zakladatel moderního anglického dramatu</a:t>
            </a:r>
          </a:p>
          <a:p>
            <a:endParaRPr lang="cs-CZ" sz="2500" dirty="0" smtClean="0"/>
          </a:p>
          <a:p>
            <a:r>
              <a:rPr lang="cs-CZ" sz="2500" dirty="0" smtClean="0"/>
              <a:t>otec neúspěšný obchodník, alkoholik</a:t>
            </a:r>
          </a:p>
          <a:p>
            <a:r>
              <a:rPr lang="cs-CZ" sz="2500" dirty="0" smtClean="0"/>
              <a:t>matka odjela do Londýna se svým učitelem zpěvu, poté zpěv vyučovala</a:t>
            </a:r>
          </a:p>
        </p:txBody>
      </p:sp>
      <p:pic>
        <p:nvPicPr>
          <p:cNvPr id="1026" name="Picture 2" descr="https://karsh.org/wordpress/wp-content/uploads/2017/03/Yousuf-Karsh-George-Bernard-Shaw-1943-1561x196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0093" y="0"/>
            <a:ext cx="54619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869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034" y="576373"/>
            <a:ext cx="11088710" cy="6281627"/>
          </a:xfrm>
        </p:spPr>
        <p:txBody>
          <a:bodyPr anchor="ctr">
            <a:normAutofit/>
          </a:bodyPr>
          <a:lstStyle/>
          <a:p>
            <a:r>
              <a:rPr lang="cs-CZ" dirty="0" smtClean="0"/>
              <a:t>Anglie – psal články o hudbě do časopisu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Hornet</a:t>
            </a:r>
            <a:r>
              <a:rPr lang="cs-CZ" dirty="0" smtClean="0"/>
              <a:t> (Sršeň) a vzdělával se jako samouk v knihovně Britského muzea</a:t>
            </a:r>
          </a:p>
          <a:p>
            <a:endParaRPr lang="cs-CZ" dirty="0" smtClean="0"/>
          </a:p>
          <a:p>
            <a:r>
              <a:rPr lang="cs-CZ" dirty="0" smtClean="0"/>
              <a:t>prosadil se jako </a:t>
            </a:r>
            <a:r>
              <a:rPr lang="cs-CZ" b="1" dirty="0" smtClean="0"/>
              <a:t>výtvarný, hudební, literární a divadelní kritik</a:t>
            </a:r>
            <a:r>
              <a:rPr lang="cs-CZ" dirty="0" smtClean="0"/>
              <a:t>, psal recenze do prestižních časopisů</a:t>
            </a:r>
          </a:p>
          <a:p>
            <a:r>
              <a:rPr lang="cs-CZ" dirty="0" smtClean="0"/>
              <a:t>jeho první romány byly neúspěšné</a:t>
            </a:r>
          </a:p>
          <a:p>
            <a:r>
              <a:rPr lang="cs-CZ" b="1" dirty="0" smtClean="0"/>
              <a:t>dramatická tvorba</a:t>
            </a:r>
            <a:r>
              <a:rPr lang="cs-CZ" dirty="0" smtClean="0"/>
              <a:t>, eseje</a:t>
            </a:r>
          </a:p>
          <a:p>
            <a:endParaRPr lang="cs-CZ" dirty="0" smtClean="0"/>
          </a:p>
          <a:p>
            <a:r>
              <a:rPr lang="cs-CZ" dirty="0" smtClean="0"/>
              <a:t>manželka: Charlotte </a:t>
            </a:r>
            <a:r>
              <a:rPr lang="cs-CZ" dirty="0" err="1" smtClean="0"/>
              <a:t>Payne-Townshend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-</a:t>
            </a:r>
            <a:r>
              <a:rPr lang="cs-CZ" sz="2400" dirty="0" smtClean="0"/>
              <a:t>po její smrti 1943 začal Shaw postupně ztrácet zájem o vlastní život, pracoval stále pomalejším tempem a roku 1950 zemřel v 94 letech ve své venkovské vile</a:t>
            </a: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48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Díla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9100" y="1825625"/>
            <a:ext cx="113538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/>
              <a:t>Domy pana </a:t>
            </a:r>
            <a:r>
              <a:rPr lang="cs-CZ" b="1" dirty="0" err="1" smtClean="0"/>
              <a:t>Sartoria</a:t>
            </a:r>
            <a:r>
              <a:rPr lang="cs-CZ" b="1" dirty="0" smtClean="0"/>
              <a:t> </a:t>
            </a:r>
            <a:r>
              <a:rPr lang="cs-CZ" dirty="0" smtClean="0"/>
              <a:t>- satirická divadelní hra o moci peněz</a:t>
            </a:r>
          </a:p>
          <a:p>
            <a:pPr marL="0" indent="0">
              <a:buNone/>
            </a:pPr>
            <a:r>
              <a:rPr lang="cs-CZ" b="1" dirty="0"/>
              <a:t>Živnost paní </a:t>
            </a:r>
            <a:r>
              <a:rPr lang="cs-CZ" b="1" dirty="0" smtClean="0"/>
              <a:t>Warrenové </a:t>
            </a:r>
            <a:r>
              <a:rPr lang="cs-CZ" dirty="0" smtClean="0"/>
              <a:t>- satirická divadelní hra, odhalení </a:t>
            </a:r>
            <a:r>
              <a:rPr lang="cs-CZ" dirty="0"/>
              <a:t>zdrojů </a:t>
            </a:r>
            <a:r>
              <a:rPr lang="cs-CZ" dirty="0" smtClean="0"/>
              <a:t>bohatství</a:t>
            </a:r>
          </a:p>
          <a:p>
            <a:pPr marL="0" indent="0">
              <a:buNone/>
            </a:pPr>
            <a:r>
              <a:rPr lang="cs-CZ" b="1" dirty="0" smtClean="0"/>
              <a:t>Pekelník</a:t>
            </a:r>
            <a:r>
              <a:rPr lang="cs-CZ" dirty="0" smtClean="0"/>
              <a:t> – satira na militarismus</a:t>
            </a:r>
          </a:p>
          <a:p>
            <a:pPr marL="0" indent="0">
              <a:buNone/>
            </a:pPr>
            <a:r>
              <a:rPr lang="cs-CZ" b="1" dirty="0" smtClean="0"/>
              <a:t>Dům zlomených srdcí </a:t>
            </a:r>
            <a:r>
              <a:rPr lang="cs-CZ" dirty="0" smtClean="0"/>
              <a:t>– hořká komedie</a:t>
            </a:r>
          </a:p>
          <a:p>
            <a:pPr marL="0" indent="0">
              <a:buNone/>
            </a:pPr>
            <a:r>
              <a:rPr lang="cs-CZ" b="1" dirty="0"/>
              <a:t>Caesar a </a:t>
            </a:r>
            <a:r>
              <a:rPr lang="cs-CZ" b="1" dirty="0" smtClean="0"/>
              <a:t>Kleopatra </a:t>
            </a:r>
            <a:r>
              <a:rPr lang="cs-CZ" dirty="0" smtClean="0"/>
              <a:t>– divadelní hra, parodie, proti idealizujícímu pojetí velké lásky</a:t>
            </a:r>
          </a:p>
          <a:p>
            <a:pPr marL="0" indent="0">
              <a:buNone/>
            </a:pPr>
            <a:r>
              <a:rPr lang="cs-CZ" b="1" dirty="0" smtClean="0"/>
              <a:t>Svatá Jana </a:t>
            </a:r>
            <a:r>
              <a:rPr lang="cs-CZ" dirty="0" smtClean="0"/>
              <a:t>– historická divadelní hra, myšlenkové zápasy hlavní hrdinky Jany z Arku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Eseje – často jako předmluvy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79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653" y="206062"/>
            <a:ext cx="10515600" cy="1325563"/>
          </a:xfrm>
        </p:spPr>
        <p:txBody>
          <a:bodyPr/>
          <a:lstStyle/>
          <a:p>
            <a:r>
              <a:rPr lang="cs-CZ" b="1" dirty="0" err="1" smtClean="0"/>
              <a:t>Pygmalión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1682" y="1983498"/>
            <a:ext cx="8189890" cy="5318823"/>
          </a:xfrm>
        </p:spPr>
        <p:txBody>
          <a:bodyPr>
            <a:normAutofit/>
          </a:bodyPr>
          <a:lstStyle/>
          <a:p>
            <a:r>
              <a:rPr lang="cs-CZ" dirty="0" smtClean="0"/>
              <a:t>vydána 1912, poprvé hrána 1913</a:t>
            </a:r>
          </a:p>
          <a:p>
            <a:r>
              <a:rPr lang="cs-CZ" b="1" dirty="0" smtClean="0"/>
              <a:t>drama, komedie, satira představy společenských tříd</a:t>
            </a:r>
          </a:p>
          <a:p>
            <a:r>
              <a:rPr lang="cs-CZ" dirty="0" smtClean="0"/>
              <a:t>předmluva, 5 dějství, doslov</a:t>
            </a:r>
          </a:p>
          <a:p>
            <a:r>
              <a:rPr lang="cs-CZ" dirty="0" smtClean="0"/>
              <a:t>název: </a:t>
            </a:r>
            <a:r>
              <a:rPr lang="cs-CZ" b="1" dirty="0" smtClean="0"/>
              <a:t>řecká pověst </a:t>
            </a:r>
            <a:r>
              <a:rPr lang="cs-CZ" dirty="0" smtClean="0"/>
              <a:t>- </a:t>
            </a:r>
            <a:r>
              <a:rPr lang="cs-CZ" sz="2600" i="1" dirty="0" err="1" smtClean="0"/>
              <a:t>Pygmalion</a:t>
            </a:r>
            <a:r>
              <a:rPr lang="cs-CZ" sz="2600" i="1" dirty="0" smtClean="0"/>
              <a:t> vytvořil sochu bohyně a zamiloval se do ní. </a:t>
            </a:r>
            <a:r>
              <a:rPr lang="cs-CZ" sz="2600" i="1" dirty="0" err="1" smtClean="0"/>
              <a:t>Afrodíta</a:t>
            </a:r>
            <a:r>
              <a:rPr lang="cs-CZ" sz="2600" i="1" dirty="0" smtClean="0"/>
              <a:t> vyslyšela jeho prosby a sochu oživila. Tak byla stvořena </a:t>
            </a:r>
            <a:r>
              <a:rPr lang="cs-CZ" sz="2600" i="1" dirty="0" err="1" smtClean="0"/>
              <a:t>Galatea</a:t>
            </a:r>
            <a:r>
              <a:rPr lang="cs-CZ" sz="2600" i="1" dirty="0" smtClean="0"/>
              <a:t>, kterou </a:t>
            </a:r>
            <a:r>
              <a:rPr lang="cs-CZ" sz="2600" i="1" dirty="0" err="1" smtClean="0"/>
              <a:t>Pygmalion</a:t>
            </a:r>
            <a:r>
              <a:rPr lang="cs-CZ" sz="2600" i="1" dirty="0" smtClean="0"/>
              <a:t> pojal za manželku.</a:t>
            </a:r>
          </a:p>
          <a:p>
            <a:r>
              <a:rPr lang="cs-CZ" dirty="0" smtClean="0"/>
              <a:t>reaguje na aktuální otázky </a:t>
            </a:r>
            <a:r>
              <a:rPr lang="cs-CZ" b="1" dirty="0" smtClean="0"/>
              <a:t>ženské emancipace </a:t>
            </a:r>
            <a:r>
              <a:rPr lang="cs-CZ" dirty="0" smtClean="0"/>
              <a:t>(boj za rovnoprávnost) a na </a:t>
            </a:r>
            <a:r>
              <a:rPr lang="cs-CZ" b="1" dirty="0" smtClean="0"/>
              <a:t>viktoriánské představy společenských tříd</a:t>
            </a:r>
          </a:p>
          <a:p>
            <a:endParaRPr lang="cs-CZ" dirty="0"/>
          </a:p>
        </p:txBody>
      </p:sp>
      <p:pic>
        <p:nvPicPr>
          <p:cNvPr id="2050" name="Picture 2" descr="https://i.pinimg.com/236x/07/5f/3b/075f3b9ee59204bded32cc03db145bb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422" y="1133493"/>
            <a:ext cx="2892873" cy="4731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045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3805" y="576375"/>
            <a:ext cx="10515600" cy="1175152"/>
          </a:xfrm>
        </p:spPr>
        <p:txBody>
          <a:bodyPr/>
          <a:lstStyle/>
          <a:p>
            <a:r>
              <a:rPr lang="cs-CZ" dirty="0" smtClean="0"/>
              <a:t>předlohou pro</a:t>
            </a:r>
            <a:r>
              <a:rPr lang="cs-CZ" dirty="0"/>
              <a:t> americký divadelní </a:t>
            </a:r>
            <a:r>
              <a:rPr lang="cs-CZ" dirty="0" smtClean="0"/>
              <a:t>muzikál </a:t>
            </a:r>
            <a:r>
              <a:rPr lang="cs-CZ" b="1" dirty="0" smtClean="0"/>
              <a:t>My Fair Lady</a:t>
            </a:r>
          </a:p>
          <a:p>
            <a:r>
              <a:rPr lang="cs-CZ" dirty="0" smtClean="0"/>
              <a:t>1964 zfilmován s </a:t>
            </a:r>
            <a:r>
              <a:rPr lang="cs-CZ" dirty="0" err="1"/>
              <a:t>Audrey</a:t>
            </a:r>
            <a:r>
              <a:rPr lang="cs-CZ" dirty="0"/>
              <a:t> </a:t>
            </a:r>
            <a:r>
              <a:rPr lang="cs-CZ" dirty="0" err="1" smtClean="0"/>
              <a:t>Hepburn</a:t>
            </a:r>
            <a:r>
              <a:rPr lang="cs-CZ" dirty="0" smtClean="0"/>
              <a:t> v hlavní roli</a:t>
            </a:r>
            <a:endParaRPr lang="cs-CZ" dirty="0"/>
          </a:p>
          <a:p>
            <a:endParaRPr lang="cs-CZ" dirty="0"/>
          </a:p>
        </p:txBody>
      </p:sp>
      <p:pic>
        <p:nvPicPr>
          <p:cNvPr id="3074" name="Picture 2" descr="https://i.pinimg.com/originals/eb/37/36/eb37364931ec5de1c4e4cafcdcd87e5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53" t="2824" r="14768"/>
          <a:stretch/>
        </p:blipFill>
        <p:spPr bwMode="auto">
          <a:xfrm>
            <a:off x="605306" y="1841679"/>
            <a:ext cx="2781837" cy="471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images.store.hmv.com/app_/responsive/HMVStore/media/product/84296/01-84296.jpg?w=5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1116" y="1596981"/>
            <a:ext cx="3501400" cy="491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s://cdn.britannica.com/61/90661-004-00E4F325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33" r="7223"/>
          <a:stretch/>
        </p:blipFill>
        <p:spPr bwMode="auto">
          <a:xfrm>
            <a:off x="3554569" y="2193352"/>
            <a:ext cx="4391696" cy="4035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438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533" y="539951"/>
            <a:ext cx="10515600" cy="6169941"/>
          </a:xfrm>
        </p:spPr>
        <p:txBody>
          <a:bodyPr>
            <a:normAutofit/>
          </a:bodyPr>
          <a:lstStyle/>
          <a:p>
            <a:r>
              <a:rPr lang="cs-CZ" dirty="0" smtClean="0"/>
              <a:t>začátek 20. století, měšťanské prostředí Londýna</a:t>
            </a:r>
          </a:p>
          <a:p>
            <a:r>
              <a:rPr lang="cs-CZ" dirty="0" smtClean="0"/>
              <a:t>dialogy, diskuze o vztazích muže a ženy</a:t>
            </a:r>
          </a:p>
          <a:p>
            <a:r>
              <a:rPr lang="cs-CZ" dirty="0" smtClean="0"/>
              <a:t>kontrast: </a:t>
            </a:r>
            <a:r>
              <a:rPr lang="cs-CZ" dirty="0"/>
              <a:t>jazyka, života, chování mezi nižší a vyšší </a:t>
            </a:r>
            <a:r>
              <a:rPr lang="cs-CZ" dirty="0" smtClean="0"/>
              <a:t>společenskou třídou</a:t>
            </a:r>
          </a:p>
          <a:p>
            <a:pPr marL="0" indent="0">
              <a:buNone/>
            </a:pPr>
            <a:endParaRPr lang="cs-CZ" u="sng" dirty="0" smtClean="0"/>
          </a:p>
          <a:p>
            <a:pPr marL="0" indent="0">
              <a:buNone/>
            </a:pPr>
            <a:endParaRPr lang="cs-CZ" u="sng" dirty="0"/>
          </a:p>
          <a:p>
            <a:pPr marL="0" indent="0">
              <a:buNone/>
            </a:pPr>
            <a:r>
              <a:rPr lang="cs-CZ" u="sng" dirty="0" smtClean="0"/>
              <a:t>Postavy:</a:t>
            </a:r>
          </a:p>
          <a:p>
            <a:pPr marL="0" indent="0">
              <a:buNone/>
            </a:pPr>
            <a:r>
              <a:rPr lang="cs-CZ" b="1" dirty="0" smtClean="0"/>
              <a:t>Líza </a:t>
            </a:r>
            <a:r>
              <a:rPr lang="cs-CZ" b="1" dirty="0" err="1" smtClean="0"/>
              <a:t>Doolittlová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chudá květinářka </a:t>
            </a:r>
            <a:r>
              <a:rPr lang="cs-CZ" dirty="0" smtClean="0"/>
              <a:t>s velmi špatnou angličtinou</a:t>
            </a:r>
          </a:p>
          <a:p>
            <a:pPr marL="0" indent="0">
              <a:buNone/>
            </a:pPr>
            <a:r>
              <a:rPr lang="cs-CZ" b="1" dirty="0" smtClean="0"/>
              <a:t>Henry </a:t>
            </a:r>
            <a:r>
              <a:rPr lang="cs-CZ" b="1" dirty="0" err="1" smtClean="0"/>
              <a:t>Higgins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b="1" dirty="0" smtClean="0"/>
              <a:t>profesor fonetiky</a:t>
            </a:r>
          </a:p>
          <a:p>
            <a:pPr marL="0" indent="0">
              <a:buNone/>
            </a:pPr>
            <a:r>
              <a:rPr lang="cs-CZ" b="1" dirty="0"/>
              <a:t>plukovník </a:t>
            </a:r>
            <a:r>
              <a:rPr lang="cs-CZ" b="1" dirty="0" err="1"/>
              <a:t>Pickering</a:t>
            </a:r>
            <a:r>
              <a:rPr lang="cs-CZ" dirty="0"/>
              <a:t> - </a:t>
            </a:r>
            <a:r>
              <a:rPr lang="cs-CZ" b="1" dirty="0" err="1"/>
              <a:t>Higginsův</a:t>
            </a:r>
            <a:r>
              <a:rPr lang="cs-CZ" b="1" dirty="0"/>
              <a:t> </a:t>
            </a:r>
            <a:r>
              <a:rPr lang="cs-CZ" b="1" dirty="0" smtClean="0"/>
              <a:t>přítel</a:t>
            </a:r>
            <a:r>
              <a:rPr lang="cs-CZ" dirty="0" smtClean="0"/>
              <a:t>, </a:t>
            </a:r>
            <a:r>
              <a:rPr lang="cs-CZ" dirty="0"/>
              <a:t>expert na indické </a:t>
            </a:r>
            <a:r>
              <a:rPr lang="cs-CZ" dirty="0" smtClean="0"/>
              <a:t>jazyky</a:t>
            </a:r>
          </a:p>
          <a:p>
            <a:pPr marL="0" indent="0">
              <a:buNone/>
            </a:pPr>
            <a:r>
              <a:rPr lang="cs-CZ" dirty="0" err="1" smtClean="0"/>
              <a:t>Freddy</a:t>
            </a:r>
            <a:r>
              <a:rPr lang="cs-CZ" dirty="0" smtClean="0"/>
              <a:t> - mladík zamilovaný do Lízy</a:t>
            </a:r>
          </a:p>
          <a:p>
            <a:pPr marL="0" indent="0">
              <a:buNone/>
            </a:pPr>
            <a:r>
              <a:rPr lang="cs-CZ" dirty="0" smtClean="0"/>
              <a:t>paní </a:t>
            </a:r>
            <a:r>
              <a:rPr lang="cs-CZ" dirty="0" err="1" smtClean="0"/>
              <a:t>Higginsová</a:t>
            </a:r>
            <a:r>
              <a:rPr lang="cs-CZ" dirty="0" smtClean="0"/>
              <a:t> – Henryho matka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064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7881" y="1690688"/>
            <a:ext cx="11462198" cy="51673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</a:t>
            </a:r>
            <a:r>
              <a:rPr lang="cs-CZ" dirty="0" smtClean="0"/>
              <a:t>rofesor </a:t>
            </a:r>
            <a:r>
              <a:rPr lang="cs-CZ" dirty="0"/>
              <a:t>fonetiky Henry </a:t>
            </a:r>
            <a:r>
              <a:rPr lang="cs-CZ" dirty="0" err="1"/>
              <a:t>Higgins</a:t>
            </a:r>
            <a:r>
              <a:rPr lang="cs-CZ" dirty="0"/>
              <a:t> </a:t>
            </a:r>
            <a:r>
              <a:rPr lang="cs-CZ" dirty="0" smtClean="0"/>
              <a:t>potká na ulici chudou květinářku Lízu </a:t>
            </a:r>
            <a:r>
              <a:rPr lang="cs-CZ" dirty="0" err="1" smtClean="0"/>
              <a:t>Doolittlovou</a:t>
            </a:r>
            <a:endParaRPr lang="cs-CZ" dirty="0" smtClean="0"/>
          </a:p>
          <a:p>
            <a:r>
              <a:rPr lang="cs-CZ" b="1" dirty="0" smtClean="0"/>
              <a:t>Vsadí </a:t>
            </a:r>
            <a:r>
              <a:rPr lang="cs-CZ" b="1" dirty="0"/>
              <a:t>se s plukovníkem </a:t>
            </a:r>
            <a:r>
              <a:rPr lang="cs-CZ" b="1" dirty="0" err="1"/>
              <a:t>Pickeringem</a:t>
            </a:r>
            <a:r>
              <a:rPr lang="cs-CZ" b="1" dirty="0"/>
              <a:t>, </a:t>
            </a:r>
            <a:r>
              <a:rPr lang="cs-CZ" b="1" dirty="0" smtClean="0"/>
              <a:t>že </a:t>
            </a:r>
            <a:r>
              <a:rPr lang="cs-CZ" b="1" dirty="0"/>
              <a:t>je schopný z </a:t>
            </a:r>
            <a:r>
              <a:rPr lang="cs-CZ" b="1" dirty="0" smtClean="0"/>
              <a:t>ní udělat </a:t>
            </a:r>
            <a:r>
              <a:rPr lang="cs-CZ" b="1" dirty="0"/>
              <a:t>dámu</a:t>
            </a:r>
            <a:r>
              <a:rPr lang="cs-CZ" dirty="0"/>
              <a:t>, a to jak mluvou, tak i chováním. Líza se </a:t>
            </a:r>
            <a:r>
              <a:rPr lang="cs-CZ" dirty="0" smtClean="0"/>
              <a:t>to </a:t>
            </a:r>
            <a:r>
              <a:rPr lang="cs-CZ" dirty="0"/>
              <a:t>rozhodne zkusit</a:t>
            </a:r>
            <a:r>
              <a:rPr lang="cs-CZ" dirty="0" smtClean="0"/>
              <a:t>.</a:t>
            </a:r>
          </a:p>
          <a:p>
            <a:r>
              <a:rPr lang="cs-CZ" dirty="0" smtClean="0"/>
              <a:t>Denně se </a:t>
            </a:r>
            <a:r>
              <a:rPr lang="cs-CZ" b="1" dirty="0" smtClean="0"/>
              <a:t>učí </a:t>
            </a:r>
            <a:r>
              <a:rPr lang="cs-CZ" b="1" dirty="0"/>
              <a:t>správné výslovnosti</a:t>
            </a:r>
            <a:r>
              <a:rPr lang="cs-CZ" dirty="0"/>
              <a:t>. Je velmi bystrá a učí se rychle. </a:t>
            </a:r>
            <a:endParaRPr lang="cs-CZ" dirty="0" smtClean="0"/>
          </a:p>
          <a:p>
            <a:r>
              <a:rPr lang="cs-CZ" dirty="0" smtClean="0"/>
              <a:t>Oblíbí </a:t>
            </a:r>
            <a:r>
              <a:rPr lang="cs-CZ" dirty="0"/>
              <a:t>si ji paní </a:t>
            </a:r>
            <a:r>
              <a:rPr lang="cs-CZ" dirty="0" err="1"/>
              <a:t>Higginsová</a:t>
            </a:r>
            <a:r>
              <a:rPr lang="cs-CZ" dirty="0"/>
              <a:t>, matka profesora, u níž se také seznámí s mladíkem </a:t>
            </a:r>
            <a:r>
              <a:rPr lang="cs-CZ" dirty="0" err="1"/>
              <a:t>Freddym</a:t>
            </a:r>
            <a:r>
              <a:rPr lang="cs-CZ" dirty="0"/>
              <a:t>, který se do ní zamiluje.</a:t>
            </a:r>
          </a:p>
          <a:p>
            <a:r>
              <a:rPr lang="cs-CZ" dirty="0"/>
              <a:t>Po půlroce se Líza s plukovníkem a profesorem </a:t>
            </a:r>
            <a:r>
              <a:rPr lang="cs-CZ" b="1" dirty="0"/>
              <a:t>vydá na večírek</a:t>
            </a:r>
            <a:r>
              <a:rPr lang="cs-CZ" dirty="0"/>
              <a:t> do </a:t>
            </a:r>
            <a:r>
              <a:rPr lang="cs-CZ" dirty="0" err="1"/>
              <a:t>Buckinghemského</a:t>
            </a:r>
            <a:r>
              <a:rPr lang="cs-CZ" dirty="0"/>
              <a:t> paláce, kde </a:t>
            </a:r>
            <a:r>
              <a:rPr lang="cs-CZ" b="1" dirty="0"/>
              <a:t>ji všichni pokládají za maďarskou </a:t>
            </a:r>
            <a:r>
              <a:rPr lang="cs-CZ" b="1" dirty="0" smtClean="0"/>
              <a:t>šlechtičnu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Profesor </a:t>
            </a:r>
            <a:r>
              <a:rPr lang="cs-CZ" dirty="0" err="1"/>
              <a:t>Higgins</a:t>
            </a:r>
            <a:r>
              <a:rPr lang="cs-CZ" dirty="0"/>
              <a:t> a plukovník </a:t>
            </a:r>
            <a:r>
              <a:rPr lang="cs-CZ" dirty="0" err="1"/>
              <a:t>Pickering</a:t>
            </a:r>
            <a:r>
              <a:rPr lang="cs-CZ" dirty="0"/>
              <a:t> </a:t>
            </a:r>
            <a:r>
              <a:rPr lang="cs-CZ" b="1" dirty="0"/>
              <a:t>se radují, že experiment mají za </a:t>
            </a:r>
            <a:r>
              <a:rPr lang="cs-CZ" b="1" dirty="0" smtClean="0"/>
              <a:t>sebou</a:t>
            </a:r>
            <a:r>
              <a:rPr lang="cs-CZ" dirty="0" smtClean="0"/>
              <a:t>, ale </a:t>
            </a:r>
            <a:r>
              <a:rPr lang="cs-CZ" b="1" dirty="0" smtClean="0"/>
              <a:t>Líza </a:t>
            </a:r>
            <a:r>
              <a:rPr lang="cs-CZ" b="1" dirty="0"/>
              <a:t>se s nimi pohádá</a:t>
            </a:r>
            <a:r>
              <a:rPr lang="cs-CZ" dirty="0"/>
              <a:t>, neboť si najednou uvědomuje, že nemá kam </a:t>
            </a:r>
            <a:r>
              <a:rPr lang="cs-CZ" dirty="0" smtClean="0"/>
              <a:t>jít.</a:t>
            </a:r>
          </a:p>
          <a:p>
            <a:r>
              <a:rPr lang="cs-CZ" dirty="0" smtClean="0"/>
              <a:t>Odejde </a:t>
            </a:r>
            <a:r>
              <a:rPr lang="cs-CZ" dirty="0"/>
              <a:t>k matce profesora </a:t>
            </a:r>
            <a:r>
              <a:rPr lang="cs-CZ" dirty="0" err="1"/>
              <a:t>Higginse</a:t>
            </a:r>
            <a:r>
              <a:rPr lang="cs-CZ" dirty="0"/>
              <a:t> </a:t>
            </a:r>
            <a:r>
              <a:rPr lang="cs-CZ" dirty="0" smtClean="0"/>
              <a:t>a nakonec se provdá </a:t>
            </a:r>
            <a:r>
              <a:rPr lang="cs-CZ" dirty="0"/>
              <a:t>za </a:t>
            </a:r>
            <a:r>
              <a:rPr lang="cs-CZ" dirty="0" err="1" smtClean="0"/>
              <a:t>Freddyho</a:t>
            </a:r>
            <a:r>
              <a:rPr lang="cs-CZ" dirty="0" smtClean="0"/>
              <a:t>.</a:t>
            </a:r>
          </a:p>
          <a:p>
            <a:r>
              <a:rPr lang="cs-CZ" dirty="0" smtClean="0"/>
              <a:t>Za </a:t>
            </a:r>
            <a:r>
              <a:rPr lang="cs-CZ" dirty="0"/>
              <a:t>pomoci plukovníka </a:t>
            </a:r>
            <a:r>
              <a:rPr lang="cs-CZ" dirty="0" err="1"/>
              <a:t>Pickeringa</a:t>
            </a:r>
            <a:r>
              <a:rPr lang="cs-CZ" dirty="0"/>
              <a:t> </a:t>
            </a:r>
            <a:r>
              <a:rPr lang="cs-CZ" b="1" dirty="0"/>
              <a:t>si otevře květinářství</a:t>
            </a:r>
            <a:r>
              <a:rPr lang="cs-CZ" dirty="0"/>
              <a:t> a splní si tím životní sen.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273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75728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Anonym </a:t>
            </a:r>
            <a:r>
              <a:rPr lang="cs-CZ" dirty="0" err="1" smtClean="0"/>
              <a:t>Anonym</a:t>
            </a: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7.X</a:t>
            </a:r>
          </a:p>
          <a:p>
            <a:pPr marL="0" indent="0" algn="ctr">
              <a:buNone/>
            </a:pPr>
            <a:r>
              <a:rPr lang="cs-CZ" smtClean="0"/>
              <a:t>2018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451834" y="3972841"/>
            <a:ext cx="74590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 smtClean="0"/>
              <a:t>Zdroje:</a:t>
            </a:r>
          </a:p>
          <a:p>
            <a:r>
              <a:rPr lang="cs-CZ" dirty="0" smtClean="0"/>
              <a:t>https://cs.wikipedia.org/wiki/George_Bernard_Shaw </a:t>
            </a:r>
          </a:p>
          <a:p>
            <a:r>
              <a:rPr lang="cs-CZ" dirty="0" smtClean="0"/>
              <a:t>http://www.cesky-jazyk.cz/ctenarsky-denik/george-bernard-shaw/pygmalion</a:t>
            </a:r>
          </a:p>
          <a:p>
            <a:r>
              <a:rPr lang="cs-CZ" dirty="0" smtClean="0"/>
              <a:t>https://www.aktualne.cz/kultura/george-bernard-shaw</a:t>
            </a:r>
          </a:p>
          <a:p>
            <a:r>
              <a:rPr lang="cs-CZ" dirty="0" smtClean="0"/>
              <a:t>https://www.csfd.cz/film/my-fair-lady/videa/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https://images-na.ssl-images-amazon.com/images/I/51DFM2Y6JGL._SY445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095" y="1825625"/>
            <a:ext cx="3351861" cy="4561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44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6967</TotalTime>
  <Words>482</Words>
  <Application>Microsoft Office PowerPoint</Application>
  <PresentationFormat>Širokoúhlá obrazovka</PresentationFormat>
  <Paragraphs>65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PYGMALIÓN</vt:lpstr>
      <vt:lpstr>George Bernard Shaw</vt:lpstr>
      <vt:lpstr>Prezentace aplikace PowerPoint</vt:lpstr>
      <vt:lpstr>Díla</vt:lpstr>
      <vt:lpstr>Pygmalión</vt:lpstr>
      <vt:lpstr>Prezentace aplikace PowerPoint</vt:lpstr>
      <vt:lpstr>Prezentace aplikace PowerPoint</vt:lpstr>
      <vt:lpstr>Děj</vt:lpstr>
      <vt:lpstr>Děkuji za pozornost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PYGMALIÓN</dc:title>
  <dc:creator>PC</dc:creator>
  <cp:lastModifiedBy>PC</cp:lastModifiedBy>
  <cp:revision>20</cp:revision>
  <dcterms:created xsi:type="dcterms:W3CDTF">2018-12-09T17:23:17Z</dcterms:created>
  <dcterms:modified xsi:type="dcterms:W3CDTF">2019-09-05T18:24:58Z</dcterms:modified>
</cp:coreProperties>
</file>