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44D01-D047-4B3D-B94F-DBE49E07F42D}" type="datetimeFigureOut">
              <a:rPr lang="cs-CZ" smtClean="0"/>
              <a:t>25.05.2019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522E3-69E5-4961-9B99-FC12ABA435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44D01-D047-4B3D-B94F-DBE49E07F42D}" type="datetimeFigureOut">
              <a:rPr lang="cs-CZ" smtClean="0"/>
              <a:t>25.05.2019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522E3-69E5-4961-9B99-FC12ABA435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44D01-D047-4B3D-B94F-DBE49E07F42D}" type="datetimeFigureOut">
              <a:rPr lang="cs-CZ" smtClean="0"/>
              <a:t>25.05.2019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522E3-69E5-4961-9B99-FC12ABA435E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44D01-D047-4B3D-B94F-DBE49E07F42D}" type="datetimeFigureOut">
              <a:rPr lang="cs-CZ" smtClean="0"/>
              <a:t>25.05.2019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522E3-69E5-4961-9B99-FC12ABA435E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44D01-D047-4B3D-B94F-DBE49E07F42D}" type="datetimeFigureOut">
              <a:rPr lang="cs-CZ" smtClean="0"/>
              <a:t>25.05.2019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522E3-69E5-4961-9B99-FC12ABA435E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44D01-D047-4B3D-B94F-DBE49E07F42D}" type="datetimeFigureOut">
              <a:rPr lang="cs-CZ" smtClean="0"/>
              <a:t>25.05.2019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522E3-69E5-4961-9B99-FC12ABA435E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44D01-D047-4B3D-B94F-DBE49E07F42D}" type="datetimeFigureOut">
              <a:rPr lang="cs-CZ" smtClean="0"/>
              <a:t>25.05.2019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522E3-69E5-4961-9B99-FC12ABA435E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44D01-D047-4B3D-B94F-DBE49E07F42D}" type="datetimeFigureOut">
              <a:rPr lang="cs-CZ" smtClean="0"/>
              <a:t>25.05.2019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522E3-69E5-4961-9B99-FC12ABA435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344D01-D047-4B3D-B94F-DBE49E07F42D}" type="datetimeFigureOut">
              <a:rPr lang="cs-CZ" smtClean="0"/>
              <a:t>25.05.2019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522E3-69E5-4961-9B99-FC12ABA435E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06B4A3-4212-4E39-93DE-E053E8F69C28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344D01-D047-4B3D-B94F-DBE49E07F42D}" type="datetimeFigureOut">
              <a:rPr lang="cs-CZ" smtClean="0"/>
              <a:t>25.05.2019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7522E3-69E5-4961-9B99-FC12ABA435E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TEKTOSILIKÁTY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KATEŘINA KARÁSKOVÁ 3B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- Tvrdost: 6 – </a:t>
            </a:r>
            <a:r>
              <a:rPr lang="cs-CZ" dirty="0" err="1" smtClean="0"/>
              <a:t>6</a:t>
            </a:r>
            <a:r>
              <a:rPr lang="cs-CZ" dirty="0" smtClean="0"/>
              <a:t>,5 </a:t>
            </a:r>
          </a:p>
          <a:p>
            <a:r>
              <a:rPr lang="cs-CZ" dirty="0" smtClean="0"/>
              <a:t>- Hustota: 2,57 – 2,69</a:t>
            </a:r>
          </a:p>
          <a:p>
            <a:r>
              <a:rPr lang="cs-CZ" dirty="0" smtClean="0"/>
              <a:t>- Index lomu: 1,528</a:t>
            </a:r>
          </a:p>
          <a:p>
            <a:r>
              <a:rPr lang="cs-CZ" dirty="0" smtClean="0"/>
              <a:t>- Lesk: skelný, perleťový</a:t>
            </a:r>
          </a:p>
          <a:p>
            <a:r>
              <a:rPr lang="cs-CZ" dirty="0" smtClean="0"/>
              <a:t>- Barva: čirý, bílá, šedobílá, namodralá, vzácně smaragdově zelená, </a:t>
            </a:r>
            <a:r>
              <a:rPr lang="cs-CZ" dirty="0" err="1" smtClean="0"/>
              <a:t>zelená</a:t>
            </a:r>
            <a:r>
              <a:rPr lang="cs-CZ" dirty="0" smtClean="0"/>
              <a:t>(</a:t>
            </a:r>
            <a:r>
              <a:rPr lang="cs-CZ" dirty="0" err="1" smtClean="0"/>
              <a:t>albitjadeit</a:t>
            </a:r>
            <a:r>
              <a:rPr lang="cs-CZ" dirty="0" smtClean="0"/>
              <a:t>)</a:t>
            </a:r>
          </a:p>
          <a:p>
            <a:r>
              <a:rPr lang="cs-CZ" dirty="0" smtClean="0"/>
              <a:t>- Lom: nerovný</a:t>
            </a:r>
          </a:p>
          <a:p>
            <a:r>
              <a:rPr lang="cs-CZ" dirty="0" smtClean="0"/>
              <a:t>- Vryp: bílý</a:t>
            </a:r>
          </a:p>
          <a:p>
            <a:r>
              <a:rPr lang="cs-CZ" dirty="0" smtClean="0"/>
              <a:t>- Průhlednost: průhledný, průsvitný</a:t>
            </a:r>
          </a:p>
          <a:p>
            <a:r>
              <a:rPr lang="cs-CZ" dirty="0" smtClean="0"/>
              <a:t>- Štěpnost: velmi dobrá</a:t>
            </a:r>
          </a:p>
          <a:p>
            <a:r>
              <a:rPr lang="cs-CZ" dirty="0" smtClean="0"/>
              <a:t>- Soustava: triklinická</a:t>
            </a:r>
          </a:p>
          <a:p>
            <a:r>
              <a:rPr lang="cs-CZ" dirty="0" smtClean="0"/>
              <a:t>- Chemismus: v kyselinách nerozpustný, lehce se taví</a:t>
            </a:r>
          </a:p>
          <a:p>
            <a:r>
              <a:rPr lang="cs-CZ" dirty="0" smtClean="0"/>
              <a:t>- Luminiscence: někdy bílá někdy nazelenalá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Morfolofie</a:t>
            </a:r>
            <a:r>
              <a:rPr lang="cs-CZ" dirty="0" smtClean="0"/>
              <a:t>: krystaly, zrnité a masivní</a:t>
            </a:r>
          </a:p>
          <a:p>
            <a:r>
              <a:rPr lang="cs-CZ" dirty="0" smtClean="0"/>
              <a:t>- Dvojlom: 0,011</a:t>
            </a:r>
          </a:p>
          <a:p>
            <a:r>
              <a:rPr lang="cs-CZ" dirty="0" smtClean="0"/>
              <a:t>- Disperze: 0,012</a:t>
            </a:r>
          </a:p>
          <a:p>
            <a:r>
              <a:rPr lang="cs-CZ" dirty="0" smtClean="0"/>
              <a:t>- Pleochroismus: chybí</a:t>
            </a:r>
          </a:p>
          <a:p>
            <a:r>
              <a:rPr lang="cs-CZ" b="1" dirty="0" smtClean="0"/>
              <a:t>NALEZIŠTĚ</a:t>
            </a:r>
            <a:endParaRPr lang="cs-CZ" dirty="0" smtClean="0"/>
          </a:p>
          <a:p>
            <a:r>
              <a:rPr lang="cs-CZ" dirty="0" smtClean="0"/>
              <a:t>- USA, Kolumbie, Rakousko, Švýcarsko, Itálie, Polsko, Francii,..</a:t>
            </a:r>
          </a:p>
          <a:p>
            <a:r>
              <a:rPr lang="cs-CZ" b="1" dirty="0" smtClean="0"/>
              <a:t>POUŽITÍ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facetové</a:t>
            </a:r>
            <a:r>
              <a:rPr lang="cs-CZ" dirty="0" smtClean="0"/>
              <a:t> brusy, kabošony, šperkařství, </a:t>
            </a:r>
            <a:r>
              <a:rPr lang="cs-CZ" dirty="0" smtClean="0"/>
              <a:t>sběratelství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cs-CZ" dirty="0" smtClean="0"/>
              <a:t>ALBIT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lbi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632848" cy="571748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- Tvrdost: 6 – </a:t>
            </a:r>
            <a:r>
              <a:rPr lang="cs-CZ" dirty="0" err="1" smtClean="0"/>
              <a:t>6</a:t>
            </a:r>
            <a:r>
              <a:rPr lang="cs-CZ" dirty="0" smtClean="0"/>
              <a:t>,5</a:t>
            </a:r>
          </a:p>
          <a:p>
            <a:r>
              <a:rPr lang="cs-CZ" dirty="0" smtClean="0"/>
              <a:t>- Hustota: 2,69 – 2,72</a:t>
            </a:r>
          </a:p>
          <a:p>
            <a:r>
              <a:rPr lang="cs-CZ" dirty="0" smtClean="0"/>
              <a:t>- Index lomu: 1,560</a:t>
            </a:r>
          </a:p>
          <a:p>
            <a:r>
              <a:rPr lang="cs-CZ" dirty="0" smtClean="0"/>
              <a:t>- Lesk:  skelný, perleťový</a:t>
            </a:r>
          </a:p>
          <a:p>
            <a:r>
              <a:rPr lang="cs-CZ" dirty="0" smtClean="0"/>
              <a:t>- Barva: tmavě modrá, tmavě šedá, načervenalá(</a:t>
            </a:r>
            <a:r>
              <a:rPr lang="cs-CZ" dirty="0" err="1" smtClean="0"/>
              <a:t>spektrolit</a:t>
            </a:r>
            <a:r>
              <a:rPr lang="cs-CZ" dirty="0" smtClean="0"/>
              <a:t>), nejčastěji </a:t>
            </a:r>
            <a:r>
              <a:rPr lang="cs-CZ" dirty="0" err="1" smtClean="0"/>
              <a:t>iriazce</a:t>
            </a:r>
            <a:r>
              <a:rPr lang="cs-CZ" dirty="0" smtClean="0"/>
              <a:t> několika barev(červená, žlutá, modrá), případně výrazná </a:t>
            </a:r>
            <a:r>
              <a:rPr lang="cs-CZ" dirty="0" err="1" smtClean="0"/>
              <a:t>labradorescence</a:t>
            </a:r>
            <a:r>
              <a:rPr lang="cs-CZ" dirty="0" smtClean="0"/>
              <a:t> se změnou barvy typu kočičího oka(grónský typ) nebo pavího pera(indický typ), irizace může být lokální nebo plošná, </a:t>
            </a:r>
            <a:r>
              <a:rPr lang="cs-CZ" dirty="0" err="1" smtClean="0"/>
              <a:t>mozauková</a:t>
            </a:r>
            <a:r>
              <a:rPr lang="cs-CZ" dirty="0" smtClean="0"/>
              <a:t>, zonální nebo vlnitá</a:t>
            </a:r>
          </a:p>
          <a:p>
            <a:r>
              <a:rPr lang="cs-CZ" dirty="0" smtClean="0"/>
              <a:t>- Lom: nerovný</a:t>
            </a:r>
          </a:p>
          <a:p>
            <a:r>
              <a:rPr lang="cs-CZ" dirty="0" smtClean="0"/>
              <a:t>- Vryp: bílý</a:t>
            </a:r>
          </a:p>
          <a:p>
            <a:r>
              <a:rPr lang="cs-CZ" dirty="0" smtClean="0"/>
              <a:t>- Průhlednost: průsvitný, neprůhledný, vzácně průhledný </a:t>
            </a:r>
          </a:p>
          <a:p>
            <a:r>
              <a:rPr lang="cs-CZ" dirty="0" smtClean="0"/>
              <a:t>- Štěpnost: velmi dobrá</a:t>
            </a:r>
          </a:p>
          <a:p>
            <a:r>
              <a:rPr lang="cs-CZ" dirty="0" smtClean="0"/>
              <a:t>- Soustava: triklinická</a:t>
            </a:r>
          </a:p>
          <a:p>
            <a:r>
              <a:rPr lang="cs-CZ" dirty="0" smtClean="0"/>
              <a:t>- Chemismus: v kyselinách nerozpustný, těžko se taví</a:t>
            </a:r>
          </a:p>
          <a:p>
            <a:r>
              <a:rPr lang="cs-CZ" dirty="0" smtClean="0"/>
              <a:t>- Luminiscence: obyčejně chybí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Morfolofie</a:t>
            </a:r>
            <a:r>
              <a:rPr lang="cs-CZ" dirty="0" smtClean="0"/>
              <a:t>: vzácně krystaly, nejčastěji zrnité nebo masivní</a:t>
            </a:r>
          </a:p>
          <a:p>
            <a:r>
              <a:rPr lang="cs-CZ" dirty="0" smtClean="0"/>
              <a:t>- Dvojlom: 0,008 – 0,010</a:t>
            </a:r>
          </a:p>
          <a:p>
            <a:r>
              <a:rPr lang="cs-CZ" dirty="0" smtClean="0"/>
              <a:t>- Disperze: 0,012</a:t>
            </a:r>
          </a:p>
          <a:p>
            <a:r>
              <a:rPr lang="cs-CZ" dirty="0" smtClean="0"/>
              <a:t>- Pleochroismus: chybí</a:t>
            </a:r>
          </a:p>
          <a:p>
            <a:r>
              <a:rPr lang="cs-CZ" b="1" dirty="0" smtClean="0"/>
              <a:t>NALEZIŠTĚ</a:t>
            </a:r>
            <a:endParaRPr lang="cs-CZ" dirty="0" smtClean="0"/>
          </a:p>
          <a:p>
            <a:r>
              <a:rPr lang="cs-CZ" dirty="0" smtClean="0"/>
              <a:t>-Barma, USA, Austrálie, Madagaskar, JAR, Ukrajina, Rusko, Norsko, ČR,</a:t>
            </a:r>
          </a:p>
          <a:p>
            <a:r>
              <a:rPr lang="cs-CZ" b="1" dirty="0" smtClean="0"/>
              <a:t>POUŽITÍ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facetové</a:t>
            </a:r>
            <a:r>
              <a:rPr lang="cs-CZ" dirty="0" smtClean="0"/>
              <a:t> brusy, kabošony, drobné ozdobné předměty, dekorační kameny, plastiky, </a:t>
            </a:r>
            <a:r>
              <a:rPr lang="cs-CZ" dirty="0" err="1" smtClean="0"/>
              <a:t>šperkařstvÍ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LABRADORIT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abradori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6336704" cy="559532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- Tvrdost: 5 – </a:t>
            </a:r>
            <a:r>
              <a:rPr lang="cs-CZ" dirty="0" err="1" smtClean="0"/>
              <a:t>5</a:t>
            </a:r>
            <a:r>
              <a:rPr lang="cs-CZ" dirty="0" smtClean="0"/>
              <a:t>,5</a:t>
            </a:r>
          </a:p>
          <a:p>
            <a:r>
              <a:rPr lang="cs-CZ" dirty="0" smtClean="0"/>
              <a:t>- Hustota: 2,3 – 2,6</a:t>
            </a:r>
          </a:p>
          <a:p>
            <a:r>
              <a:rPr lang="cs-CZ" dirty="0" smtClean="0"/>
              <a:t>- Index lomu: 1,48 – 1,51</a:t>
            </a:r>
          </a:p>
          <a:p>
            <a:r>
              <a:rPr lang="cs-CZ" dirty="0" smtClean="0"/>
              <a:t>- Lesk: skelný</a:t>
            </a:r>
          </a:p>
          <a:p>
            <a:r>
              <a:rPr lang="cs-CZ" dirty="0" smtClean="0"/>
              <a:t>- Barva: černá, šedá, hnědá, černohnědá, namodralý, zelený</a:t>
            </a:r>
          </a:p>
          <a:p>
            <a:r>
              <a:rPr lang="cs-CZ" dirty="0" smtClean="0"/>
              <a:t>- Lom: lasturnatý</a:t>
            </a:r>
          </a:p>
          <a:p>
            <a:r>
              <a:rPr lang="cs-CZ" dirty="0" smtClean="0"/>
              <a:t>- Vryp: bílý</a:t>
            </a:r>
          </a:p>
          <a:p>
            <a:r>
              <a:rPr lang="cs-CZ" dirty="0" smtClean="0"/>
              <a:t>- Průhlednost: průsvitný, neprůhledný</a:t>
            </a:r>
          </a:p>
          <a:p>
            <a:r>
              <a:rPr lang="cs-CZ" dirty="0" smtClean="0"/>
              <a:t>- Štěpnost: chybí</a:t>
            </a:r>
          </a:p>
          <a:p>
            <a:r>
              <a:rPr lang="cs-CZ" dirty="0" smtClean="0"/>
              <a:t>- Soustava: amorfní</a:t>
            </a:r>
          </a:p>
          <a:p>
            <a:r>
              <a:rPr lang="cs-CZ" dirty="0" smtClean="0"/>
              <a:t>- Chemismus: v HF se rozpouští, složením je blízký sklu, citlivý na vysoké teploty (taví se)</a:t>
            </a:r>
          </a:p>
          <a:p>
            <a:r>
              <a:rPr lang="cs-CZ" dirty="0" smtClean="0"/>
              <a:t>- Luminiscence: 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Morfolofie</a:t>
            </a:r>
            <a:r>
              <a:rPr lang="cs-CZ" dirty="0" smtClean="0"/>
              <a:t>: hlízy, hnízda, oválné </a:t>
            </a:r>
            <a:r>
              <a:rPr lang="cs-CZ" dirty="0" err="1" smtClean="0"/>
              <a:t>výpně</a:t>
            </a:r>
            <a:r>
              <a:rPr lang="cs-CZ" dirty="0" smtClean="0"/>
              <a:t> dutin</a:t>
            </a:r>
          </a:p>
          <a:p>
            <a:r>
              <a:rPr lang="cs-CZ" dirty="0" smtClean="0"/>
              <a:t>- Dvojlom: chybí</a:t>
            </a:r>
          </a:p>
          <a:p>
            <a:r>
              <a:rPr lang="cs-CZ" dirty="0" smtClean="0"/>
              <a:t>- Disperze: 0,010</a:t>
            </a:r>
          </a:p>
          <a:p>
            <a:r>
              <a:rPr lang="cs-CZ" b="1" dirty="0" smtClean="0"/>
              <a:t>NALEZIŠTĚ</a:t>
            </a:r>
            <a:endParaRPr lang="cs-CZ" dirty="0" smtClean="0"/>
          </a:p>
          <a:p>
            <a:r>
              <a:rPr lang="cs-CZ" dirty="0" smtClean="0"/>
              <a:t>- Japonsko, Mexiko, USA, Afrika, Rusko, Ukrajina, Slovensko, ČR, ..</a:t>
            </a:r>
          </a:p>
          <a:p>
            <a:r>
              <a:rPr lang="cs-CZ" b="1" dirty="0" smtClean="0"/>
              <a:t>POUŽITÍ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facetové</a:t>
            </a:r>
            <a:r>
              <a:rPr lang="cs-CZ" dirty="0" smtClean="0"/>
              <a:t> brusy, kabošony, šperkařství, galanterie, </a:t>
            </a:r>
            <a:r>
              <a:rPr lang="cs-CZ" dirty="0" smtClean="0"/>
              <a:t>tabulkovce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cs-CZ" dirty="0" smtClean="0"/>
              <a:t>OBSIDIÁN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bsidi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272808" cy="544779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- jiné označení: moldavit, vltavín, </a:t>
            </a:r>
            <a:r>
              <a:rPr lang="cs-CZ" dirty="0" err="1" smtClean="0"/>
              <a:t>billitonit</a:t>
            </a:r>
            <a:r>
              <a:rPr lang="cs-CZ" dirty="0" smtClean="0"/>
              <a:t>, </a:t>
            </a:r>
            <a:r>
              <a:rPr lang="cs-CZ" dirty="0" err="1" smtClean="0"/>
              <a:t>indočínit</a:t>
            </a:r>
            <a:r>
              <a:rPr lang="cs-CZ" dirty="0" smtClean="0"/>
              <a:t>, </a:t>
            </a:r>
            <a:r>
              <a:rPr lang="cs-CZ" dirty="0" err="1" smtClean="0"/>
              <a:t>javanit</a:t>
            </a:r>
            <a:r>
              <a:rPr lang="cs-CZ" dirty="0" smtClean="0"/>
              <a:t>, </a:t>
            </a:r>
            <a:r>
              <a:rPr lang="cs-CZ" dirty="0" err="1" smtClean="0"/>
              <a:t>filipinit</a:t>
            </a:r>
            <a:r>
              <a:rPr lang="cs-CZ" dirty="0" smtClean="0"/>
              <a:t>, </a:t>
            </a:r>
            <a:r>
              <a:rPr lang="cs-CZ" dirty="0" err="1" smtClean="0"/>
              <a:t>dareinské</a:t>
            </a:r>
            <a:r>
              <a:rPr lang="cs-CZ" dirty="0" smtClean="0"/>
              <a:t> sklo, </a:t>
            </a:r>
            <a:r>
              <a:rPr lang="cs-CZ" dirty="0" err="1" smtClean="0"/>
              <a:t>irgizit</a:t>
            </a:r>
            <a:r>
              <a:rPr lang="cs-CZ" dirty="0" smtClean="0"/>
              <a:t>, </a:t>
            </a:r>
            <a:r>
              <a:rPr lang="cs-CZ" dirty="0" err="1" smtClean="0"/>
              <a:t>georgianot</a:t>
            </a:r>
            <a:r>
              <a:rPr lang="cs-CZ" dirty="0" smtClean="0"/>
              <a:t>, </a:t>
            </a:r>
            <a:r>
              <a:rPr lang="cs-CZ" dirty="0" err="1" smtClean="0"/>
              <a:t>ivorit</a:t>
            </a:r>
            <a:r>
              <a:rPr lang="cs-CZ" dirty="0" smtClean="0"/>
              <a:t>, </a:t>
            </a:r>
            <a:r>
              <a:rPr lang="cs-CZ" dirty="0" err="1" smtClean="0"/>
              <a:t>bediazit</a:t>
            </a:r>
            <a:r>
              <a:rPr lang="cs-CZ" dirty="0" smtClean="0"/>
              <a:t>, libyjské sklo a další</a:t>
            </a:r>
          </a:p>
          <a:p>
            <a:r>
              <a:rPr lang="cs-CZ" dirty="0" smtClean="0"/>
              <a:t>- </a:t>
            </a:r>
            <a:r>
              <a:rPr lang="cs-CZ" dirty="0" smtClean="0"/>
              <a:t>Tvrdost: 5,5 - 6</a:t>
            </a:r>
          </a:p>
          <a:p>
            <a:r>
              <a:rPr lang="cs-CZ" dirty="0" smtClean="0"/>
              <a:t>- Hustota: 2,2 – </a:t>
            </a:r>
            <a:r>
              <a:rPr lang="cs-CZ" dirty="0" err="1" smtClean="0"/>
              <a:t>2</a:t>
            </a:r>
            <a:r>
              <a:rPr lang="cs-CZ" dirty="0" smtClean="0"/>
              <a:t>,96</a:t>
            </a:r>
          </a:p>
          <a:p>
            <a:r>
              <a:rPr lang="cs-CZ" dirty="0" smtClean="0"/>
              <a:t>- Index lomu: 1,46 – 1,54</a:t>
            </a:r>
          </a:p>
          <a:p>
            <a:r>
              <a:rPr lang="cs-CZ" dirty="0" smtClean="0"/>
              <a:t>- Lesk: skelný, mastný, matný</a:t>
            </a:r>
          </a:p>
          <a:p>
            <a:r>
              <a:rPr lang="cs-CZ" dirty="0" smtClean="0"/>
              <a:t>- Barva: lahvově zelená, hnědozelená, černozelená, olivově  zelená až černá, někdy žlutavá I bílá, vzácně jsou vícebarevné</a:t>
            </a:r>
          </a:p>
          <a:p>
            <a:r>
              <a:rPr lang="cs-CZ" dirty="0" smtClean="0"/>
              <a:t>- Lom: lasturnatý</a:t>
            </a:r>
          </a:p>
          <a:p>
            <a:r>
              <a:rPr lang="cs-CZ" dirty="0" smtClean="0"/>
              <a:t>- Vryp: bílý</a:t>
            </a:r>
          </a:p>
          <a:p>
            <a:r>
              <a:rPr lang="cs-CZ" dirty="0" smtClean="0"/>
              <a:t>- Průhlednost: průhledné, průsvitné až neprůsvitné</a:t>
            </a:r>
          </a:p>
          <a:p>
            <a:r>
              <a:rPr lang="cs-CZ" dirty="0" smtClean="0"/>
              <a:t>- Štěpnost: chybí</a:t>
            </a:r>
          </a:p>
          <a:p>
            <a:r>
              <a:rPr lang="cs-CZ" dirty="0" smtClean="0"/>
              <a:t>- Soustava: amorfní</a:t>
            </a:r>
          </a:p>
          <a:p>
            <a:r>
              <a:rPr lang="cs-CZ" dirty="0" smtClean="0"/>
              <a:t>- Chemismus: rozpustný v HF, ve složení tektitů převažuje SiO</a:t>
            </a:r>
            <a:r>
              <a:rPr lang="cs-CZ" baseline="-25000" dirty="0" smtClean="0"/>
              <a:t>2 </a:t>
            </a:r>
            <a:r>
              <a:rPr lang="cs-CZ" dirty="0" smtClean="0"/>
              <a:t>(70 – 77%, </a:t>
            </a:r>
            <a:r>
              <a:rPr lang="cs-CZ" dirty="0" err="1" smtClean="0"/>
              <a:t>darwinské</a:t>
            </a:r>
            <a:r>
              <a:rPr lang="cs-CZ" dirty="0" smtClean="0"/>
              <a:t> sklo 86 – 90%), časté jsou příměsi hliníku, železa, vápníku, sodíku, draslíku, hořčíku, titanu, taví se až při 1300°C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Morfolofie</a:t>
            </a:r>
            <a:r>
              <a:rPr lang="cs-CZ" dirty="0" smtClean="0"/>
              <a:t>: kapkovité, slzovité, oválné, </a:t>
            </a:r>
            <a:r>
              <a:rPr lang="cs-CZ" dirty="0" err="1" smtClean="0"/>
              <a:t>častoo</a:t>
            </a:r>
            <a:r>
              <a:rPr lang="cs-CZ" dirty="0" smtClean="0"/>
              <a:t> zploštělé tvary s bohatou skulpturou povrchu</a:t>
            </a:r>
          </a:p>
          <a:p>
            <a:r>
              <a:rPr lang="cs-CZ" b="1" dirty="0" smtClean="0"/>
              <a:t>NALEZIŠTĚ</a:t>
            </a:r>
            <a:endParaRPr lang="cs-CZ" dirty="0" smtClean="0"/>
          </a:p>
          <a:p>
            <a:r>
              <a:rPr lang="cs-CZ" dirty="0" smtClean="0"/>
              <a:t>- USA, Kazachstán, ČR, </a:t>
            </a:r>
            <a:r>
              <a:rPr lang="cs-CZ" dirty="0" err="1" smtClean="0"/>
              <a:t>Něměcko</a:t>
            </a:r>
            <a:r>
              <a:rPr lang="cs-CZ" dirty="0" smtClean="0"/>
              <a:t>, Filipíny, Austrálie, Afrika, …</a:t>
            </a:r>
          </a:p>
          <a:p>
            <a:r>
              <a:rPr lang="cs-CZ" b="1" dirty="0" smtClean="0"/>
              <a:t>POUŽITÍ</a:t>
            </a:r>
            <a:endParaRPr lang="cs-CZ" dirty="0" smtClean="0"/>
          </a:p>
          <a:p>
            <a:r>
              <a:rPr lang="cs-CZ" dirty="0" smtClean="0"/>
              <a:t>-</a:t>
            </a:r>
            <a:r>
              <a:rPr lang="cs-CZ" dirty="0" err="1" smtClean="0"/>
              <a:t>facetové</a:t>
            </a:r>
            <a:r>
              <a:rPr lang="cs-CZ" dirty="0" smtClean="0"/>
              <a:t> brusy, kabošony, šperkařství, </a:t>
            </a:r>
            <a:r>
              <a:rPr lang="cs-CZ" dirty="0" smtClean="0"/>
              <a:t>sběratelství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cs-CZ" dirty="0" smtClean="0"/>
              <a:t>TEKTITY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ltaví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064896" cy="604112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- Tvrdost: 5,5</a:t>
            </a:r>
          </a:p>
          <a:p>
            <a:r>
              <a:rPr lang="cs-CZ" dirty="0" smtClean="0"/>
              <a:t>- Hustota: 2,38 – 2,42 (minerál), 2,7 – 2,9(hornina s převahou lazuritu)</a:t>
            </a:r>
          </a:p>
          <a:p>
            <a:r>
              <a:rPr lang="cs-CZ" dirty="0" smtClean="0"/>
              <a:t>- Index lomu: 1,500 – 1,522</a:t>
            </a:r>
          </a:p>
          <a:p>
            <a:r>
              <a:rPr lang="cs-CZ" dirty="0" smtClean="0"/>
              <a:t>- Lesk: matný, mastný, skelný</a:t>
            </a:r>
          </a:p>
          <a:p>
            <a:r>
              <a:rPr lang="cs-CZ" dirty="0" smtClean="0"/>
              <a:t>- Barva: tmavomodrá, modrozelená, světle modrá</a:t>
            </a:r>
          </a:p>
          <a:p>
            <a:r>
              <a:rPr lang="cs-CZ" dirty="0" smtClean="0"/>
              <a:t>- Lom: lasturnatý</a:t>
            </a:r>
          </a:p>
          <a:p>
            <a:r>
              <a:rPr lang="cs-CZ" dirty="0" smtClean="0"/>
              <a:t>- Vryp: světle modrý</a:t>
            </a:r>
          </a:p>
          <a:p>
            <a:r>
              <a:rPr lang="cs-CZ" dirty="0" smtClean="0"/>
              <a:t>- Průhlednost: neprůhledný</a:t>
            </a:r>
          </a:p>
          <a:p>
            <a:r>
              <a:rPr lang="cs-CZ" dirty="0" smtClean="0"/>
              <a:t>- Štěpnost: nedokonalá</a:t>
            </a:r>
          </a:p>
          <a:p>
            <a:r>
              <a:rPr lang="cs-CZ" dirty="0" smtClean="0"/>
              <a:t>- Soustava: kubická</a:t>
            </a:r>
          </a:p>
          <a:p>
            <a:r>
              <a:rPr lang="cs-CZ" dirty="0" smtClean="0"/>
              <a:t>- Chemismus: rozpustný v </a:t>
            </a:r>
            <a:r>
              <a:rPr lang="cs-CZ" dirty="0" err="1" smtClean="0"/>
              <a:t>HCl</a:t>
            </a:r>
            <a:r>
              <a:rPr lang="cs-CZ" dirty="0" smtClean="0"/>
              <a:t>, taví se na bílé sklo</a:t>
            </a:r>
          </a:p>
          <a:p>
            <a:r>
              <a:rPr lang="cs-CZ" dirty="0" smtClean="0"/>
              <a:t>- Luminiscence: někdy oranžovočervená, světle růžová, bílá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Morfolofie</a:t>
            </a:r>
            <a:r>
              <a:rPr lang="cs-CZ" dirty="0" smtClean="0"/>
              <a:t>: vzácně </a:t>
            </a:r>
            <a:r>
              <a:rPr lang="cs-CZ" dirty="0" err="1" smtClean="0"/>
              <a:t>dedaedrické</a:t>
            </a:r>
            <a:r>
              <a:rPr lang="cs-CZ" dirty="0" smtClean="0"/>
              <a:t> krystaly (až 5cm velké), nejčastěji masivní, </a:t>
            </a:r>
            <a:r>
              <a:rPr lang="cs-CZ" dirty="0" err="1" smtClean="0"/>
              <a:t>jěmně</a:t>
            </a:r>
            <a:r>
              <a:rPr lang="cs-CZ" dirty="0" smtClean="0"/>
              <a:t> krystalický</a:t>
            </a:r>
          </a:p>
          <a:p>
            <a:r>
              <a:rPr lang="cs-CZ" dirty="0" smtClean="0"/>
              <a:t>- Dvojlom: chybí</a:t>
            </a:r>
          </a:p>
          <a:p>
            <a:r>
              <a:rPr lang="cs-CZ" dirty="0" smtClean="0"/>
              <a:t>- Disperze: chybí</a:t>
            </a:r>
          </a:p>
          <a:p>
            <a:r>
              <a:rPr lang="cs-CZ" dirty="0" smtClean="0"/>
              <a:t>- Pleochroismus: chybí</a:t>
            </a:r>
          </a:p>
          <a:p>
            <a:r>
              <a:rPr lang="cs-CZ" b="1" dirty="0" smtClean="0"/>
              <a:t>NALEZIŠTĚ</a:t>
            </a:r>
            <a:endParaRPr lang="cs-CZ" dirty="0" smtClean="0"/>
          </a:p>
          <a:p>
            <a:r>
              <a:rPr lang="cs-CZ" b="1" dirty="0" smtClean="0"/>
              <a:t>- </a:t>
            </a:r>
            <a:r>
              <a:rPr lang="cs-CZ" dirty="0" smtClean="0"/>
              <a:t>Afghánistán, Indie, Pákistán, Rusko, USA, Kanada, Itálie,..</a:t>
            </a:r>
          </a:p>
          <a:p>
            <a:r>
              <a:rPr lang="cs-CZ" b="1" dirty="0" smtClean="0"/>
              <a:t>POUŽITÍ</a:t>
            </a:r>
            <a:endParaRPr lang="cs-CZ" dirty="0" smtClean="0"/>
          </a:p>
          <a:p>
            <a:r>
              <a:rPr lang="cs-CZ" dirty="0" smtClean="0"/>
              <a:t>- kabošony, tabulkovce, drobné plastické brusy, užitkové předměty,šperkařství, sběratelství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cs-CZ" dirty="0" smtClean="0"/>
              <a:t>LAPIS LAZURI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apis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7128792" cy="589156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- Tvrdost: 5 - 6</a:t>
            </a:r>
          </a:p>
          <a:p>
            <a:r>
              <a:rPr lang="cs-CZ" dirty="0" smtClean="0"/>
              <a:t>- Hustota: </a:t>
            </a:r>
          </a:p>
          <a:p>
            <a:r>
              <a:rPr lang="cs-CZ" dirty="0" smtClean="0"/>
              <a:t>- Index lomu: 1,483 – 1,487</a:t>
            </a:r>
          </a:p>
          <a:p>
            <a:r>
              <a:rPr lang="cs-CZ" dirty="0" smtClean="0"/>
              <a:t>- Lesk: skelný, mastný</a:t>
            </a:r>
          </a:p>
          <a:p>
            <a:r>
              <a:rPr lang="cs-CZ" dirty="0" smtClean="0"/>
              <a:t>- Barva: bílá, modrá, zelená, vzácně světle růžová(</a:t>
            </a:r>
            <a:r>
              <a:rPr lang="cs-CZ" dirty="0" err="1" smtClean="0"/>
              <a:t>hackmanit</a:t>
            </a:r>
            <a:r>
              <a:rPr lang="cs-CZ" dirty="0" smtClean="0"/>
              <a:t>)</a:t>
            </a:r>
          </a:p>
          <a:p>
            <a:r>
              <a:rPr lang="cs-CZ" dirty="0" smtClean="0"/>
              <a:t>- Lom: lasturnatý, nerovný</a:t>
            </a:r>
          </a:p>
          <a:p>
            <a:r>
              <a:rPr lang="cs-CZ" dirty="0" smtClean="0"/>
              <a:t>- Vryp: bílý, modravý</a:t>
            </a:r>
          </a:p>
          <a:p>
            <a:r>
              <a:rPr lang="cs-CZ" dirty="0" smtClean="0"/>
              <a:t>- Průhlednost: průhledný až neprůhledný</a:t>
            </a:r>
          </a:p>
          <a:p>
            <a:r>
              <a:rPr lang="cs-CZ" dirty="0" smtClean="0"/>
              <a:t>- Štěpnost: dokonalá</a:t>
            </a:r>
          </a:p>
          <a:p>
            <a:r>
              <a:rPr lang="cs-CZ" dirty="0" smtClean="0"/>
              <a:t>- Soustava: kubická</a:t>
            </a:r>
          </a:p>
          <a:p>
            <a:r>
              <a:rPr lang="cs-CZ" dirty="0" smtClean="0"/>
              <a:t>- Chemismus: rozpustný v kyselinách, při zahřívání ztrácí zbarvení a mění se na bezbarvé sklo</a:t>
            </a:r>
          </a:p>
          <a:p>
            <a:r>
              <a:rPr lang="cs-CZ" dirty="0" smtClean="0"/>
              <a:t>- Luminiscence: někdy oranžová, žlutá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Morfolofie</a:t>
            </a:r>
            <a:r>
              <a:rPr lang="cs-CZ" dirty="0" smtClean="0"/>
              <a:t>: zrnitý a masivní</a:t>
            </a:r>
          </a:p>
          <a:p>
            <a:r>
              <a:rPr lang="cs-CZ" dirty="0" smtClean="0"/>
              <a:t>- Dvojlom: chybí</a:t>
            </a:r>
          </a:p>
          <a:p>
            <a:r>
              <a:rPr lang="cs-CZ" dirty="0" smtClean="0"/>
              <a:t>- Disperze: 0,018</a:t>
            </a:r>
          </a:p>
          <a:p>
            <a:r>
              <a:rPr lang="cs-CZ" dirty="0" smtClean="0"/>
              <a:t>- Pleochroismus: chybí</a:t>
            </a:r>
          </a:p>
          <a:p>
            <a:r>
              <a:rPr lang="cs-CZ" b="1" dirty="0" smtClean="0"/>
              <a:t>NALEZIŠTĚ</a:t>
            </a:r>
            <a:endParaRPr lang="cs-CZ" dirty="0" smtClean="0"/>
          </a:p>
          <a:p>
            <a:r>
              <a:rPr lang="cs-CZ" dirty="0" smtClean="0"/>
              <a:t>- Indie, Barma, USA, Kanada, Brazílie, Afrika, Rusko, Německo, Itálie, Skotsko,..</a:t>
            </a:r>
          </a:p>
          <a:p>
            <a:r>
              <a:rPr lang="cs-CZ" b="1" dirty="0" smtClean="0"/>
              <a:t>POUŽITÍ</a:t>
            </a:r>
            <a:endParaRPr lang="cs-CZ" dirty="0" smtClean="0"/>
          </a:p>
          <a:p>
            <a:r>
              <a:rPr lang="cs-CZ" dirty="0" smtClean="0"/>
              <a:t>- vzácně </a:t>
            </a:r>
            <a:r>
              <a:rPr lang="cs-CZ" dirty="0" err="1" smtClean="0"/>
              <a:t>facetové</a:t>
            </a:r>
            <a:r>
              <a:rPr lang="cs-CZ" dirty="0" smtClean="0"/>
              <a:t> brusy, kabošony, tabulkovce, plastické brusy, drobné ozdobné </a:t>
            </a:r>
            <a:r>
              <a:rPr lang="cs-CZ" dirty="0" smtClean="0"/>
              <a:t>předměty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cs-CZ" dirty="0" smtClean="0"/>
              <a:t>SODALIT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od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7272808" cy="596370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- Tvrdost: 6</a:t>
            </a:r>
          </a:p>
          <a:p>
            <a:r>
              <a:rPr lang="cs-CZ" dirty="0" smtClean="0"/>
              <a:t>- Hustota: 2,53 – 2,56</a:t>
            </a:r>
          </a:p>
          <a:p>
            <a:r>
              <a:rPr lang="cs-CZ" dirty="0" smtClean="0"/>
              <a:t>- Index lomu: 1,520 – 1,528</a:t>
            </a:r>
          </a:p>
          <a:p>
            <a:r>
              <a:rPr lang="cs-CZ" dirty="0" smtClean="0"/>
              <a:t>- Lesk: skelný, perleťový</a:t>
            </a:r>
          </a:p>
          <a:p>
            <a:r>
              <a:rPr lang="cs-CZ" dirty="0" smtClean="0"/>
              <a:t>- Barva: bílá, žlutá, načervenalá, namodralá(měsíční kámen), </a:t>
            </a:r>
            <a:r>
              <a:rPr lang="cs-CZ" dirty="0" err="1" smtClean="0"/>
              <a:t>čírý</a:t>
            </a:r>
            <a:r>
              <a:rPr lang="cs-CZ" dirty="0" smtClean="0"/>
              <a:t>(</a:t>
            </a:r>
            <a:r>
              <a:rPr lang="cs-CZ" dirty="0" err="1" smtClean="0"/>
              <a:t>andulár</a:t>
            </a:r>
            <a:r>
              <a:rPr lang="cs-CZ" dirty="0" smtClean="0"/>
              <a:t>)</a:t>
            </a:r>
          </a:p>
          <a:p>
            <a:r>
              <a:rPr lang="cs-CZ" dirty="0" smtClean="0"/>
              <a:t>- Lom: nerovný, lasturnatý, tříštivý</a:t>
            </a:r>
          </a:p>
          <a:p>
            <a:r>
              <a:rPr lang="cs-CZ" dirty="0" smtClean="0"/>
              <a:t>- Vryp: bílý</a:t>
            </a:r>
          </a:p>
          <a:p>
            <a:r>
              <a:rPr lang="cs-CZ" dirty="0" smtClean="0"/>
              <a:t>- Průhlednost: průhledný, průsvitný</a:t>
            </a:r>
          </a:p>
          <a:p>
            <a:r>
              <a:rPr lang="cs-CZ" dirty="0" smtClean="0"/>
              <a:t>- Štěpnost: dokonalá</a:t>
            </a:r>
          </a:p>
          <a:p>
            <a:r>
              <a:rPr lang="cs-CZ" dirty="0" smtClean="0"/>
              <a:t>- Soustava: monoklinická</a:t>
            </a:r>
          </a:p>
          <a:p>
            <a:r>
              <a:rPr lang="cs-CZ" dirty="0" smtClean="0"/>
              <a:t>- Chemismus: rozpustná´ý v HF, těžko se taví</a:t>
            </a:r>
          </a:p>
          <a:p>
            <a:r>
              <a:rPr lang="cs-CZ" dirty="0" smtClean="0"/>
              <a:t>- Luminiscence: někdy žlutá, krémová, bílá, zelená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Morfolofie</a:t>
            </a:r>
            <a:r>
              <a:rPr lang="cs-CZ" dirty="0" smtClean="0"/>
              <a:t>: prizmatické a tabulkovité krystaly, vzácný </a:t>
            </a:r>
            <a:r>
              <a:rPr lang="cs-CZ" dirty="0" err="1" smtClean="0"/>
              <a:t>asterismus</a:t>
            </a:r>
            <a:endParaRPr lang="cs-CZ" dirty="0" smtClean="0"/>
          </a:p>
          <a:p>
            <a:r>
              <a:rPr lang="cs-CZ" dirty="0" smtClean="0"/>
              <a:t>- Dvojlom: 0,004 – 0,010</a:t>
            </a:r>
          </a:p>
          <a:p>
            <a:r>
              <a:rPr lang="cs-CZ" dirty="0" smtClean="0"/>
              <a:t>- Disperze: 0,012</a:t>
            </a:r>
          </a:p>
          <a:p>
            <a:r>
              <a:rPr lang="cs-CZ" dirty="0" smtClean="0"/>
              <a:t>- Pleochroismus: slabý nebo chybí</a:t>
            </a:r>
          </a:p>
          <a:p>
            <a:r>
              <a:rPr lang="cs-CZ" b="1" dirty="0" smtClean="0"/>
              <a:t>NALEZIŠTĚ</a:t>
            </a:r>
            <a:endParaRPr lang="cs-CZ" dirty="0" smtClean="0"/>
          </a:p>
          <a:p>
            <a:r>
              <a:rPr lang="cs-CZ" dirty="0" smtClean="0"/>
              <a:t>- Srí Lanka, Korea, Thajsko, USA, Mexiko, Madagaskar, Rusko, Norsko, Švédsko, Rakousko, Švýcarsko, ČR,..</a:t>
            </a:r>
          </a:p>
          <a:p>
            <a:r>
              <a:rPr lang="cs-CZ" b="1" dirty="0" smtClean="0"/>
              <a:t>POUŽITÍ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facetové</a:t>
            </a:r>
            <a:r>
              <a:rPr lang="cs-CZ" dirty="0" smtClean="0"/>
              <a:t> brusy, kabošony, tabulkovce, plastika, šperkařství, </a:t>
            </a:r>
            <a:r>
              <a:rPr lang="cs-CZ" dirty="0" smtClean="0"/>
              <a:t>sběratelství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cs-CZ" dirty="0" smtClean="0"/>
              <a:t>ORTOKLAS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rtok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324125" cy="489654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- Tvrdost: 6 – </a:t>
            </a:r>
            <a:r>
              <a:rPr lang="cs-CZ" dirty="0" err="1" smtClean="0"/>
              <a:t>6</a:t>
            </a:r>
            <a:r>
              <a:rPr lang="cs-CZ" dirty="0" smtClean="0"/>
              <a:t>,5</a:t>
            </a:r>
          </a:p>
          <a:p>
            <a:r>
              <a:rPr lang="cs-CZ" dirty="0" smtClean="0"/>
              <a:t>- Hustota: 2,56 – 2,58</a:t>
            </a:r>
          </a:p>
          <a:p>
            <a:r>
              <a:rPr lang="cs-CZ" dirty="0" smtClean="0"/>
              <a:t>- Index lomu: 1,514 – 1,529</a:t>
            </a:r>
          </a:p>
          <a:p>
            <a:r>
              <a:rPr lang="cs-CZ" dirty="0" smtClean="0"/>
              <a:t>- Lesk: skelný, perleťový</a:t>
            </a:r>
          </a:p>
          <a:p>
            <a:r>
              <a:rPr lang="cs-CZ" dirty="0" smtClean="0"/>
              <a:t>- Barva: zelená, modrozelená, zelenobílá</a:t>
            </a:r>
          </a:p>
          <a:p>
            <a:r>
              <a:rPr lang="cs-CZ" dirty="0" smtClean="0"/>
              <a:t>- Lom: nerovný</a:t>
            </a:r>
          </a:p>
          <a:p>
            <a:r>
              <a:rPr lang="cs-CZ" dirty="0" smtClean="0"/>
              <a:t>- Vryp: bílý</a:t>
            </a:r>
          </a:p>
          <a:p>
            <a:r>
              <a:rPr lang="cs-CZ" dirty="0" smtClean="0"/>
              <a:t>- Průhlednost: průsvitný, neprůhledný</a:t>
            </a:r>
          </a:p>
          <a:p>
            <a:r>
              <a:rPr lang="cs-CZ" dirty="0" smtClean="0"/>
              <a:t>- Štěpnost: dokonalá</a:t>
            </a:r>
          </a:p>
          <a:p>
            <a:r>
              <a:rPr lang="cs-CZ" dirty="0" smtClean="0"/>
              <a:t>- Soustava: triklinická</a:t>
            </a:r>
          </a:p>
          <a:p>
            <a:r>
              <a:rPr lang="cs-CZ" dirty="0" smtClean="0"/>
              <a:t>- Chemismus: rozpustný v HF, těžko se taví, žíháním při 500°C  se zelené zbarvení ztrácí ale může se obnovit rentgenovým zářením nebo uložením ve tmě, při 600°C zbarvení úplně zmizí a není možno ho obnovit</a:t>
            </a:r>
          </a:p>
          <a:p>
            <a:r>
              <a:rPr lang="cs-CZ" dirty="0" smtClean="0"/>
              <a:t>- Luminiscence: někdy modrobílá, žlutozelená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Morfolofie</a:t>
            </a:r>
            <a:r>
              <a:rPr lang="cs-CZ" dirty="0" smtClean="0"/>
              <a:t>: prizmatické a tabulkovité krystaly</a:t>
            </a:r>
          </a:p>
          <a:p>
            <a:r>
              <a:rPr lang="cs-CZ" dirty="0" smtClean="0"/>
              <a:t>- Dvojlom: 0,007 – 0,010</a:t>
            </a:r>
          </a:p>
          <a:p>
            <a:r>
              <a:rPr lang="cs-CZ" dirty="0" smtClean="0"/>
              <a:t>- Disperze: 0,012</a:t>
            </a:r>
          </a:p>
          <a:p>
            <a:r>
              <a:rPr lang="cs-CZ" dirty="0" smtClean="0"/>
              <a:t>- Pleochroismus: slabý, případně chybí</a:t>
            </a:r>
          </a:p>
          <a:p>
            <a:r>
              <a:rPr lang="cs-CZ" b="1" dirty="0" smtClean="0"/>
              <a:t>NALEZIŠTĚ</a:t>
            </a:r>
            <a:endParaRPr lang="cs-CZ" dirty="0" smtClean="0"/>
          </a:p>
          <a:p>
            <a:r>
              <a:rPr lang="cs-CZ" dirty="0" smtClean="0"/>
              <a:t>- Čína, Indie, Mongolsko, USA, Kanada, Brazílie, JAR, Norsko, Kazachstán, Bulharsko,…</a:t>
            </a:r>
          </a:p>
          <a:p>
            <a:r>
              <a:rPr lang="cs-CZ" b="1" dirty="0" smtClean="0"/>
              <a:t>POUŽITÍ</a:t>
            </a:r>
            <a:endParaRPr lang="cs-CZ" dirty="0" smtClean="0"/>
          </a:p>
          <a:p>
            <a:r>
              <a:rPr lang="cs-CZ" dirty="0" smtClean="0"/>
              <a:t>- kabošony, tabulkovce, plastiky, šperkařství, </a:t>
            </a:r>
            <a:r>
              <a:rPr lang="cs-CZ" dirty="0" smtClean="0"/>
              <a:t>sběratelství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cs-CZ" dirty="0" smtClean="0"/>
              <a:t>AMAZONIT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mazon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310135" cy="518457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</TotalTime>
  <Words>866</Words>
  <Application>Microsoft Office PowerPoint</Application>
  <PresentationFormat>Předvádění na obrazovce (4:3)</PresentationFormat>
  <Paragraphs>166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Shluk</vt:lpstr>
      <vt:lpstr>TEKTOSILIKÁTY</vt:lpstr>
      <vt:lpstr>LAPIS LAZURI</vt:lpstr>
      <vt:lpstr>Snímek 3</vt:lpstr>
      <vt:lpstr>SODALIT</vt:lpstr>
      <vt:lpstr>Snímek 5</vt:lpstr>
      <vt:lpstr>ORTOKLAS</vt:lpstr>
      <vt:lpstr>Snímek 7</vt:lpstr>
      <vt:lpstr>AMAZONIT</vt:lpstr>
      <vt:lpstr>Snímek 9</vt:lpstr>
      <vt:lpstr>ALBIT</vt:lpstr>
      <vt:lpstr>Snímek 11</vt:lpstr>
      <vt:lpstr>LABRADORIT</vt:lpstr>
      <vt:lpstr>Snímek 13</vt:lpstr>
      <vt:lpstr>OBSIDIÁN</vt:lpstr>
      <vt:lpstr>Snímek 15</vt:lpstr>
      <vt:lpstr>TEKTITY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TEKTOSILIKÁTY</dc:title>
  <dc:creator>Katerina karaskova</dc:creator>
  <cp:lastModifiedBy>Katerina karaskova</cp:lastModifiedBy>
  <cp:revision>3</cp:revision>
  <dcterms:created xsi:type="dcterms:W3CDTF">2019-05-25T20:27:22Z</dcterms:created>
  <dcterms:modified xsi:type="dcterms:W3CDTF">2019-05-25T20:49:13Z</dcterms:modified>
</cp:coreProperties>
</file>