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7BF-C29B-4A26-9615-CEE511DDA22A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CC07-9EAB-4296-AFDF-B47D15D0A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8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7BF-C29B-4A26-9615-CEE511DDA22A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CC07-9EAB-4296-AFDF-B47D15D0A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52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7BF-C29B-4A26-9615-CEE511DDA22A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CC07-9EAB-4296-AFDF-B47D15D0A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89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7BF-C29B-4A26-9615-CEE511DDA22A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CC07-9EAB-4296-AFDF-B47D15D0A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10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7BF-C29B-4A26-9615-CEE511DDA22A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CC07-9EAB-4296-AFDF-B47D15D0A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11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7BF-C29B-4A26-9615-CEE511DDA22A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CC07-9EAB-4296-AFDF-B47D15D0A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12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7BF-C29B-4A26-9615-CEE511DDA22A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CC07-9EAB-4296-AFDF-B47D15D0A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14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7BF-C29B-4A26-9615-CEE511DDA22A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CC07-9EAB-4296-AFDF-B47D15D0A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4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7BF-C29B-4A26-9615-CEE511DDA22A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CC07-9EAB-4296-AFDF-B47D15D0A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09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7BF-C29B-4A26-9615-CEE511DDA22A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CC07-9EAB-4296-AFDF-B47D15D0A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68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77BF-C29B-4A26-9615-CEE511DDA22A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CC07-9EAB-4296-AFDF-B47D15D0A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82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77BF-C29B-4A26-9615-CEE511DDA22A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ACC07-9EAB-4296-AFDF-B47D15D0A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396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631"/>
            <a:ext cx="9144000" cy="70532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Autofit/>
          </a:bodyPr>
          <a:lstStyle/>
          <a:p>
            <a:r>
              <a:rPr lang="cs-CZ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POŽÁRY V OBYTNÝCH BUDOVÁCH</a:t>
            </a:r>
            <a:endParaRPr lang="cs-CZ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6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59"/>
          <a:stretch/>
        </p:blipFill>
        <p:spPr>
          <a:xfrm>
            <a:off x="0" y="1330245"/>
            <a:ext cx="9144000" cy="554831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smtClean="0"/>
              <a:t>EDUKACE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5832648" cy="4525963"/>
          </a:xfrm>
        </p:spPr>
        <p:txBody>
          <a:bodyPr>
            <a:normAutofit/>
          </a:bodyPr>
          <a:lstStyle/>
          <a:p>
            <a:r>
              <a:rPr lang="cs-CZ" sz="2400" i="1" dirty="0" smtClean="0"/>
              <a:t>pravidelná revize a kontrola technických zařízení</a:t>
            </a:r>
          </a:p>
          <a:p>
            <a:pPr>
              <a:spcBef>
                <a:spcPts val="1200"/>
              </a:spcBef>
            </a:pPr>
            <a:r>
              <a:rPr lang="cs-CZ" sz="2400" i="1" dirty="0" smtClean="0"/>
              <a:t>bezpečné používání spotřebičů dle návodu předepsaném výrobcem</a:t>
            </a:r>
          </a:p>
          <a:p>
            <a:pPr>
              <a:spcBef>
                <a:spcPts val="1200"/>
              </a:spcBef>
            </a:pPr>
            <a:r>
              <a:rPr lang="cs-CZ" sz="2400" i="1" dirty="0" smtClean="0"/>
              <a:t>správné skladování a zacházení s hořlavými či výbušnými </a:t>
            </a:r>
          </a:p>
          <a:p>
            <a:pPr marL="354013" indent="0">
              <a:spcBef>
                <a:spcPts val="0"/>
              </a:spcBef>
              <a:buNone/>
            </a:pPr>
            <a:r>
              <a:rPr lang="cs-CZ" sz="2400" i="1" dirty="0" smtClean="0"/>
              <a:t>chemikáliemi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171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800" i="1" dirty="0" smtClean="0"/>
              <a:t>1. VAŘENÍ</a:t>
            </a:r>
            <a:endParaRPr lang="cs-CZ" sz="28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73963"/>
            <a:ext cx="5076056" cy="338403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2592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800" i="1" dirty="0" smtClean="0"/>
              <a:t>• nenechávejte zapnutý sporák bez dozoru </a:t>
            </a:r>
          </a:p>
          <a:p>
            <a:pPr marL="263525" indent="-263525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800" i="1" dirty="0" smtClean="0"/>
              <a:t>• nenechávejte v blízkosti sporáku látky, které mohou vzplanout </a:t>
            </a:r>
          </a:p>
          <a:p>
            <a:pPr marL="263525" indent="-263525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800" i="1" dirty="0" smtClean="0"/>
              <a:t>• pozor na vznícený olej nebo sádlo - nikdy nehaste vodou!!!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22191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i="1" dirty="0" smtClean="0"/>
              <a:t>2. SVÍČKY, AROMALAMPY</a:t>
            </a:r>
            <a:endParaRPr lang="cs-CZ" sz="28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"/>
          <a:stretch/>
        </p:blipFill>
        <p:spPr>
          <a:xfrm>
            <a:off x="3635896" y="2956560"/>
            <a:ext cx="5508104" cy="390144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i="1" dirty="0" smtClean="0"/>
              <a:t> umísťujte je na pevné, stabilní místo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i="1" dirty="0" smtClean="0"/>
              <a:t>umísťujte je v dostatečné vzdálenosti od hořlavých materiálů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i="1" dirty="0" smtClean="0"/>
              <a:t>nenechávejte je bez dozoru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i="1" dirty="0" smtClean="0"/>
              <a:t>zabraňte přístupu dětem!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33589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" y="26318"/>
            <a:ext cx="9144000" cy="68316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i="1" dirty="0" smtClean="0"/>
              <a:t>3. KOUŘENÍ</a:t>
            </a:r>
            <a:endParaRPr lang="cs-CZ" sz="2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912" y="2636912"/>
            <a:ext cx="8229600" cy="399330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i="1" dirty="0" smtClean="0"/>
              <a:t>nekuřte v blízkosti těkavých látek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i="1" dirty="0" smtClean="0"/>
              <a:t>nevyhazujte hořící nedopalky do odpadkového koše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i="1" dirty="0" smtClean="0"/>
              <a:t>neodkládejte cigaretu v přímé blízkosti hořlavého materiálu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i="1" dirty="0" smtClean="0"/>
              <a:t>nekuřte v situaci, kdy hrozí usnutí!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27124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i="1" dirty="0" smtClean="0"/>
              <a:t>CO DĚLAT, KDYŽ HOŘÍ</a:t>
            </a:r>
            <a:endParaRPr lang="cs-CZ" sz="32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895"/>
            <a:ext cx="9144000" cy="571110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i="1" dirty="0" smtClean="0"/>
              <a:t>1. snažíme se zachovat klid a rozvahu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i="1" dirty="0" smtClean="0"/>
              <a:t>2. nejdříve se snažíme oheň sami uhasit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i="1" dirty="0" smtClean="0"/>
              <a:t>3. použijte hasící přístroj, sprej nebo mokrý hadr, deku apod.</a:t>
            </a:r>
          </a:p>
          <a:p>
            <a:pPr marL="263525" indent="-263525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i="1" dirty="0" smtClean="0"/>
              <a:t>4. při rozsáhlejším požáru informujte obyvatelé panelového domu voláním „HOŘÍ!“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i="1" dirty="0" smtClean="0"/>
              <a:t>5. voláme linku 150 nebo 112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i="1" dirty="0" smtClean="0"/>
              <a:t>6. při pohybu v zakouřeném prostoru se pohybujte při zemi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i="1" dirty="0" smtClean="0"/>
              <a:t>7. k dýchání v zakouřeném prostoru použijte jakoukoli navlhčenou textilii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i="1" dirty="0" smtClean="0"/>
              <a:t>8. co nejrychleji opusťte hořící objekt</a:t>
            </a:r>
          </a:p>
          <a:p>
            <a:pPr marL="263525" indent="-263525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i="1" dirty="0" smtClean="0"/>
              <a:t>9. pokud nelze opustit hořící objekt, snažte se na sebe upozornit voláním o pomoc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70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t="14876" r="4241" b="5167"/>
          <a:stretch/>
        </p:blipFill>
        <p:spPr>
          <a:xfrm>
            <a:off x="-114300" y="0"/>
            <a:ext cx="92582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i="1" dirty="0" smtClean="0">
                <a:solidFill>
                  <a:schemeClr val="bg1"/>
                </a:solidFill>
              </a:rPr>
              <a:t>ZDROJE</a:t>
            </a:r>
            <a:endParaRPr lang="cs-CZ" sz="3600" i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https://www.tzb-info.cz/pozarni-bezpecnost-staveb/17233-pozary-v-bytovych-a-rodinnych-domech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https://www.hzscr.cz/default.aspx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http://krizport.firebrno.cz/navody/predchazeni-pozarum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https://pixabay.com/cs/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2959608"/>
            <a:ext cx="5852160" cy="38983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i="1" dirty="0" smtClean="0"/>
              <a:t>OSNOVA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Úvod</a:t>
            </a:r>
          </a:p>
          <a:p>
            <a:r>
              <a:rPr lang="cs-CZ" i="1" dirty="0" smtClean="0"/>
              <a:t>Statistika požárů v obytných budovách</a:t>
            </a:r>
          </a:p>
          <a:p>
            <a:r>
              <a:rPr lang="cs-CZ" i="1" dirty="0" smtClean="0"/>
              <a:t>Příčiny požárů</a:t>
            </a:r>
          </a:p>
          <a:p>
            <a:r>
              <a:rPr lang="cs-CZ" i="1" dirty="0" smtClean="0"/>
              <a:t>Elektrospotřebiče</a:t>
            </a:r>
          </a:p>
          <a:p>
            <a:r>
              <a:rPr lang="cs-CZ" i="1" dirty="0" smtClean="0"/>
              <a:t>Otevřený oheň a samovznícení</a:t>
            </a:r>
          </a:p>
          <a:p>
            <a:r>
              <a:rPr lang="cs-CZ" i="1" dirty="0" smtClean="0"/>
              <a:t>Edukace obyvatel</a:t>
            </a:r>
          </a:p>
          <a:p>
            <a:r>
              <a:rPr lang="cs-CZ" i="1" dirty="0" smtClean="0"/>
              <a:t>Co dělat, když hoří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1535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6"/>
          <a:stretch/>
        </p:blipFill>
        <p:spPr>
          <a:xfrm>
            <a:off x="4634820" y="3681984"/>
            <a:ext cx="4526280" cy="31760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i="1" dirty="0" smtClean="0"/>
              <a:t>ÚVOD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Požáry v panelových domech mohou vznikat v souvislosti mimořádných událostí ale i řadou několika faktorů, včetně odpovědnosti a přístupu obyvatelstva k požární bezpečnosti. </a:t>
            </a:r>
          </a:p>
          <a:p>
            <a:pPr>
              <a:spcBef>
                <a:spcPts val="3000"/>
              </a:spcBef>
            </a:pPr>
            <a:r>
              <a:rPr lang="cs-CZ" i="1" dirty="0" smtClean="0"/>
              <a:t>Základem snížení dopadu požáru na životy a majetek je jeho včasné odhalení.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422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smtClean="0"/>
              <a:t>STATISTIKA</a:t>
            </a:r>
            <a:endParaRPr lang="cs-CZ" sz="3600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0" y="2205782"/>
            <a:ext cx="4705729" cy="3384000"/>
          </a:xfrm>
        </p:spPr>
      </p:pic>
      <p:sp>
        <p:nvSpPr>
          <p:cNvPr id="5" name="TextovéPole 4"/>
          <p:cNvSpPr txBox="1"/>
          <p:nvPr/>
        </p:nvSpPr>
        <p:spPr>
          <a:xfrm>
            <a:off x="179513" y="112474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i="1" dirty="0"/>
              <a:t>Z hlediska vývoje počtu požárů lze konstatovat, že zatímco požáry v bytových domech </a:t>
            </a:r>
            <a:endParaRPr lang="cs-CZ" i="1" dirty="0" smtClean="0"/>
          </a:p>
          <a:p>
            <a:pPr algn="just"/>
            <a:r>
              <a:rPr lang="cs-CZ" i="1" dirty="0" smtClean="0"/>
              <a:t>postupně klesají</a:t>
            </a:r>
            <a:r>
              <a:rPr lang="cs-CZ" i="1" dirty="0"/>
              <a:t>, v rodinných domech je situace stále stejná. A to vše i přesto, že z celkového počtu 4,2 </a:t>
            </a:r>
            <a:r>
              <a:rPr lang="cs-CZ" i="1" dirty="0" smtClean="0"/>
              <a:t>mil. obydlí </a:t>
            </a:r>
            <a:r>
              <a:rPr lang="cs-CZ" i="1" dirty="0"/>
              <a:t>je rodinných domů pouze 1,9 mil. (zdroj ČSÚ).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89807" y="5661248"/>
            <a:ext cx="8496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Jedním z důvodů může být skutečnost, že vytápění rodinných domů je dost často autonomní. Tedy i pravděpodobnost vzniku problémů při údržbě a provozu vytápěcích zařízení jako jsou kotle, komíny a teplovzdušné rozvody je u těchto typů staveb vyšší.</a:t>
            </a:r>
          </a:p>
        </p:txBody>
      </p:sp>
    </p:spTree>
    <p:extLst>
      <p:ext uri="{BB962C8B-B14F-4D97-AF65-F5344CB8AC3E}">
        <p14:creationId xmlns:p14="http://schemas.microsoft.com/office/powerpoint/2010/main" val="36183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Od </a:t>
            </a:r>
            <a:r>
              <a:rPr lang="cs-CZ" sz="2000" i="1" dirty="0"/>
              <a:t>roku 1992 eviduje HZS ČR ve svých statistikách každoročně průměrně 119 obětí.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5053424" cy="2952000"/>
          </a:xfrm>
        </p:spPr>
      </p:pic>
      <p:sp>
        <p:nvSpPr>
          <p:cNvPr id="6" name="TextovéPole 5"/>
          <p:cNvSpPr txBox="1"/>
          <p:nvPr/>
        </p:nvSpPr>
        <p:spPr>
          <a:xfrm>
            <a:off x="395536" y="5373216"/>
            <a:ext cx="8194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+mj-lt"/>
              </a:rPr>
              <a:t>Rok 2017 byl z tohoto </a:t>
            </a:r>
            <a:r>
              <a:rPr lang="cs-CZ" sz="2000" i="1" dirty="0" smtClean="0">
                <a:latin typeface="+mj-lt"/>
              </a:rPr>
              <a:t>pohledu </a:t>
            </a:r>
            <a:r>
              <a:rPr lang="cs-CZ" sz="2000" i="1" dirty="0">
                <a:latin typeface="+mj-lt"/>
              </a:rPr>
              <a:t>výjimečný, protože souhrnný počet mrtvých </a:t>
            </a:r>
            <a:endParaRPr lang="cs-CZ" sz="2000" i="1" dirty="0" smtClean="0">
              <a:latin typeface="+mj-lt"/>
            </a:endParaRPr>
          </a:p>
          <a:p>
            <a:pPr algn="ctr"/>
            <a:r>
              <a:rPr lang="cs-CZ" sz="2000" i="1" dirty="0" smtClean="0">
                <a:latin typeface="+mj-lt"/>
              </a:rPr>
              <a:t>klesl </a:t>
            </a:r>
            <a:r>
              <a:rPr lang="cs-CZ" sz="2000" i="1" dirty="0">
                <a:latin typeface="+mj-lt"/>
              </a:rPr>
              <a:t>na 92 </a:t>
            </a:r>
            <a:r>
              <a:rPr lang="cs-CZ" sz="2000" i="1" dirty="0" smtClean="0">
                <a:latin typeface="+mj-lt"/>
              </a:rPr>
              <a:t>obětí.</a:t>
            </a:r>
            <a:endParaRPr lang="cs-CZ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24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i="1" dirty="0" smtClean="0"/>
              <a:t>NEJČASTĚJŠÍ PŘÍČINY POŽÁRŮ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i="1" dirty="0" smtClean="0"/>
              <a:t>plynový sporák </a:t>
            </a:r>
          </a:p>
          <a:p>
            <a:r>
              <a:rPr lang="cs-CZ" i="1" dirty="0" smtClean="0"/>
              <a:t>plynová karma </a:t>
            </a:r>
          </a:p>
          <a:p>
            <a:r>
              <a:rPr lang="cs-CZ" i="1" dirty="0" smtClean="0"/>
              <a:t>plynová kotelna a potrubí </a:t>
            </a:r>
          </a:p>
          <a:p>
            <a:r>
              <a:rPr lang="cs-CZ" i="1" dirty="0" smtClean="0"/>
              <a:t>únik zemního plynu→ výbuch</a:t>
            </a:r>
          </a:p>
          <a:p>
            <a:r>
              <a:rPr lang="cs-CZ" i="1" dirty="0" smtClean="0"/>
              <a:t>závada na elektroinstalaci </a:t>
            </a:r>
          </a:p>
          <a:p>
            <a:r>
              <a:rPr lang="cs-CZ" i="1" dirty="0" smtClean="0"/>
              <a:t>technické závady na elektrospotřebičích, napájení </a:t>
            </a:r>
          </a:p>
          <a:p>
            <a:r>
              <a:rPr lang="cs-CZ" i="1" dirty="0" smtClean="0"/>
              <a:t>otevřený oheň </a:t>
            </a:r>
          </a:p>
          <a:p>
            <a:r>
              <a:rPr lang="cs-CZ" i="1" dirty="0" smtClean="0"/>
              <a:t>skladování chemikálií v domácnostech </a:t>
            </a:r>
          </a:p>
          <a:p>
            <a:r>
              <a:rPr lang="cs-CZ" i="1" dirty="0" smtClean="0"/>
              <a:t>špatná manipulace všeobecně </a:t>
            </a:r>
          </a:p>
          <a:p>
            <a:r>
              <a:rPr lang="cs-CZ" i="1" dirty="0" smtClean="0"/>
              <a:t>trestná činnost </a:t>
            </a:r>
          </a:p>
          <a:p>
            <a:r>
              <a:rPr lang="cs-CZ" i="1" dirty="0" smtClean="0"/>
              <a:t>nevědomost obyvatel </a:t>
            </a:r>
          </a:p>
          <a:p>
            <a:r>
              <a:rPr lang="cs-CZ" i="1" dirty="0" smtClean="0"/>
              <a:t>věk (senioři, děti)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2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/>
          <a:stretch/>
        </p:blipFill>
        <p:spPr>
          <a:xfrm>
            <a:off x="-1" y="1588780"/>
            <a:ext cx="9144001" cy="528061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smtClean="0"/>
              <a:t>POŽÁRY VZNIKLÉ ELEKTROSPOTŘEBIČEM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 smtClean="0"/>
              <a:t>Ve většině případů, může způsobit požár technická závada či neopatrné zacházení s elektrospotřebičem. </a:t>
            </a:r>
          </a:p>
          <a:p>
            <a:pPr marL="457200" lvl="1" indent="0" algn="just">
              <a:spcBef>
                <a:spcPts val="2400"/>
              </a:spcBef>
              <a:buNone/>
              <a:tabLst>
                <a:tab pos="2868613" algn="l"/>
              </a:tabLst>
            </a:pPr>
            <a:r>
              <a:rPr lang="cs-CZ" sz="2000" i="1" dirty="0" smtClean="0"/>
              <a:t>	tepelné spotřebiče </a:t>
            </a:r>
          </a:p>
          <a:p>
            <a:pPr marL="457200" lvl="1" indent="0" algn="just">
              <a:buNone/>
              <a:tabLst>
                <a:tab pos="2868613" algn="l"/>
              </a:tabLst>
            </a:pPr>
            <a:r>
              <a:rPr lang="cs-CZ" sz="2000" i="1" dirty="0" smtClean="0"/>
              <a:t>	elektrické spotřebiče </a:t>
            </a:r>
          </a:p>
          <a:p>
            <a:pPr marL="457200" lvl="1" indent="0" algn="just">
              <a:buNone/>
              <a:tabLst>
                <a:tab pos="2868613" algn="l"/>
              </a:tabLst>
            </a:pPr>
            <a:r>
              <a:rPr lang="cs-CZ" sz="2000" i="1" dirty="0" smtClean="0"/>
              <a:t>	technologická zařízení</a:t>
            </a:r>
          </a:p>
          <a:p>
            <a:pPr marL="457200" lvl="1" indent="0" algn="just">
              <a:buNone/>
              <a:tabLst>
                <a:tab pos="2868613" algn="l"/>
              </a:tabLst>
            </a:pPr>
            <a:r>
              <a:rPr lang="cs-CZ" sz="2000" i="1" dirty="0" smtClean="0"/>
              <a:t>	mediální zařízení </a:t>
            </a:r>
          </a:p>
          <a:p>
            <a:pPr marL="457200" lvl="1" indent="0" algn="just">
              <a:buNone/>
              <a:tabLst>
                <a:tab pos="2868613" algn="l"/>
              </a:tabLst>
            </a:pPr>
            <a:r>
              <a:rPr lang="cs-CZ" sz="2000" i="1" dirty="0" smtClean="0"/>
              <a:t>	napájecí kabely a jejich příslušenství </a:t>
            </a:r>
          </a:p>
          <a:p>
            <a:pPr marL="457200" lvl="1" indent="0" algn="just">
              <a:buNone/>
              <a:tabLst>
                <a:tab pos="2868613" algn="l"/>
              </a:tabLst>
            </a:pPr>
            <a:r>
              <a:rPr lang="cs-CZ" sz="2000" i="1" dirty="0" smtClean="0"/>
              <a:t>	elektrické spínače </a:t>
            </a:r>
          </a:p>
          <a:p>
            <a:pPr marL="457200" lvl="1" indent="0" algn="just">
              <a:buNone/>
              <a:tabLst>
                <a:tab pos="2868613" algn="l"/>
              </a:tabLst>
            </a:pPr>
            <a:r>
              <a:rPr lang="cs-CZ" sz="2000" i="1" dirty="0"/>
              <a:t>	</a:t>
            </a:r>
            <a:r>
              <a:rPr lang="cs-CZ" sz="2000" i="1" dirty="0" smtClean="0"/>
              <a:t>solární panely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1632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8" r="16934"/>
          <a:stretch/>
        </p:blipFill>
        <p:spPr>
          <a:xfrm>
            <a:off x="7308304" y="116632"/>
            <a:ext cx="1760220" cy="385876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 smtClean="0"/>
              <a:t>Bezpečné zacházení s elektrospotřebiči:</a:t>
            </a:r>
          </a:p>
          <a:p>
            <a:pPr marL="457200" indent="-457200">
              <a:spcBef>
                <a:spcPts val="4800"/>
              </a:spcBef>
              <a:spcAft>
                <a:spcPts val="600"/>
              </a:spcAft>
              <a:buAutoNum type="arabicPeriod"/>
              <a:tabLst>
                <a:tab pos="2514600" algn="l"/>
              </a:tabLst>
            </a:pPr>
            <a:r>
              <a:rPr lang="cs-CZ" sz="2400" i="1" dirty="0" smtClean="0"/>
              <a:t>používat k účelům, ke kterým jsou určené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2514600" algn="l"/>
              </a:tabLst>
            </a:pPr>
            <a:r>
              <a:rPr lang="cs-CZ" sz="2400" i="1" dirty="0" smtClean="0"/>
              <a:t>nepřetěžovat elektrické zásuvky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2514600" algn="l"/>
              </a:tabLst>
            </a:pPr>
            <a:r>
              <a:rPr lang="cs-CZ" sz="2400" i="1" dirty="0" smtClean="0"/>
              <a:t>nenechávat elektrospotřebiče bez dohledu při provozu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2514600" algn="l"/>
              </a:tabLst>
            </a:pPr>
            <a:r>
              <a:rPr lang="cs-CZ" sz="2400" i="1" dirty="0" smtClean="0"/>
              <a:t>vyvarovat se styku s vodou a vlhkostí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2514600" algn="l"/>
              </a:tabLst>
            </a:pPr>
            <a:r>
              <a:rPr lang="cs-CZ" sz="2400" i="1" dirty="0" smtClean="0"/>
              <a:t>silně zaprášené přístroje znamenají riziko vzniku požáru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2514600" algn="l"/>
              </a:tabLst>
            </a:pPr>
            <a:r>
              <a:rPr lang="cs-CZ" sz="2400" i="1" dirty="0" smtClean="0"/>
              <a:t>při bouřce či dlouhodobé nepřítomnosti odpojovat přístroje ze zdroje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2514600" algn="l"/>
              </a:tabLst>
            </a:pPr>
            <a:r>
              <a:rPr lang="cs-CZ" sz="2400" i="1" dirty="0" smtClean="0"/>
              <a:t>!!!nikdy nehasit vodou!!!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8063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r="10919" b="13333"/>
          <a:stretch/>
        </p:blipFill>
        <p:spPr>
          <a:xfrm>
            <a:off x="628650" y="4005064"/>
            <a:ext cx="8143940" cy="28529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1" dirty="0" smtClean="0"/>
              <a:t>OTEVŘENÝ OHEŇ, SAMOVZNÍCENÍ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i="1" dirty="0" smtClean="0"/>
              <a:t>Nesprávnou manipulací s otevřeným ohněm vzniká vysoké riziko vzniku požáru.</a:t>
            </a:r>
          </a:p>
          <a:p>
            <a:pPr marL="0" indent="0">
              <a:spcBef>
                <a:spcPts val="1200"/>
              </a:spcBef>
              <a:buNone/>
              <a:tabLst>
                <a:tab pos="2514600" algn="l"/>
              </a:tabLst>
            </a:pPr>
            <a:r>
              <a:rPr lang="cs-CZ" sz="2000" i="1" dirty="0" smtClean="0"/>
              <a:t>	plynový sporák 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cs-CZ" sz="2000" i="1" dirty="0" smtClean="0"/>
              <a:t>	zapálená svíčka, prskavka, cigareta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cs-CZ" sz="2000" i="1" dirty="0" smtClean="0"/>
              <a:t>	zapalovač nebo sirky v dětských rukou</a:t>
            </a:r>
          </a:p>
          <a:p>
            <a:pPr marL="0" indent="0">
              <a:spcBef>
                <a:spcPts val="3600"/>
              </a:spcBef>
              <a:buNone/>
              <a:tabLst>
                <a:tab pos="2514600" algn="l"/>
              </a:tabLst>
            </a:pPr>
            <a:r>
              <a:rPr lang="cs-CZ" sz="2000" i="1" dirty="0" smtClean="0"/>
              <a:t>	otevřené chemikálie</a:t>
            </a:r>
          </a:p>
          <a:p>
            <a:pPr marL="0" indent="0">
              <a:buNone/>
              <a:tabLst>
                <a:tab pos="2514600" algn="l"/>
              </a:tabLst>
            </a:pPr>
            <a:r>
              <a:rPr lang="cs-CZ" sz="2000" i="1" dirty="0" smtClean="0"/>
              <a:t>	asfaltové a lepenkové střechy 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1845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437</Words>
  <Application>Microsoft Office PowerPoint</Application>
  <PresentationFormat>Předvádění na obrazovce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POŽÁRY V OBYTNÝCH BUDOVÁCH</vt:lpstr>
      <vt:lpstr>OSNOVA</vt:lpstr>
      <vt:lpstr>ÚVOD</vt:lpstr>
      <vt:lpstr>STATISTIKA</vt:lpstr>
      <vt:lpstr>Od roku 1992 eviduje HZS ČR ve svých statistikách každoročně průměrně 119 obětí.</vt:lpstr>
      <vt:lpstr>NEJČASTĚJŠÍ PŘÍČINY POŽÁRŮ</vt:lpstr>
      <vt:lpstr>POŽÁRY VZNIKLÉ ELEKTROSPOTŘEBIČEM</vt:lpstr>
      <vt:lpstr>Prezentace aplikace PowerPoint</vt:lpstr>
      <vt:lpstr>OTEVŘENÝ OHEŇ, SAMOVZNÍCENÍ</vt:lpstr>
      <vt:lpstr>EDUKACE</vt:lpstr>
      <vt:lpstr>1. VAŘENÍ</vt:lpstr>
      <vt:lpstr>2. SVÍČKY, AROMALAMPY</vt:lpstr>
      <vt:lpstr>3. KOUŘENÍ</vt:lpstr>
      <vt:lpstr>CO DĚLAT, KDYŽ HOŘÍ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POŽÁRY V PANELOVÝCH DOMECH</dc:title>
  <dc:creator>Anča</dc:creator>
  <cp:lastModifiedBy>Anča</cp:lastModifiedBy>
  <cp:revision>24</cp:revision>
  <dcterms:created xsi:type="dcterms:W3CDTF">2019-03-04T11:25:00Z</dcterms:created>
  <dcterms:modified xsi:type="dcterms:W3CDTF">2019-03-04T14:23:52Z</dcterms:modified>
</cp:coreProperties>
</file>