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E1A3-2E79-4C47-A403-3D5336C6B560}" type="datetimeFigureOut">
              <a:rPr lang="cs-CZ" smtClean="0"/>
              <a:t>29.08.2019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8CF-59CF-4055-9530-761E8E7774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50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E1A3-2E79-4C47-A403-3D5336C6B560}" type="datetimeFigureOut">
              <a:rPr lang="cs-CZ" smtClean="0"/>
              <a:t>29.08.2019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8CF-59CF-4055-9530-761E8E7774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94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E1A3-2E79-4C47-A403-3D5336C6B560}" type="datetimeFigureOut">
              <a:rPr lang="cs-CZ" smtClean="0"/>
              <a:t>29.08.2019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8CF-59CF-4055-9530-761E8E7774DC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8913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E1A3-2E79-4C47-A403-3D5336C6B560}" type="datetimeFigureOut">
              <a:rPr lang="cs-CZ" smtClean="0"/>
              <a:t>29.08.2019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8CF-59CF-4055-9530-761E8E7774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829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E1A3-2E79-4C47-A403-3D5336C6B560}" type="datetimeFigureOut">
              <a:rPr lang="cs-CZ" smtClean="0"/>
              <a:t>29.08.2019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8CF-59CF-4055-9530-761E8E7774DC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8800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E1A3-2E79-4C47-A403-3D5336C6B560}" type="datetimeFigureOut">
              <a:rPr lang="cs-CZ" smtClean="0"/>
              <a:t>29.08.2019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8CF-59CF-4055-9530-761E8E7774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015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E1A3-2E79-4C47-A403-3D5336C6B560}" type="datetimeFigureOut">
              <a:rPr lang="cs-CZ" smtClean="0"/>
              <a:t>29.08.2019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8CF-59CF-4055-9530-761E8E7774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430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E1A3-2E79-4C47-A403-3D5336C6B560}" type="datetimeFigureOut">
              <a:rPr lang="cs-CZ" smtClean="0"/>
              <a:t>29.08.2019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8CF-59CF-4055-9530-761E8E7774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43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E1A3-2E79-4C47-A403-3D5336C6B560}" type="datetimeFigureOut">
              <a:rPr lang="cs-CZ" smtClean="0"/>
              <a:t>29.08.2019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8CF-59CF-4055-9530-761E8E7774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64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E1A3-2E79-4C47-A403-3D5336C6B560}" type="datetimeFigureOut">
              <a:rPr lang="cs-CZ" smtClean="0"/>
              <a:t>29.08.2019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8CF-59CF-4055-9530-761E8E7774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91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E1A3-2E79-4C47-A403-3D5336C6B560}" type="datetimeFigureOut">
              <a:rPr lang="cs-CZ" smtClean="0"/>
              <a:t>29.08.2019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8CF-59CF-4055-9530-761E8E7774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4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E1A3-2E79-4C47-A403-3D5336C6B560}" type="datetimeFigureOut">
              <a:rPr lang="cs-CZ" smtClean="0"/>
              <a:t>29.08.2019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8CF-59CF-4055-9530-761E8E7774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56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E1A3-2E79-4C47-A403-3D5336C6B560}" type="datetimeFigureOut">
              <a:rPr lang="cs-CZ" smtClean="0"/>
              <a:t>29.08.2019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8CF-59CF-4055-9530-761E8E7774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24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E1A3-2E79-4C47-A403-3D5336C6B560}" type="datetimeFigureOut">
              <a:rPr lang="cs-CZ" smtClean="0"/>
              <a:t>29.08.2019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8CF-59CF-4055-9530-761E8E7774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48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E1A3-2E79-4C47-A403-3D5336C6B560}" type="datetimeFigureOut">
              <a:rPr lang="cs-CZ" smtClean="0"/>
              <a:t>29.08.2019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8CF-59CF-4055-9530-761E8E7774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90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E1A3-2E79-4C47-A403-3D5336C6B560}" type="datetimeFigureOut">
              <a:rPr lang="cs-CZ" smtClean="0"/>
              <a:t>29.08.2019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8CF-59CF-4055-9530-761E8E7774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40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2E1A3-2E79-4C47-A403-3D5336C6B560}" type="datetimeFigureOut">
              <a:rPr lang="cs-CZ" smtClean="0"/>
              <a:t>29.08.2019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6BD8CF-59CF-4055-9530-761E8E7774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2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svetprvku.cz/152-super_image/hlinik-prodej.jpg" TargetMode="External"/><Relationship Id="rId13" Type="http://schemas.openxmlformats.org/officeDocument/2006/relationships/hyperlink" Target="http://www.buzuluk.com/cz/divize-umelecka-litina" TargetMode="External"/><Relationship Id="rId18" Type="http://schemas.openxmlformats.org/officeDocument/2006/relationships/hyperlink" Target="https://www.alupa.cz/hlinik/hlinikove-chladice/kat-EH00000101.htm" TargetMode="External"/><Relationship Id="rId3" Type="http://schemas.openxmlformats.org/officeDocument/2006/relationships/hyperlink" Target="https://cs.wikipedia.org/wiki/Litina" TargetMode="External"/><Relationship Id="rId21" Type="http://schemas.openxmlformats.org/officeDocument/2006/relationships/hyperlink" Target="http://www.lindab-designer.cz/p/ocelove-late" TargetMode="External"/><Relationship Id="rId7" Type="http://schemas.openxmlformats.org/officeDocument/2006/relationships/hyperlink" Target="https://www.veronica.cz/hlinik-zbytecny-odpad" TargetMode="External"/><Relationship Id="rId12" Type="http://schemas.openxmlformats.org/officeDocument/2006/relationships/hyperlink" Target="http://www.moderconsult.eu/" TargetMode="External"/><Relationship Id="rId17" Type="http://schemas.openxmlformats.org/officeDocument/2006/relationships/hyperlink" Target="http://www.ijournal.cz/studentska-pecet-je-s-nami-jiz-neuveritelnych-40-let/" TargetMode="External"/><Relationship Id="rId2" Type="http://schemas.openxmlformats.org/officeDocument/2006/relationships/hyperlink" Target="https://cs.wikipedia.org/wiki/Ocel#Recyklov%C3%A1n%C3%AD" TargetMode="External"/><Relationship Id="rId16" Type="http://schemas.openxmlformats.org/officeDocument/2006/relationships/hyperlink" Target="http://www.siegl.cz/blog/odpady/trideni-odpadu-kam-patri-plechovky-a-vicka-od-jogurtu" TargetMode="External"/><Relationship Id="rId20" Type="http://schemas.openxmlformats.org/officeDocument/2006/relationships/hyperlink" Target="http://www.florasis.cz/oasis-draty-hlinikove-dekoracni-100-g-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ovosrot-suda.cz/cenik#litina" TargetMode="External"/><Relationship Id="rId11" Type="http://schemas.openxmlformats.org/officeDocument/2006/relationships/hyperlink" Target="https://www.ok-snubniprsteny.cz/ok-snubniprsteny/eshop/4-1-Snubni-prsteny-Ocelove/-4-/5/2803-Luxusni-snubni-prsteny-chirurgicka-ocel-OC1044" TargetMode="External"/><Relationship Id="rId5" Type="http://schemas.openxmlformats.org/officeDocument/2006/relationships/hyperlink" Target="http://www.kovosrot-suda.cz/cenik#hlinik" TargetMode="External"/><Relationship Id="rId15" Type="http://schemas.openxmlformats.org/officeDocument/2006/relationships/hyperlink" Target="http://www.sanimax.cz/product/litinove-vany/newcast/nohy-podpery-pro-vanu-litinovou-newcast-/322" TargetMode="External"/><Relationship Id="rId10" Type="http://schemas.openxmlformats.org/officeDocument/2006/relationships/hyperlink" Target="http://www.konex-ocel.cz/" TargetMode="External"/><Relationship Id="rId19" Type="http://schemas.openxmlformats.org/officeDocument/2006/relationships/hyperlink" Target="hermont.cz/eshop/eloxovany-material" TargetMode="External"/><Relationship Id="rId4" Type="http://schemas.openxmlformats.org/officeDocument/2006/relationships/hyperlink" Target="http://www.kovosrot-suda.cz/cenik#ocel" TargetMode="External"/><Relationship Id="rId9" Type="http://schemas.openxmlformats.org/officeDocument/2006/relationships/hyperlink" Target="https://sk.wikipedia.org/wiki/%C5%BDelezo#/media/File:Iron_lamp.jpg" TargetMode="External"/><Relationship Id="rId14" Type="http://schemas.openxmlformats.org/officeDocument/2006/relationships/hyperlink" Target="https://www.nejenkrby.cz/prislusenstvi-krby-kamna-nahradni-dily-litinove-rosty-univerzalni/k-1141" TargetMode="External"/><Relationship Id="rId22" Type="http://schemas.openxmlformats.org/officeDocument/2006/relationships/hyperlink" Target="https://www.alupa.cz/hlinik/hlinikove-trubky/kat-IG00000101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4957CD-B833-44DA-8225-B233354604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Kovový odpad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8B7C136-95F5-4D53-9113-85627D2554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2951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C2869B-CE5D-4108-B938-049467A1A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910549" cy="3633926"/>
          </a:xfrm>
        </p:spPr>
        <p:txBody>
          <a:bodyPr>
            <a:normAutofit/>
          </a:bodyPr>
          <a:lstStyle/>
          <a:p>
            <a:r>
              <a:rPr lang="cs-CZ" sz="6000" dirty="0"/>
              <a:t>Děkujeme za pozornost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EFE898-2CE8-449C-B923-31B1CFDD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54" y="2529026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7309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7C2ACA-CFC8-4D65-8CC2-0EBCCE1BC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4227BE-9239-496F-B7A8-6D8CAC008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0173"/>
            <a:ext cx="8596668" cy="4808382"/>
          </a:xfrm>
        </p:spPr>
        <p:txBody>
          <a:bodyPr>
            <a:normAutofit fontScale="40000" lnSpcReduction="20000"/>
          </a:bodyPr>
          <a:lstStyle/>
          <a:p>
            <a:r>
              <a:rPr lang="cs-CZ" sz="2400" dirty="0">
                <a:hlinkClick r:id="rId2"/>
              </a:rPr>
              <a:t>https://cs.wikipedia.org/wiki/Ocel#Recyklov%C3%A1n%C3%AD</a:t>
            </a:r>
            <a:endParaRPr lang="cs-CZ" sz="2400" dirty="0"/>
          </a:p>
          <a:p>
            <a:r>
              <a:rPr lang="cs-CZ" sz="2400" dirty="0">
                <a:hlinkClick r:id="rId3"/>
              </a:rPr>
              <a:t>https://cs.wikipedia.org/wiki/Litina</a:t>
            </a:r>
            <a:endParaRPr lang="cs-CZ" sz="2400" dirty="0"/>
          </a:p>
          <a:p>
            <a:r>
              <a:rPr lang="cs-CZ" sz="2400" dirty="0">
                <a:hlinkClick r:id="rId4"/>
              </a:rPr>
              <a:t>http://www.kovosrot-suda.cz/cenik#ocel</a:t>
            </a:r>
            <a:endParaRPr lang="cs-CZ" sz="2400" dirty="0"/>
          </a:p>
          <a:p>
            <a:r>
              <a:rPr lang="cs-CZ" sz="2400" dirty="0">
                <a:hlinkClick r:id="rId5"/>
              </a:rPr>
              <a:t>http://www.kovosrot-suda.cz/cenik#hlinik</a:t>
            </a:r>
            <a:endParaRPr lang="cs-CZ" sz="2400" dirty="0"/>
          </a:p>
          <a:p>
            <a:r>
              <a:rPr lang="cs-CZ" sz="2400" dirty="0">
                <a:hlinkClick r:id="rId6"/>
              </a:rPr>
              <a:t>http://www.kovosrot-suda.cz/cenik#litina</a:t>
            </a:r>
            <a:endParaRPr lang="cs-CZ" sz="2400" dirty="0"/>
          </a:p>
          <a:p>
            <a:r>
              <a:rPr lang="cs-CZ" dirty="0">
                <a:hlinkClick r:id="rId7"/>
              </a:rPr>
              <a:t>https://www.veronica.cz/hlinik-zbytecny-odpad</a:t>
            </a:r>
            <a:endParaRPr lang="cs-CZ" dirty="0"/>
          </a:p>
          <a:p>
            <a:r>
              <a:rPr lang="cs-CZ" dirty="0">
                <a:hlinkClick r:id="rId8"/>
              </a:rPr>
              <a:t>http://svetprvku.cz/152-super_image/hlinik-prodej.jpg</a:t>
            </a:r>
            <a:endParaRPr lang="cs-CZ" dirty="0"/>
          </a:p>
          <a:p>
            <a:r>
              <a:rPr lang="cs-CZ" dirty="0">
                <a:hlinkClick r:id="rId9"/>
              </a:rPr>
              <a:t>https://sk.wikipedia.org/wiki/%C5%BDelezo#/media/File:Iron_lamp.jpg</a:t>
            </a:r>
            <a:endParaRPr lang="cs-CZ" dirty="0"/>
          </a:p>
          <a:p>
            <a:r>
              <a:rPr lang="cs-CZ" dirty="0">
                <a:hlinkClick r:id="rId10"/>
              </a:rPr>
              <a:t>http://www.konex-ocel.cz/</a:t>
            </a:r>
            <a:endParaRPr lang="cs-CZ" dirty="0"/>
          </a:p>
          <a:p>
            <a:r>
              <a:rPr lang="cs-CZ" dirty="0">
                <a:hlinkClick r:id="rId11"/>
              </a:rPr>
              <a:t>https://www.ok-snubniprsteny.cz/ok-snubniprsteny/eshop/4-1-Snubni-prsteny-Ocelove/-4-/5/2803-Luxusni-snubni-prsteny-chirurgicka-ocel-OC1044</a:t>
            </a:r>
            <a:endParaRPr lang="cs-CZ" dirty="0"/>
          </a:p>
          <a:p>
            <a:r>
              <a:rPr lang="cs-CZ" dirty="0">
                <a:hlinkClick r:id="rId12"/>
              </a:rPr>
              <a:t>http://www.moderconsult.eu/</a:t>
            </a:r>
            <a:endParaRPr lang="cs-CZ" dirty="0"/>
          </a:p>
          <a:p>
            <a:r>
              <a:rPr lang="cs-CZ" dirty="0">
                <a:hlinkClick r:id="rId13"/>
              </a:rPr>
              <a:t>http://www.buzuluk.com/cz/divize-umelecka-litina</a:t>
            </a:r>
            <a:endParaRPr lang="cs-CZ" dirty="0"/>
          </a:p>
          <a:p>
            <a:r>
              <a:rPr lang="cs-CZ" dirty="0">
                <a:hlinkClick r:id="rId14"/>
              </a:rPr>
              <a:t>https://www.nejenkrby.cz/prislusenstvi-krby-kamna-nahradni-dily-litinove-rosty-univerzalni/k-1141</a:t>
            </a:r>
            <a:endParaRPr lang="cs-CZ" dirty="0"/>
          </a:p>
          <a:p>
            <a:r>
              <a:rPr lang="cs-CZ" dirty="0">
                <a:hlinkClick r:id="rId15"/>
              </a:rPr>
              <a:t>http://www.sanimax.cz/product/litinove-vany/newcast/nohy-podpery-pro-vanu-litinovou-newcast-/322</a:t>
            </a:r>
            <a:endParaRPr lang="cs-CZ" dirty="0"/>
          </a:p>
          <a:p>
            <a:r>
              <a:rPr lang="cs-CZ" dirty="0">
                <a:hlinkClick r:id="rId16"/>
              </a:rPr>
              <a:t>http://www.siegl.cz/blog/odpady/trideni-odpadu-kam-patri-plechovky-a-vicka-od-jogurtu</a:t>
            </a:r>
            <a:endParaRPr lang="cs-CZ" dirty="0"/>
          </a:p>
          <a:p>
            <a:r>
              <a:rPr lang="cs-CZ" dirty="0">
                <a:hlinkClick r:id="rId17"/>
              </a:rPr>
              <a:t>http://www.ijournal.cz/studentska-pecet-je-s-nami-jiz-neuveritelnych-40-let/</a:t>
            </a:r>
            <a:endParaRPr lang="cs-CZ" dirty="0"/>
          </a:p>
          <a:p>
            <a:r>
              <a:rPr lang="cs-CZ" dirty="0">
                <a:hlinkClick r:id="rId18"/>
              </a:rPr>
              <a:t>https://www.alupa.cz/hlinik/hlinikove-chladice/kat-EH00000101.htm</a:t>
            </a:r>
            <a:endParaRPr lang="cs-CZ" dirty="0"/>
          </a:p>
          <a:p>
            <a:r>
              <a:rPr lang="cs-CZ" dirty="0">
                <a:hlinkClick r:id="rId19" action="ppaction://hlinkfile"/>
              </a:rPr>
              <a:t>hermont.cz/eshop/</a:t>
            </a:r>
            <a:r>
              <a:rPr lang="cs-CZ" dirty="0" err="1">
                <a:hlinkClick r:id="rId19" action="ppaction://hlinkfile"/>
              </a:rPr>
              <a:t>eloxovany-material</a:t>
            </a:r>
            <a:endParaRPr lang="cs-CZ" dirty="0"/>
          </a:p>
          <a:p>
            <a:r>
              <a:rPr lang="cs-CZ" dirty="0">
                <a:hlinkClick r:id="rId20"/>
              </a:rPr>
              <a:t>http://www.florasis.cz/oasis-draty-hlinikove-dekoracni-100-g-4/</a:t>
            </a:r>
            <a:endParaRPr lang="cs-CZ" dirty="0"/>
          </a:p>
          <a:p>
            <a:r>
              <a:rPr lang="cs-CZ" dirty="0">
                <a:hlinkClick r:id="rId21"/>
              </a:rPr>
              <a:t>http://www.lindab-designer.cz/p/ocelove-late</a:t>
            </a:r>
            <a:endParaRPr lang="cs-CZ" dirty="0"/>
          </a:p>
          <a:p>
            <a:r>
              <a:rPr lang="cs-CZ" dirty="0">
                <a:hlinkClick r:id="rId22"/>
              </a:rPr>
              <a:t>https://www.alupa.cz/hlinik/hlinikove-trubky/kat-IG00000101.html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6276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D3B484-52C8-418F-8815-939F69E0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Železo a hliník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C11822E-A465-489F-87A0-8D352C10B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81" y="1930400"/>
            <a:ext cx="2845786" cy="284578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58D9666-E221-4FBD-AEC4-C37F0C542D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" t="22296" r="323" b="24390"/>
          <a:stretch/>
        </p:blipFill>
        <p:spPr>
          <a:xfrm>
            <a:off x="767124" y="1930400"/>
            <a:ext cx="3696937" cy="284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5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96D6B1-A588-4C3C-B2C0-6421A0A0C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kovového odpadu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EF9FAA-33A3-452C-915D-72413513E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						</a:t>
            </a:r>
            <a:r>
              <a:rPr lang="cs-CZ" sz="2400" dirty="0"/>
              <a:t>Tlustostěnný</a:t>
            </a:r>
          </a:p>
          <a:p>
            <a:pPr marL="0" indent="0">
              <a:buNone/>
            </a:pPr>
            <a:r>
              <a:rPr lang="cs-CZ" sz="3600" dirty="0"/>
              <a:t>Hliník</a:t>
            </a:r>
          </a:p>
          <a:p>
            <a:pPr marL="0" indent="0">
              <a:buNone/>
            </a:pPr>
            <a:r>
              <a:rPr lang="cs-CZ" sz="3600" dirty="0"/>
              <a:t>						</a:t>
            </a:r>
            <a:r>
              <a:rPr lang="cs-CZ" sz="2400" dirty="0"/>
              <a:t>Tenkostěnný	</a:t>
            </a:r>
          </a:p>
          <a:p>
            <a:pPr marL="0" indent="0">
              <a:buNone/>
            </a:pPr>
            <a:r>
              <a:rPr lang="cs-CZ" sz="3600" dirty="0"/>
              <a:t>						</a:t>
            </a:r>
            <a:r>
              <a:rPr lang="cs-CZ" sz="2400" dirty="0"/>
              <a:t>Ocel</a:t>
            </a:r>
          </a:p>
          <a:p>
            <a:pPr marL="0" indent="0">
              <a:buNone/>
            </a:pPr>
            <a:r>
              <a:rPr lang="cs-CZ" sz="3600" dirty="0"/>
              <a:t>Železo </a:t>
            </a:r>
          </a:p>
          <a:p>
            <a:pPr marL="0" indent="0">
              <a:buNone/>
            </a:pPr>
            <a:r>
              <a:rPr lang="cs-CZ" sz="3600" dirty="0"/>
              <a:t>						</a:t>
            </a:r>
            <a:r>
              <a:rPr lang="cs-CZ" sz="2400" dirty="0"/>
              <a:t>Litina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0E2EB92E-89A3-49B6-8275-D00705CF2929}"/>
              </a:ext>
            </a:extLst>
          </p:cNvPr>
          <p:cNvCxnSpPr>
            <a:cxnSpLocks/>
          </p:cNvCxnSpPr>
          <p:nvPr/>
        </p:nvCxnSpPr>
        <p:spPr>
          <a:xfrm flipV="1">
            <a:off x="2041864" y="2432483"/>
            <a:ext cx="1384917" cy="579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FBBD77F5-2AEB-4E30-8AF9-5E871CD2D82A}"/>
              </a:ext>
            </a:extLst>
          </p:cNvPr>
          <p:cNvCxnSpPr>
            <a:cxnSpLocks/>
          </p:cNvCxnSpPr>
          <p:nvPr/>
        </p:nvCxnSpPr>
        <p:spPr>
          <a:xfrm>
            <a:off x="2041864" y="3011750"/>
            <a:ext cx="1444305" cy="721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594E49A0-5207-4B58-A9AA-1A4899E531D3}"/>
              </a:ext>
            </a:extLst>
          </p:cNvPr>
          <p:cNvCxnSpPr>
            <a:cxnSpLocks/>
          </p:cNvCxnSpPr>
          <p:nvPr/>
        </p:nvCxnSpPr>
        <p:spPr>
          <a:xfrm>
            <a:off x="2201662" y="4935984"/>
            <a:ext cx="1225119" cy="807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6C8773A7-EA20-4DC8-AC23-CE8D0631FB17}"/>
              </a:ext>
            </a:extLst>
          </p:cNvPr>
          <p:cNvCxnSpPr>
            <a:cxnSpLocks/>
          </p:cNvCxnSpPr>
          <p:nvPr/>
        </p:nvCxnSpPr>
        <p:spPr>
          <a:xfrm flipV="1">
            <a:off x="2201662" y="4403324"/>
            <a:ext cx="1225119" cy="532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ázek 23">
            <a:extLst>
              <a:ext uri="{FF2B5EF4-FFF2-40B4-BE49-F238E27FC236}">
                <a16:creationId xmlns:a16="http://schemas.microsoft.com/office/drawing/2014/main" id="{5F8FE480-2775-4B6E-91E9-525601D6E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225" y="2622227"/>
            <a:ext cx="3290471" cy="246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4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5274B6-CB65-48DD-BDE0-B1618C72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Hliník - tlustostěnný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E423ED-1241-4A4C-A37E-211CE345C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Každá sběrna</a:t>
            </a:r>
          </a:p>
          <a:p>
            <a:r>
              <a:rPr lang="cs-CZ" sz="2400" dirty="0"/>
              <a:t>25 kč za 1 Kg</a:t>
            </a:r>
          </a:p>
          <a:p>
            <a:r>
              <a:rPr lang="cs-CZ" sz="2400" dirty="0"/>
              <a:t>Přetavba v pecích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5794FA8-6059-43B4-8B71-0F04C1533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50601"/>
            <a:ext cx="4184915" cy="313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560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E5351-0C31-4ACD-8F5C-9BE125D51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Hliník - tenkostěnný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B4C591-1144-4D7D-858B-BB6987663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Horší přetavba</a:t>
            </a:r>
          </a:p>
          <a:p>
            <a:r>
              <a:rPr lang="cs-CZ" sz="2400" dirty="0"/>
              <a:t>Přidáván do již roztaveného hliníku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3B38591-7F42-4292-84AE-6B2E9534D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054" y="3491144"/>
            <a:ext cx="3711617" cy="295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07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050CBD-167E-4745-BACC-E68359FA2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Hliník - příklady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C2A0CD-3F3C-41E3-A492-DDA863493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Tenkostěnný								Tlustostěnný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BA39863-4BD2-493D-95FC-801C39C5A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7839">
            <a:off x="6177920" y="4934545"/>
            <a:ext cx="2279466" cy="152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458D921-318F-4634-A3CA-D6BBBB143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532">
            <a:off x="7308037" y="3068069"/>
            <a:ext cx="2101416" cy="140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A90B806C-B0B4-4A40-8A6A-5469E796A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078">
            <a:off x="4578818" y="2998693"/>
            <a:ext cx="2245534" cy="150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CDAF617-D5BC-48E4-B2EA-E51B3A2D7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657">
            <a:off x="1984105" y="2787720"/>
            <a:ext cx="2007062" cy="149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0C1358A-D1B0-4748-B9CA-E76BC9391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6216">
            <a:off x="252174" y="3859634"/>
            <a:ext cx="2322720" cy="134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9C2FF85E-374B-4DC9-86D2-EF941878E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37427">
            <a:off x="2549378" y="4740038"/>
            <a:ext cx="201982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716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E7D675-B4B6-4929-9D14-2FFEBA588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C67A58-A34C-4D00-B0BE-BBF9061D2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150 let recyklace</a:t>
            </a:r>
          </a:p>
          <a:p>
            <a:r>
              <a:rPr lang="cs-CZ" dirty="0"/>
              <a:t>Cena průměrně 4 kč za 1 Kg</a:t>
            </a:r>
          </a:p>
          <a:p>
            <a:r>
              <a:rPr lang="cs-CZ" dirty="0"/>
              <a:t>Jeden z nejrozšířenějších materiálů</a:t>
            </a:r>
          </a:p>
          <a:p>
            <a:r>
              <a:rPr lang="cs-CZ" dirty="0"/>
              <a:t>75 mil. tun za rok</a:t>
            </a:r>
          </a:p>
          <a:p>
            <a:r>
              <a:rPr lang="cs-CZ" dirty="0"/>
              <a:t>Kyslíkové </a:t>
            </a:r>
            <a:r>
              <a:rPr lang="cs-CZ" dirty="0" err="1"/>
              <a:t>konventory</a:t>
            </a:r>
            <a:endParaRPr lang="cs-CZ" dirty="0"/>
          </a:p>
          <a:p>
            <a:r>
              <a:rPr lang="cs-CZ" dirty="0"/>
              <a:t>Elektrické obloukové pece</a:t>
            </a:r>
          </a:p>
          <a:p>
            <a:r>
              <a:rPr lang="cs-CZ" dirty="0"/>
              <a:t>Indukční pece</a:t>
            </a:r>
          </a:p>
          <a:p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F8C317-F0BC-4563-8BA2-F8EFAEB18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223" y="3020623"/>
            <a:ext cx="4264138" cy="261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297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8A22BB-AEB2-47BC-8792-7DE9DD248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0146B4-B8BA-41D2-B722-EA1C19570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Surové železo + koks + vápenec</a:t>
            </a:r>
          </a:p>
          <a:p>
            <a:r>
              <a:rPr lang="cs-CZ" dirty="0"/>
              <a:t>Cena přibližně 5 kč za 1 Kg</a:t>
            </a:r>
          </a:p>
          <a:p>
            <a:r>
              <a:rPr lang="cs-CZ" dirty="0"/>
              <a:t>Šedá, bílá a temperovaná litina</a:t>
            </a:r>
          </a:p>
          <a:p>
            <a:r>
              <a:rPr lang="cs-CZ" dirty="0"/>
              <a:t>Kuplovny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B5D2E26-1296-4CA3-83AE-A65B4658A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70" y="2890422"/>
            <a:ext cx="4018925" cy="285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829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DA0B6C-5EF4-4589-9DF2-35BA6F529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Železo - příklady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51EDA4-F559-4779-AAF8-6D6FC007D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Ocel														Litina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C290113-728F-4E9B-B034-31A28F6F7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7632">
            <a:off x="364381" y="2672916"/>
            <a:ext cx="251329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D46BA410-7BDD-4A39-BC7E-E464BEBB3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8328">
            <a:off x="2619026" y="3882500"/>
            <a:ext cx="2158966" cy="143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9509F0C-1DCE-4233-8A5E-CCC36FC85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716">
            <a:off x="570996" y="4604568"/>
            <a:ext cx="1799866" cy="179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C21E1F37-9CE7-415B-AEB6-4D50F9DB5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1254">
            <a:off x="7523288" y="2871270"/>
            <a:ext cx="1872605" cy="197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A73B273-1423-41D6-9E5E-37AEB8FE7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6869">
            <a:off x="4866333" y="2322341"/>
            <a:ext cx="2672113" cy="164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9693B1F1-2D1A-4E8A-91D3-8CBC57F8B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4410">
            <a:off x="5757461" y="4494242"/>
            <a:ext cx="1924445" cy="143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895627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</TotalTime>
  <Words>355</Words>
  <Application>Microsoft Office PowerPoint</Application>
  <PresentationFormat>Širokoúhlá obrazovka</PresentationFormat>
  <Paragraphs>56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Fazeta</vt:lpstr>
      <vt:lpstr>Kovový odpad </vt:lpstr>
      <vt:lpstr>Železo a hliník</vt:lpstr>
      <vt:lpstr>Rozdělení kovového odpadu</vt:lpstr>
      <vt:lpstr>Hliník - tlustostěnný</vt:lpstr>
      <vt:lpstr>Hliník - tenkostěnný</vt:lpstr>
      <vt:lpstr>Hliník - příklady</vt:lpstr>
      <vt:lpstr>Ocel</vt:lpstr>
      <vt:lpstr>Litina</vt:lpstr>
      <vt:lpstr>Železo - příklady</vt:lpstr>
      <vt:lpstr>Děkujeme za pozornost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Kovový odpad </dc:title>
  <dc:creator>Jump Man</dc:creator>
  <cp:lastModifiedBy>Jump Man</cp:lastModifiedBy>
  <cp:revision>6</cp:revision>
  <dcterms:created xsi:type="dcterms:W3CDTF">2019-04-27T19:18:08Z</dcterms:created>
  <dcterms:modified xsi:type="dcterms:W3CDTF">2019-08-29T13:58:49Z</dcterms:modified>
</cp:coreProperties>
</file>