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79" r:id="rId13"/>
    <p:sldId id="270" r:id="rId14"/>
    <p:sldId id="271" r:id="rId15"/>
    <p:sldId id="272" r:id="rId16"/>
    <p:sldId id="273" r:id="rId17"/>
    <p:sldId id="278" r:id="rId18"/>
    <p:sldId id="274" r:id="rId19"/>
    <p:sldId id="276" r:id="rId20"/>
    <p:sldId id="277" r:id="rId21"/>
    <p:sldId id="26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11.6.2015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5637010" cy="8821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  <a:latin typeface="Forte" panose="03060902040502070203" pitchFamily="66" charset="0"/>
              </a:rPr>
              <a:t>Nikol Michálková</a:t>
            </a:r>
          </a:p>
          <a:p>
            <a:pPr algn="ctr"/>
            <a:r>
              <a:rPr lang="cs-CZ" sz="2800" dirty="0" smtClean="0">
                <a:solidFill>
                  <a:srgbClr val="0070C0"/>
                </a:solidFill>
                <a:latin typeface="Forte" panose="03060902040502070203" pitchFamily="66" charset="0"/>
              </a:rPr>
              <a:t>V3.A</a:t>
            </a:r>
            <a:endParaRPr lang="cs-CZ" sz="2800" dirty="0">
              <a:solidFill>
                <a:srgbClr val="0070C0"/>
              </a:solidFill>
              <a:latin typeface="Forte" panose="03060902040502070203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772400" cy="1470025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cs-CZ" sz="9600" b="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  <a:ea typeface="Batang" panose="02030600000101010101" pitchFamily="18" charset="-127"/>
              </a:rPr>
              <a:t>Skupenské p</a:t>
            </a:r>
            <a:r>
              <a:rPr lang="cs-CZ" sz="9600" b="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anose="03020402040406030203" pitchFamily="66" charset="-78"/>
                <a:ea typeface="Batang" panose="02030600000101010101" pitchFamily="18" charset="-127"/>
                <a:cs typeface="Arabic Typesetting" panose="03020402040406030203" pitchFamily="66" charset="-78"/>
              </a:rPr>
              <a:t>ř</a:t>
            </a:r>
            <a:r>
              <a:rPr lang="cs-CZ" sz="9600" b="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  <a:ea typeface="Batang" panose="02030600000101010101" pitchFamily="18" charset="-127"/>
              </a:rPr>
              <a:t>em</a:t>
            </a:r>
            <a:r>
              <a:rPr lang="cs-CZ" sz="9600" b="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abic Typesetting" panose="03020402040406030203" pitchFamily="66" charset="-78"/>
                <a:ea typeface="Batang" panose="02030600000101010101" pitchFamily="18" charset="-127"/>
                <a:cs typeface="Arabic Typesetting" panose="03020402040406030203" pitchFamily="66" charset="-78"/>
              </a:rPr>
              <a:t>ě</a:t>
            </a:r>
            <a:r>
              <a:rPr lang="cs-CZ" sz="9600" b="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  <a:ea typeface="Batang" panose="02030600000101010101" pitchFamily="18" charset="-127"/>
              </a:rPr>
              <a:t>ny</a:t>
            </a:r>
            <a:endParaRPr lang="cs-CZ" sz="9600" b="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orte" panose="03060902040502070203" pitchFamily="66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824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2564904"/>
            <a:ext cx="7632848" cy="3744416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2700" dirty="0" smtClean="0">
                <a:solidFill>
                  <a:srgbClr val="00B0F0"/>
                </a:solidFill>
              </a:rPr>
              <a:t> 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Při tání těleso přijme teplo</a:t>
            </a:r>
            <a:r>
              <a:rPr lang="cs-CZ" sz="2700" dirty="0" smtClean="0">
                <a:latin typeface="Forte" panose="03060902040502070203" pitchFamily="66" charset="0"/>
              </a:rPr>
              <a:t>          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zahříváním vzrůstá vnitřní energie atomů         kmitají stále rychleji a rychleji…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 Při určité teplotě získají molekuly dostatek energie , aby překonaly silové působení ostatních molekul         látka taje</a:t>
            </a:r>
            <a:endParaRPr lang="cs-CZ" sz="2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9015" y="83671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Jak  tomu dojde…</a:t>
            </a:r>
            <a:endParaRPr lang="cs-CZ" sz="4800" dirty="0">
              <a:latin typeface="Forte" panose="03060902040502070203" pitchFamily="66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107504" y="-11329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Tání a tuhnutí</a:t>
            </a:r>
            <a:endParaRPr lang="cs-CZ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5364088" y="2780928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5356149" y="317631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2483768" y="4869160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Výsledek obrázku pro tající kostka  led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22" l="0" r="98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545" y="335085"/>
            <a:ext cx="2418382" cy="143773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chemeClr val="accent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6352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Tání a tuhnutí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2162636"/>
            <a:ext cx="8352928" cy="4290699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 Děj při kterém se kapalina mění v pevnou látku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Teplota tání – teplota při které látka taje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Forte" panose="03060902040502070203" pitchFamily="66" charset="0"/>
              </a:rPr>
              <a:t> U krystalických látek je teplota tání  ledu stejná jako teplota tuhnutí  vody = 0°C ( při tlaku 101 </a:t>
            </a:r>
            <a:r>
              <a:rPr lang="cs-CZ" sz="28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kPa</a:t>
            </a:r>
            <a:r>
              <a:rPr lang="cs-CZ" sz="2800" dirty="0" smtClean="0">
                <a:solidFill>
                  <a:srgbClr val="FF0000"/>
                </a:solidFill>
                <a:latin typeface="Forte" panose="03060902040502070203" pitchFamily="66" charset="0"/>
              </a:rPr>
              <a:t>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chemeClr val="accent2"/>
                </a:solidFill>
                <a:latin typeface="Forte" panose="03060902040502070203" pitchFamily="66" charset="0"/>
              </a:rPr>
              <a:t>Látka při tuhnutí nemění svůj objem </a:t>
            </a:r>
            <a:endParaRPr lang="cs-CZ" sz="2800" dirty="0" smtClean="0">
              <a:solidFill>
                <a:srgbClr val="FF0000"/>
              </a:solidFill>
              <a:latin typeface="Forte" panose="03060902040502070203" pitchFamily="66" charset="0"/>
            </a:endParaRP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Při tuhnutí odevzdává </a:t>
            </a:r>
            <a:r>
              <a:rPr lang="cs-CZ" sz="2800" dirty="0" err="1" smtClean="0">
                <a:solidFill>
                  <a:srgbClr val="00B0F0"/>
                </a:solidFill>
                <a:latin typeface="Forte" panose="03060902040502070203" pitchFamily="66" charset="0"/>
              </a:rPr>
              <a:t>tělěso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  teplo svému okolí.</a:t>
            </a:r>
            <a:endParaRPr lang="cs-CZ" sz="2800" dirty="0" smtClean="0">
              <a:solidFill>
                <a:srgbClr val="FF0000"/>
              </a:solidFill>
              <a:latin typeface="Forte" panose="03060902040502070203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sz="2800" dirty="0" smtClean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1019637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Tuhnutí</a:t>
            </a:r>
            <a:endParaRPr lang="cs-CZ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9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99014" y="1754480"/>
            <a:ext cx="8621458" cy="4842872"/>
          </a:xfrm>
        </p:spPr>
        <p:txBody>
          <a:bodyPr>
            <a:noAutofit/>
          </a:bodyPr>
          <a:lstStyle/>
          <a:p>
            <a:pPr>
              <a:buClr>
                <a:schemeClr val="accent1"/>
              </a:buClr>
            </a:pPr>
            <a:r>
              <a:rPr lang="cs-CZ" sz="2600" dirty="0">
                <a:solidFill>
                  <a:srgbClr val="00B0F0"/>
                </a:solidFill>
                <a:latin typeface="Forte" panose="03060902040502070203" pitchFamily="66" charset="0"/>
              </a:rPr>
              <a:t>Při tuhnutí nevzniká pevné skupenství okamžitě</a:t>
            </a:r>
            <a:r>
              <a:rPr lang="cs-CZ" sz="2600" dirty="0" smtClean="0">
                <a:solidFill>
                  <a:srgbClr val="00B0F0"/>
                </a:solidFill>
                <a:latin typeface="Forte" panose="03060902040502070203" pitchFamily="66" charset="0"/>
              </a:rPr>
              <a:t>.</a:t>
            </a:r>
          </a:p>
          <a:p>
            <a:pPr>
              <a:buClr>
                <a:schemeClr val="accent1"/>
              </a:buClr>
            </a:pPr>
            <a:r>
              <a:rPr lang="cs-CZ" sz="2600" dirty="0" smtClean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600" dirty="0">
                <a:solidFill>
                  <a:srgbClr val="00B0F0"/>
                </a:solidFill>
                <a:latin typeface="Forte" panose="03060902040502070203" pitchFamily="66" charset="0"/>
              </a:rPr>
              <a:t>Při dosažení teploty tuhnutí se začnou v kapalině vytvářet </a:t>
            </a:r>
            <a:r>
              <a:rPr lang="cs-CZ" sz="2600" i="1" dirty="0">
                <a:solidFill>
                  <a:srgbClr val="00B0F0"/>
                </a:solidFill>
                <a:latin typeface="Forte" panose="03060902040502070203" pitchFamily="66" charset="0"/>
              </a:rPr>
              <a:t>krystalizační jádra</a:t>
            </a:r>
            <a:r>
              <a:rPr lang="cs-CZ" sz="2600" dirty="0">
                <a:solidFill>
                  <a:srgbClr val="00B0F0"/>
                </a:solidFill>
                <a:latin typeface="Forte" panose="03060902040502070203" pitchFamily="66" charset="0"/>
              </a:rPr>
              <a:t>. K nim se připojují a pravidelně uspořádávají další částice </a:t>
            </a:r>
            <a:r>
              <a:rPr lang="cs-CZ" sz="2600" dirty="0" smtClean="0">
                <a:solidFill>
                  <a:srgbClr val="00B0F0"/>
                </a:solidFill>
                <a:latin typeface="Forte" panose="03060902040502070203" pitchFamily="66" charset="0"/>
              </a:rPr>
              <a:t>látky</a:t>
            </a:r>
          </a:p>
          <a:p>
            <a:pPr>
              <a:buClr>
                <a:schemeClr val="accent1"/>
              </a:buClr>
            </a:pPr>
            <a:r>
              <a:rPr lang="cs-CZ" sz="2600" dirty="0" smtClean="0">
                <a:solidFill>
                  <a:srgbClr val="00B0F0"/>
                </a:solidFill>
                <a:latin typeface="Forte" panose="03060902040502070203" pitchFamily="66" charset="0"/>
              </a:rPr>
              <a:t>. </a:t>
            </a:r>
            <a:r>
              <a:rPr lang="cs-CZ" sz="2600" dirty="0">
                <a:solidFill>
                  <a:srgbClr val="00B0F0"/>
                </a:solidFill>
                <a:latin typeface="Forte" panose="03060902040502070203" pitchFamily="66" charset="0"/>
              </a:rPr>
              <a:t>V tavenině tak vzniká při krystalizaci soustava volně se pohybujících krystalků nepravidelného tvaru. V okamžiku, kdy všechna látka ztuhne, se krystalky vzájemně dotýkají a vytvářejí zrna. </a:t>
            </a:r>
            <a:endParaRPr lang="cs-CZ" sz="2600" dirty="0" smtClean="0">
              <a:solidFill>
                <a:srgbClr val="00B0F0"/>
              </a:solidFill>
              <a:latin typeface="Forte" panose="03060902040502070203" pitchFamily="66" charset="0"/>
            </a:endParaRPr>
          </a:p>
          <a:p>
            <a:pPr>
              <a:buClr>
                <a:schemeClr val="accent1"/>
              </a:buClr>
            </a:pPr>
            <a:r>
              <a:rPr lang="cs-CZ" sz="2600" dirty="0" smtClean="0">
                <a:solidFill>
                  <a:srgbClr val="00B0F0"/>
                </a:solidFill>
                <a:latin typeface="Forte" panose="03060902040502070203" pitchFamily="66" charset="0"/>
              </a:rPr>
              <a:t>Z</a:t>
            </a:r>
            <a:r>
              <a:rPr lang="cs-CZ" sz="2600" dirty="0">
                <a:solidFill>
                  <a:srgbClr val="00B0F0"/>
                </a:solidFill>
                <a:latin typeface="Forte" panose="03060902040502070203" pitchFamily="66" charset="0"/>
              </a:rPr>
              <a:t> několika krystalizačních jader vznikne </a:t>
            </a:r>
            <a:r>
              <a:rPr lang="cs-CZ" sz="2600" u="sng" dirty="0">
                <a:solidFill>
                  <a:srgbClr val="00B0F0"/>
                </a:solidFill>
                <a:latin typeface="Forte" panose="03060902040502070203" pitchFamily="66" charset="0"/>
              </a:rPr>
              <a:t>polykrystalická látka</a:t>
            </a:r>
            <a:r>
              <a:rPr lang="cs-CZ" sz="2600" dirty="0">
                <a:solidFill>
                  <a:srgbClr val="00B0F0"/>
                </a:solidFill>
                <a:latin typeface="Forte" panose="03060902040502070203" pitchFamily="66" charset="0"/>
              </a:rPr>
              <a:t>. Když je krystalické jádro jen jedno, připojují se postupně </a:t>
            </a:r>
            <a:r>
              <a:rPr lang="cs-CZ" sz="2600" dirty="0" smtClean="0">
                <a:solidFill>
                  <a:srgbClr val="00B0F0"/>
                </a:solidFill>
                <a:latin typeface="Forte" panose="03060902040502070203" pitchFamily="66" charset="0"/>
              </a:rPr>
              <a:t>všechny </a:t>
            </a:r>
            <a:r>
              <a:rPr lang="cs-CZ" sz="2600" dirty="0">
                <a:solidFill>
                  <a:srgbClr val="00B0F0"/>
                </a:solidFill>
                <a:latin typeface="Forte" panose="03060902040502070203" pitchFamily="66" charset="0"/>
              </a:rPr>
              <a:t>částice látky a vznikne </a:t>
            </a:r>
            <a:r>
              <a:rPr lang="cs-CZ" sz="2600" u="sng" dirty="0">
                <a:solidFill>
                  <a:srgbClr val="00B0F0"/>
                </a:solidFill>
                <a:latin typeface="Forte" panose="03060902040502070203" pitchFamily="66" charset="0"/>
              </a:rPr>
              <a:t>monokrystal</a:t>
            </a:r>
            <a:r>
              <a:rPr lang="cs-CZ" sz="2600" dirty="0">
                <a:solidFill>
                  <a:srgbClr val="00B0F0"/>
                </a:solidFill>
                <a:latin typeface="Forte" panose="03060902040502070203" pitchFamily="66" charset="0"/>
              </a:rPr>
              <a:t>.</a:t>
            </a:r>
          </a:p>
        </p:txBody>
      </p:sp>
      <p:sp>
        <p:nvSpPr>
          <p:cNvPr id="5" name="Obdélník 4"/>
          <p:cNvSpPr/>
          <p:nvPr/>
        </p:nvSpPr>
        <p:spPr>
          <a:xfrm>
            <a:off x="233442" y="116632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Tání a tuhnutí</a:t>
            </a:r>
            <a:endParaRPr lang="cs-CZ" sz="4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9015" y="836712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Jak  tomu dojde…</a:t>
            </a:r>
            <a:endParaRPr lang="cs-CZ" sz="4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8169"/>
            <a:ext cx="8847887" cy="4536504"/>
          </a:xfrm>
        </p:spPr>
        <p:txBody>
          <a:bodyPr/>
          <a:lstStyle/>
          <a:p>
            <a:pPr marL="0" indent="0" algn="l">
              <a:buClr>
                <a:schemeClr val="accent3"/>
              </a:buClr>
              <a:buNone/>
            </a:pP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>Je děj pří kterém se mění kapalina v plyn,  probíhá za každé teploty</a:t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/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>Rychlost vypařování závisí na : </a:t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>1.) Teplotě kapaliny</a:t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>2.) Velikosti povrchu kapaliny</a:t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>3.) Druhu látky – těkavé kapaliny se rychleji vypařují (aceton, benzín, líh)</a:t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>4.) Na odvádění vzniklých par z kapaliny(vítr)</a:t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/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/>
            </a:r>
            <a:br>
              <a:rPr lang="cs-CZ" sz="2700" b="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r>
              <a:rPr lang="cs-CZ" sz="2700" b="0" dirty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  <a:t/>
            </a:r>
            <a:br>
              <a:rPr lang="cs-CZ" sz="2700" dirty="0" smtClean="0">
                <a:solidFill>
                  <a:srgbClr val="00B050"/>
                </a:solidFill>
                <a:effectLst/>
                <a:latin typeface="Forte" panose="03060902040502070203" pitchFamily="66" charset="0"/>
              </a:rPr>
            </a:br>
            <a:endParaRPr lang="cs-CZ" sz="2700" dirty="0">
              <a:solidFill>
                <a:srgbClr val="00B050"/>
              </a:solidFill>
              <a:effectLst/>
              <a:latin typeface="Forte" panose="03060902040502070203" pitchFamily="66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504" y="-11329"/>
            <a:ext cx="94330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sz="6600" u="sng" dirty="0" smtClean="0">
                <a:ln w="18000">
                  <a:solidFill>
                    <a:schemeClr val="accent4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Vypařování a kapalnění</a:t>
            </a:r>
            <a:endParaRPr lang="cs-CZ" sz="6600" u="sng" dirty="0">
              <a:ln w="18000">
                <a:solidFill>
                  <a:schemeClr val="accent4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6" name="Nadpis 1"/>
          <p:cNvSpPr txBox="1">
            <a:spLocks noGrp="1"/>
          </p:cNvSpPr>
          <p:nvPr>
            <p:ph sz="quarter" idx="13"/>
          </p:nvPr>
        </p:nvSpPr>
        <p:spPr>
          <a:xfrm>
            <a:off x="133547" y="1131671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Vypařování</a:t>
            </a:r>
            <a:endParaRPr lang="cs-CZ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7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1878390"/>
            <a:ext cx="9649072" cy="5295026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cs-CZ" sz="2700" dirty="0">
                <a:solidFill>
                  <a:schemeClr val="accent3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Děj při kterém se mění plyn v kapalinu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Absolutní vlhkost vzduchu – hmotnost vodní páry v 1m3 vzduchu.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Vzduch parou nasycen ( relativní  vlhkost vzduchu) – maximální vlhkost vzduchu při dané teplotě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značka: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Rosný bod – teplota vzduchu při které je relativní vlhkost vzduchu   100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% - kapalnění</a:t>
            </a:r>
            <a:endParaRPr lang="cs-CZ" sz="2700" dirty="0" smtClean="0">
              <a:solidFill>
                <a:srgbClr val="00B050"/>
              </a:solidFill>
              <a:latin typeface="Forte" panose="03060902040502070203" pitchFamily="66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Vlhkoměr – přístroj, který měří relativní vlhkost </a:t>
            </a:r>
            <a:r>
              <a:rPr lang="cs-CZ" sz="2700" dirty="0" err="1" smtClean="0">
                <a:solidFill>
                  <a:srgbClr val="00B050"/>
                </a:solidFill>
                <a:latin typeface="Forte" panose="03060902040502070203" pitchFamily="66" charset="0"/>
              </a:rPr>
              <a:t>vzducu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.</a:t>
            </a:r>
          </a:p>
          <a:p>
            <a:pPr marL="45720" indent="0">
              <a:buClr>
                <a:schemeClr val="accent3"/>
              </a:buClr>
              <a:buNone/>
            </a:pPr>
            <a:r>
              <a:rPr lang="cs-CZ" sz="2700" dirty="0" smtClean="0">
                <a:solidFill>
                  <a:schemeClr val="accent3"/>
                </a:solidFill>
                <a:latin typeface="Forte" panose="03060902040502070203" pitchFamily="66" charset="0"/>
              </a:rPr>
              <a:t> 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504" y="-11329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8000">
                  <a:solidFill>
                    <a:schemeClr val="accent4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Vypařování a kapalnění</a:t>
            </a:r>
            <a:endParaRPr lang="cs-CZ" dirty="0">
              <a:ln w="18000">
                <a:solidFill>
                  <a:schemeClr val="accent4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63359" y="764704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Kapalnění</a:t>
            </a:r>
            <a:endParaRPr lang="cs-CZ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63359" y="1879994"/>
            <a:ext cx="8729121" cy="450133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Při vypařování získávají molekuly na povrchu kapaliny kinetickou energii, která je větší než potenciální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,      </a:t>
            </a: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překonají síly, které je poutají k ostatním molekulám 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    </a:t>
            </a: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uniknou do volného prostoru 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nad </a:t>
            </a: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kapalinou a vytvoří páru. </a:t>
            </a:r>
            <a:endParaRPr lang="cs-CZ" sz="2700" dirty="0" smtClean="0">
              <a:solidFill>
                <a:srgbClr val="00B050"/>
              </a:solidFill>
              <a:latin typeface="Forte" panose="03060902040502070203" pitchFamily="66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cs-CZ" sz="27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Pára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 </a:t>
            </a: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patří do plynného skupenství látky, ale má jiné vlastnosti než plyn. Když je volný povrch kapaliny ve styku se vzduchem, uniknou částice a rozptýlí se ve vzduchu. Některé molekuly se opět vracejí do kapaliny, proto se z uzavřené nádoby nevypaří všechna kapalina.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504" y="-11329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8000">
                  <a:solidFill>
                    <a:schemeClr val="accent4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Vypařování a kapalnění</a:t>
            </a:r>
            <a:endParaRPr lang="cs-CZ" dirty="0">
              <a:ln w="18000">
                <a:solidFill>
                  <a:schemeClr val="accent4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63359" y="764704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Jak k tomu dojde…</a:t>
            </a:r>
            <a:endParaRPr lang="cs-CZ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13301" y="2060848"/>
            <a:ext cx="8136904" cy="4201514"/>
          </a:xfrm>
        </p:spPr>
        <p:txBody>
          <a:bodyPr>
            <a:noAutofit/>
          </a:bodyPr>
          <a:lstStyle/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Když je kapalina v uzavřené nádobě, začne se vypařovat. </a:t>
            </a:r>
            <a:endParaRPr lang="cs-CZ" sz="2700" dirty="0" smtClean="0">
              <a:solidFill>
                <a:srgbClr val="00B050"/>
              </a:solidFill>
              <a:latin typeface="Forte" panose="03060902040502070203" pitchFamily="66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Na </a:t>
            </a: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začátku tohoto děje se vypaří víc molekul, než se do kapaliny vrátí, ale když se stav ustálí, bude </a:t>
            </a:r>
            <a:r>
              <a:rPr lang="cs-CZ" sz="2700" i="1" dirty="0">
                <a:solidFill>
                  <a:srgbClr val="00B050"/>
                </a:solidFill>
                <a:latin typeface="Forte" panose="03060902040502070203" pitchFamily="66" charset="0"/>
              </a:rPr>
              <a:t>z kapaliny unikat a do kapaliny se vracet stejné množství molekul</a:t>
            </a:r>
            <a:r>
              <a:rPr lang="cs-CZ" sz="2700" dirty="0">
                <a:solidFill>
                  <a:srgbClr val="00B050"/>
                </a:solidFill>
                <a:latin typeface="Forte" panose="03060902040502070203" pitchFamily="66" charset="0"/>
              </a:rPr>
              <a:t>. 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.</a:t>
            </a:r>
            <a:endParaRPr lang="cs-CZ" sz="2700" dirty="0">
              <a:solidFill>
                <a:srgbClr val="00B050"/>
              </a:solidFill>
              <a:latin typeface="Forte" panose="03060902040502070203" pitchFamily="66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504" y="-11329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8000">
                  <a:solidFill>
                    <a:schemeClr val="accent4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Vypařování a kapalnění</a:t>
            </a:r>
            <a:endParaRPr lang="cs-CZ" dirty="0">
              <a:ln w="18000">
                <a:solidFill>
                  <a:schemeClr val="accent4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19215" y="798921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Sytá pára</a:t>
            </a:r>
            <a:endParaRPr lang="cs-CZ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1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42780" y="1556792"/>
            <a:ext cx="7857612" cy="4320480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</a:pPr>
            <a:r>
              <a:rPr lang="cs-CZ" sz="2700" b="1" dirty="0">
                <a:solidFill>
                  <a:srgbClr val="00B050"/>
                </a:solidFill>
                <a:latin typeface="Forte" panose="03060902040502070203" pitchFamily="66" charset="0"/>
              </a:rPr>
              <a:t>Sytá pára je pára, která je v rovnovážném stavu se svou kapalinou.</a:t>
            </a:r>
            <a:endParaRPr lang="cs-CZ" sz="2700" dirty="0">
              <a:solidFill>
                <a:srgbClr val="00B050"/>
              </a:solidFill>
              <a:latin typeface="Forte" panose="03060902040502070203" pitchFamily="66" charset="0"/>
            </a:endParaRPr>
          </a:p>
          <a:p>
            <a:pPr>
              <a:buClr>
                <a:srgbClr val="00B050"/>
              </a:buClr>
            </a:pP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U sytých par se </a:t>
            </a:r>
            <a:r>
              <a:rPr lang="cs-CZ" sz="2700" i="1" dirty="0" smtClean="0">
                <a:solidFill>
                  <a:srgbClr val="00B050"/>
                </a:solidFill>
                <a:latin typeface="Forte" panose="03060902040502070203" pitchFamily="66" charset="0"/>
              </a:rPr>
              <a:t>vždy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 nachází </a:t>
            </a:r>
            <a:r>
              <a:rPr lang="cs-CZ" sz="2700" i="1" u="sng" dirty="0" smtClean="0">
                <a:solidFill>
                  <a:srgbClr val="00B050"/>
                </a:solidFill>
                <a:latin typeface="Forte" panose="03060902040502070203" pitchFamily="66" charset="0"/>
              </a:rPr>
              <a:t>kapalina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. </a:t>
            </a:r>
            <a:r>
              <a:rPr lang="cs-CZ" sz="2700" u="sng" dirty="0" smtClean="0">
                <a:solidFill>
                  <a:srgbClr val="00B050"/>
                </a:solidFill>
                <a:latin typeface="Forte" panose="03060902040502070203" pitchFamily="66" charset="0"/>
              </a:rPr>
              <a:t>Dokud se všechna kapalina nevypaří, nemůže být pára dál ohřívána</a:t>
            </a:r>
            <a:r>
              <a:rPr lang="cs-CZ" sz="2700" dirty="0" smtClean="0">
                <a:solidFill>
                  <a:srgbClr val="00B050"/>
                </a:solidFill>
                <a:latin typeface="Forte" panose="03060902040502070203" pitchFamily="66" charset="0"/>
              </a:rPr>
              <a:t>.</a:t>
            </a:r>
          </a:p>
          <a:p>
            <a:pPr>
              <a:buClr>
                <a:srgbClr val="00B050"/>
              </a:buClr>
            </a:pPr>
            <a:r>
              <a:rPr lang="cs-CZ" sz="2700" b="1" dirty="0" smtClean="0">
                <a:solidFill>
                  <a:srgbClr val="00B050"/>
                </a:solidFill>
                <a:latin typeface="Forte" panose="03060902040502070203" pitchFamily="66" charset="0"/>
              </a:rPr>
              <a:t>Tlak </a:t>
            </a:r>
            <a:r>
              <a:rPr lang="cs-CZ" sz="2700" b="1" dirty="0">
                <a:solidFill>
                  <a:srgbClr val="00B050"/>
                </a:solidFill>
                <a:latin typeface="Forte" panose="03060902040502070203" pitchFamily="66" charset="0"/>
              </a:rPr>
              <a:t>syté páry nezávisí při stálé teplotě na objemu páry.</a:t>
            </a:r>
            <a:endParaRPr lang="cs-CZ" sz="2700" dirty="0">
              <a:solidFill>
                <a:srgbClr val="00B050"/>
              </a:solidFill>
              <a:latin typeface="Forte" panose="03060902040502070203" pitchFamily="66" charset="0"/>
            </a:endParaRPr>
          </a:p>
          <a:p>
            <a:pPr>
              <a:buClr>
                <a:srgbClr val="00B050"/>
              </a:buClr>
            </a:pPr>
            <a:r>
              <a:rPr lang="cs-CZ" sz="2700" b="1" dirty="0">
                <a:solidFill>
                  <a:srgbClr val="00B050"/>
                </a:solidFill>
                <a:latin typeface="Forte" panose="03060902040502070203" pitchFamily="66" charset="0"/>
              </a:rPr>
              <a:t>Tlak syté páry nad kapalinou s rostoucí teplotou roste.</a:t>
            </a:r>
            <a:endParaRPr lang="cs-CZ" sz="2700" dirty="0">
              <a:solidFill>
                <a:srgbClr val="00B050"/>
              </a:solidFill>
              <a:latin typeface="Forte" panose="03060902040502070203" pitchFamily="66" charset="0"/>
            </a:endParaRPr>
          </a:p>
          <a:p>
            <a:pPr>
              <a:buClr>
                <a:srgbClr val="00B050"/>
              </a:buClr>
            </a:pPr>
            <a:endParaRPr lang="cs-CZ" sz="2700" dirty="0">
              <a:solidFill>
                <a:srgbClr val="00B050"/>
              </a:solidFill>
              <a:latin typeface="Forte" panose="03060902040502070203" pitchFamily="66" charset="0"/>
            </a:endParaRPr>
          </a:p>
          <a:p>
            <a:pPr>
              <a:buClr>
                <a:srgbClr val="00B050"/>
              </a:buClr>
            </a:pPr>
            <a:endParaRPr lang="cs-CZ" sz="2700" dirty="0"/>
          </a:p>
        </p:txBody>
      </p:sp>
      <p:sp>
        <p:nvSpPr>
          <p:cNvPr id="4" name="Obdélník 3"/>
          <p:cNvSpPr/>
          <p:nvPr/>
        </p:nvSpPr>
        <p:spPr>
          <a:xfrm>
            <a:off x="251520" y="260648"/>
            <a:ext cx="54906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dirty="0" smtClean="0">
                <a:ln w="12700">
                  <a:solidFill>
                    <a:schemeClr val="accent3"/>
                  </a:solidFill>
                  <a:prstDash val="solid"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Vlastnosti syté páry</a:t>
            </a:r>
            <a:endParaRPr lang="cs-CZ" sz="4800" dirty="0">
              <a:ln w="12700">
                <a:solidFill>
                  <a:schemeClr val="accent3"/>
                </a:solidFill>
                <a:prstDash val="solid"/>
              </a:ln>
              <a:solidFill>
                <a:schemeClr val="accent3">
                  <a:lumMod val="20000"/>
                  <a:lumOff val="8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9000">
              <a:srgbClr val="FE1A17"/>
            </a:gs>
            <a:gs pos="49996">
              <a:schemeClr val="accent6"/>
            </a:gs>
            <a:gs pos="40422">
              <a:srgbClr val="F95F54"/>
            </a:gs>
            <a:gs pos="28320">
              <a:srgbClr val="FB433B"/>
            </a:gs>
            <a:gs pos="60000">
              <a:schemeClr val="accent6">
                <a:lumMod val="60000"/>
                <a:lumOff val="40000"/>
              </a:schemeClr>
            </a:gs>
            <a:gs pos="18325">
              <a:schemeClr val="accent6">
                <a:lumMod val="60000"/>
                <a:lumOff val="40000"/>
              </a:schemeClr>
            </a:gs>
            <a:gs pos="10847">
              <a:srgbClr val="FD1A17"/>
            </a:gs>
            <a:gs pos="62000">
              <a:srgbClr val="FF0000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920880" cy="4824536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latin typeface="Forte" panose="03060902040502070203" pitchFamily="66" charset="0"/>
              </a:rPr>
              <a:t> 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Var je děj při kterém se kapalina </a:t>
            </a:r>
            <a:r>
              <a:rPr lang="cs-CZ" sz="27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přeměuje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v plyn v celém svém objemu.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 Var nastává při teplotě varu ( značka </a:t>
            </a:r>
            <a:r>
              <a:rPr lang="cs-CZ" sz="27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tv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)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Teplota varu závisí na:</a:t>
            </a:r>
          </a:p>
          <a:p>
            <a:pPr marL="560070" indent="-514350">
              <a:buClr>
                <a:srgbClr val="FF0000"/>
              </a:buClr>
              <a:buFont typeface="+mj-lt"/>
              <a:buAutoNum type="arabicPeriod"/>
            </a:pP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Druhu kapaliny</a:t>
            </a:r>
            <a:r>
              <a:rPr lang="cs-CZ" sz="2700" dirty="0" smtClean="0">
                <a:latin typeface="Forte" panose="03060902040502070203" pitchFamily="66" charset="0"/>
              </a:rPr>
              <a:t> </a:t>
            </a:r>
          </a:p>
          <a:p>
            <a:pPr marL="560070" indent="-514350">
              <a:buClr>
                <a:srgbClr val="FF0000"/>
              </a:buClr>
              <a:buFont typeface="+mj-lt"/>
              <a:buAutoNum type="arabicPeriod"/>
            </a:pPr>
            <a:r>
              <a:rPr lang="cs-CZ" sz="2700" dirty="0"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Tlaku nad povrchem kapaliny</a:t>
            </a:r>
          </a:p>
          <a:p>
            <a:pPr marL="45720" indent="0">
              <a:buClr>
                <a:srgbClr val="FF0000"/>
              </a:buClr>
              <a:buNone/>
            </a:pP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– zvýší - </a:t>
            </a:r>
            <a:r>
              <a:rPr lang="cs-CZ" sz="27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li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se tlak nad povrchem kapaliny , zvýší se teplota varu</a:t>
            </a:r>
          </a:p>
          <a:p>
            <a:pPr marL="45720" indent="0">
              <a:buClr>
                <a:srgbClr val="FF0000"/>
              </a:buClr>
              <a:buNone/>
            </a:pP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 využití: tlakové hrnce, napařovací žehličky, výroba                          parfémů, sterilizace nástrojů…</a:t>
            </a:r>
            <a:endParaRPr lang="cs-CZ" sz="2700" dirty="0" smtClean="0">
              <a:latin typeface="Forte" panose="03060902040502070203" pitchFamily="66" charset="0"/>
            </a:endParaRPr>
          </a:p>
          <a:p>
            <a:pPr marL="45720" indent="0">
              <a:buClr>
                <a:srgbClr val="FF0000"/>
              </a:buClr>
              <a:buNone/>
            </a:pPr>
            <a:r>
              <a:rPr lang="cs-CZ" sz="2700" dirty="0">
                <a:latin typeface="Forte" panose="03060902040502070203" pitchFamily="66" charset="0"/>
              </a:rPr>
              <a:t> </a:t>
            </a:r>
            <a:endParaRPr lang="cs-CZ" sz="2700" dirty="0" smtClean="0">
              <a:latin typeface="Forte" panose="03060902040502070203" pitchFamily="66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cs-CZ" sz="2700" dirty="0">
              <a:latin typeface="Forte" panose="03060902040502070203" pitchFamily="66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631" y="0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sz="72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Var</a:t>
            </a:r>
            <a:endParaRPr lang="cs-CZ" sz="720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69000">
              <a:srgbClr val="FE1A17"/>
            </a:gs>
            <a:gs pos="49996">
              <a:schemeClr val="accent6"/>
            </a:gs>
            <a:gs pos="40422">
              <a:srgbClr val="F95F54"/>
            </a:gs>
            <a:gs pos="28320">
              <a:srgbClr val="FB433B"/>
            </a:gs>
            <a:gs pos="60000">
              <a:schemeClr val="accent6">
                <a:lumMod val="60000"/>
                <a:lumOff val="40000"/>
              </a:schemeClr>
            </a:gs>
            <a:gs pos="18325">
              <a:schemeClr val="accent6">
                <a:lumMod val="60000"/>
                <a:lumOff val="40000"/>
              </a:schemeClr>
            </a:gs>
            <a:gs pos="10847">
              <a:srgbClr val="FD1A17"/>
            </a:gs>
            <a:gs pos="62000">
              <a:srgbClr val="FF0000"/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5" y="1484784"/>
            <a:ext cx="7992889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7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- sníží </a:t>
            </a:r>
            <a:r>
              <a:rPr lang="cs-CZ" sz="27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li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se </a:t>
            </a:r>
            <a:r>
              <a:rPr lang="cs-CZ" sz="27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tlak,sníží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se teplota varu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využití: tlakové nádoby – výroba sirupu, cukru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horolezci – var při nižší teplotě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Měrné skupenské teplo varu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značka: </a:t>
            </a:r>
            <a:r>
              <a:rPr lang="cs-CZ" sz="27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lv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– teplo které musíme dodat při teplotě varu 1kg vody, aby se přeměnila na plyn téže teploty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Skupenské teplo varu</a:t>
            </a:r>
          </a:p>
          <a:p>
            <a:pPr marL="45720" indent="0">
              <a:buClr>
                <a:srgbClr val="FF0000"/>
              </a:buClr>
              <a:buNone/>
            </a:pPr>
            <a:r>
              <a:rPr lang="cs-CZ" sz="27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  </a:t>
            </a:r>
            <a:r>
              <a:rPr lang="cs-CZ" sz="27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Lv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 = m. </a:t>
            </a:r>
            <a:r>
              <a:rPr lang="cs-CZ" sz="2700" dirty="0" err="1" smtClean="0">
                <a:solidFill>
                  <a:srgbClr val="FF0000"/>
                </a:solidFill>
                <a:latin typeface="Forte" panose="03060902040502070203" pitchFamily="66" charset="0"/>
              </a:rPr>
              <a:t>lv</a:t>
            </a:r>
            <a:endParaRPr lang="cs-CZ" sz="2700" dirty="0"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631" y="0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cs-CZ" sz="720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Forte" panose="03060902040502070203" pitchFamily="66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54884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sz="7200" dirty="0" smtClean="0">
                <a:ln w="12700">
                  <a:solidFill>
                    <a:srgbClr val="FF0000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Var</a:t>
            </a:r>
            <a:endParaRPr lang="cs-CZ" sz="7200" dirty="0">
              <a:ln w="12700">
                <a:solidFill>
                  <a:srgbClr val="FF0000"/>
                </a:solidFill>
                <a:prstDash val="solid"/>
              </a:ln>
              <a:noFill/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9000">
              <a:schemeClr val="tx2">
                <a:lumMod val="60000"/>
                <a:lumOff val="40000"/>
              </a:schemeClr>
            </a:gs>
            <a:gs pos="56662">
              <a:srgbClr val="6F717B"/>
            </a:gs>
            <a:gs pos="38000">
              <a:schemeClr val="bg2">
                <a:tint val="95000"/>
                <a:shade val="100000"/>
                <a:satMod val="130000"/>
                <a:lumMod val="130000"/>
              </a:schemeClr>
            </a:gs>
            <a:gs pos="69000">
              <a:schemeClr val="tx2">
                <a:lumMod val="5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5048" y="116632"/>
            <a:ext cx="8568952" cy="1224136"/>
          </a:xfrm>
        </p:spPr>
        <p:txBody>
          <a:bodyPr/>
          <a:lstStyle/>
          <a:p>
            <a:pPr marL="0" indent="0" algn="l">
              <a:buNone/>
            </a:pPr>
            <a:r>
              <a:rPr lang="cs-CZ" sz="48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  <a:cs typeface="Andalus" panose="02020603050405020304" pitchFamily="18" charset="-78"/>
              </a:rPr>
              <a:t>Skupenství látek , co to je?</a:t>
            </a:r>
            <a:endParaRPr lang="cs-CZ" sz="4800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orte" panose="03060902040502070203" pitchFamily="66" charset="0"/>
              <a:cs typeface="Andalus" panose="02020603050405020304" pitchFamily="18" charset="-78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71034" y="1628800"/>
            <a:ext cx="8784976" cy="4824535"/>
          </a:xfrm>
        </p:spPr>
        <p:txBody>
          <a:bodyPr>
            <a:normAutofit/>
          </a:bodyPr>
          <a:lstStyle/>
          <a:p>
            <a:pPr marL="571500" indent="-5715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Skupenství  látek nazýváme stav látky, který je charakterizován určitým uspořádáním atomů</a:t>
            </a:r>
          </a:p>
          <a:p>
            <a:pPr marL="571500" indent="-5715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Máme skupenství: 	</a:t>
            </a:r>
          </a:p>
          <a:p>
            <a:pPr algn="l">
              <a:buClr>
                <a:srgbClr val="0070C0"/>
              </a:buClr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     a) pevné</a:t>
            </a:r>
          </a:p>
          <a:p>
            <a:pPr algn="l">
              <a:buClr>
                <a:srgbClr val="0070C0"/>
              </a:buClr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     b) kapalné</a:t>
            </a:r>
          </a:p>
          <a:p>
            <a:pPr algn="l">
              <a:buClr>
                <a:srgbClr val="0070C0"/>
              </a:buClr>
            </a:pP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      c) plynné</a:t>
            </a:r>
          </a:p>
          <a:p>
            <a:pPr algn="l">
              <a:buClr>
                <a:srgbClr val="0070C0"/>
              </a:buClr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  <a:cs typeface="Andalus" panose="02020603050405020304" pitchFamily="18" charset="-78"/>
              </a:rPr>
              <a:t>     d) plazma</a:t>
            </a:r>
            <a:endParaRPr lang="cs-CZ" sz="2800" dirty="0">
              <a:solidFill>
                <a:srgbClr val="00B0F0"/>
              </a:solidFill>
              <a:latin typeface="Forte" panose="03060902040502070203" pitchFamily="66" charset="0"/>
              <a:cs typeface="Browallia New" panose="020B0604020202020204" pitchFamily="34" charset="-34"/>
            </a:endParaRPr>
          </a:p>
        </p:txBody>
      </p:sp>
      <p:pic>
        <p:nvPicPr>
          <p:cNvPr id="5122" name="Picture 2" descr="C:\Users\NTB\Desktop\Nikol Michálková\ANGLIČTINA\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24336"/>
            <a:ext cx="2200767" cy="1612776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TB\Desktop\Nikol Michálková\ANGLIČTINA\Obráze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08512"/>
            <a:ext cx="2180999" cy="151458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TB\Desktop\Nikol Michálková\ANGLIČTINA\a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06274"/>
            <a:ext cx="1667347" cy="1248900"/>
          </a:xfrm>
          <a:prstGeom prst="ellipse">
            <a:avLst/>
          </a:prstGeom>
          <a:ln w="6350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Výsledek obrázku pro MO&amp;Rcaron;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MO&amp;Rcaron;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30" name="Picture 10" descr="http://www.mezizenami.cz/data/moduleClanek/clanky/clanek-822/__main_norm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40" y="4822576"/>
            <a:ext cx="3384376" cy="169218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1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6000">
              <a:schemeClr val="accent1"/>
            </a:gs>
            <a:gs pos="59000">
              <a:schemeClr val="bg1"/>
            </a:gs>
            <a:gs pos="92000">
              <a:srgbClr val="7030A0"/>
            </a:gs>
            <a:gs pos="70000">
              <a:srgbClr val="7030A0"/>
            </a:gs>
            <a:gs pos="23000">
              <a:schemeClr val="accent1">
                <a:lumMod val="75000"/>
              </a:schemeClr>
            </a:gs>
            <a:gs pos="64000">
              <a:schemeClr val="accent1">
                <a:lumMod val="20000"/>
                <a:lumOff val="80000"/>
              </a:schemeClr>
            </a:gs>
            <a:gs pos="32000">
              <a:schemeClr val="bg2">
                <a:tint val="98000"/>
                <a:shade val="90000"/>
                <a:satMod val="160000"/>
                <a:lumMod val="100000"/>
              </a:schemeClr>
            </a:gs>
            <a:gs pos="52000">
              <a:srgbClr val="A3B7FD"/>
            </a:gs>
            <a:gs pos="39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39787" y="1998948"/>
            <a:ext cx="8745273" cy="4608512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7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Děj při</a:t>
            </a:r>
            <a:r>
              <a:rPr lang="cs-CZ" sz="27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kterém se pevná látka mění přímo v plyn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7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Rychlost sublimace závisí na </a:t>
            </a:r>
            <a:r>
              <a:rPr lang="cs-CZ" sz="2700" b="1" i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teplotě </a:t>
            </a:r>
            <a:r>
              <a:rPr lang="cs-CZ" sz="27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s rostoucí teplotou se sublimace zrychluje</a:t>
            </a: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Příklady: led, jod, naftalín, salmiak , suchý led</a:t>
            </a:r>
          </a:p>
          <a:p>
            <a:pPr algn="l">
              <a:buClr>
                <a:schemeClr val="bg1"/>
              </a:buClr>
            </a:pPr>
            <a:endParaRPr lang="cs-CZ" sz="270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latin typeface="Forte" panose="03060902040502070203" pitchFamily="66" charset="0"/>
            </a:endParaRPr>
          </a:p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Forte" panose="03060902040502070203" pitchFamily="66" charset="0"/>
              </a:rPr>
              <a:t>Děj při kterém se plyn mění přímo v pevnou látku</a:t>
            </a:r>
            <a:endParaRPr lang="cs-CZ" sz="2700" dirty="0">
              <a:solidFill>
                <a:schemeClr val="bg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631" y="0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cs-CZ" sz="72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31" y="-11329"/>
            <a:ext cx="1022513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sz="6000" u="sng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Sublimace a desublima</a:t>
            </a:r>
            <a:r>
              <a:rPr lang="cs-CZ" sz="4800" u="sng" dirty="0" smtClean="0">
                <a:ln w="18000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ce</a:t>
            </a:r>
            <a:endParaRPr lang="cs-CZ" sz="4800" u="sng" dirty="0">
              <a:ln w="18000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9215" y="918828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Sublimace</a:t>
            </a:r>
            <a:endParaRPr lang="cs-CZ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95536" y="3717032"/>
            <a:ext cx="64008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Font typeface="Georgia" pitchFamily="18" charset="0"/>
              <a:buNone/>
            </a:pPr>
            <a:r>
              <a:rPr lang="cs-CZ" dirty="0" smtClean="0">
                <a:ln w="12700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Desublimace</a:t>
            </a:r>
            <a:endParaRPr lang="cs-CZ" dirty="0">
              <a:ln w="12700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20688"/>
            <a:ext cx="9055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Doufám že se vám tato prezentace líbila</a:t>
            </a:r>
            <a:endParaRPr lang="cs-CZ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nd03.jxs.cz/366/577/695d81313e_58161406_u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0" b="96500" l="0" r="96000">
                        <a14:foregroundMark x1="46000" y1="14500" x2="46000" y2="14500"/>
                        <a14:foregroundMark x1="49500" y1="10000" x2="49500" y2="10000"/>
                        <a14:foregroundMark x1="52500" y1="8000" x2="52500" y2="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56490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6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4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Pevné</a:t>
            </a:r>
            <a:r>
              <a:rPr lang="cs-CZ" sz="4800" b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 skupenství</a:t>
            </a:r>
            <a:endParaRPr lang="cs-CZ" sz="4800" b="0" dirty="0">
              <a:latin typeface="Forte" panose="03060902040502070203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9024" y="1700808"/>
            <a:ext cx="8784976" cy="4608512"/>
          </a:xfrm>
        </p:spPr>
        <p:txBody>
          <a:bodyPr>
            <a:normAutofit/>
          </a:bodyPr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</a:rPr>
              <a:t> </a:t>
            </a: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70C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Pevné látky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 Síly kterými na sebe atomy působí jsou velké.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  Tělesa nemění snadno svůj tvar ani objem.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  Dělí se na : </a:t>
            </a:r>
          </a:p>
          <a:p>
            <a:pPr marL="560070" indent="-514350">
              <a:buClr>
                <a:srgbClr val="00B0F0"/>
              </a:buClr>
              <a:buAutoNum type="alphaLcParenR"/>
            </a:pP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Krystalické  - Sůl, led, diamant…</a:t>
            </a:r>
          </a:p>
          <a:p>
            <a:pPr marL="45720" indent="0">
              <a:buClr>
                <a:srgbClr val="00B0F0"/>
              </a:buClr>
              <a:buNone/>
            </a:pPr>
            <a:r>
              <a:rPr lang="cs-CZ" sz="2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	</a:t>
            </a: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	       - molekuly vytváří krystalickou mřížku</a:t>
            </a:r>
            <a:endParaRPr lang="cs-CZ" sz="2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  <a:latin typeface="Forte" panose="03060902040502070203" pitchFamily="66" charset="0"/>
            </a:endParaRPr>
          </a:p>
          <a:p>
            <a:pPr marL="45720" indent="0">
              <a:buClr>
                <a:srgbClr val="00B0F0"/>
              </a:buClr>
              <a:buNone/>
            </a:pP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b) Amorfní  - vosk, sklo,  asfalt</a:t>
            </a:r>
          </a:p>
          <a:p>
            <a:pPr marL="45720" indent="0">
              <a:buClr>
                <a:srgbClr val="00B0F0"/>
              </a:buClr>
              <a:buNone/>
            </a:pPr>
            <a:r>
              <a:rPr lang="cs-CZ" sz="27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	</a:t>
            </a:r>
            <a:r>
              <a:rPr lang="cs-CZ" sz="27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Forte" panose="03060902040502070203" pitchFamily="66" charset="0"/>
              </a:rPr>
              <a:t>	     - molekuly nevytváří krystalickou mřížku</a:t>
            </a:r>
            <a:endParaRPr lang="cs-CZ" sz="27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94449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Uspořádání atomů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3074" name="Picture 2" descr="uspo&amp;rcaron;ádání &amp;ccaron;ástic v pevné látk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43" y="5261"/>
            <a:ext cx="1905000" cy="133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3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-603448"/>
            <a:ext cx="5966666" cy="18002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Kapalné skupenství</a:t>
            </a:r>
            <a:endParaRPr lang="cs-CZ" dirty="0">
              <a:latin typeface="Forte" panose="03060902040502070203" pitchFamily="66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7525388" cy="4104456"/>
          </a:xfrm>
        </p:spPr>
        <p:txBody>
          <a:bodyPr/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cs-CZ" dirty="0" smtClean="0"/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Kapalné látky ( kapaliny)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Síly mezi molekulami jsou slabší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Molekuly jsou od sebe stále stejně vzdálené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Kapaliny jsou téměř nestlačitelné, molekuly po sobě kloužou.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4" name="Picture 2" descr="uspo&amp;rcaron;ádání &amp;ccaron;ástic v kapalin&amp;ecaron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3467"/>
            <a:ext cx="1905000" cy="133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Plynné skupenství</a:t>
            </a:r>
            <a:endParaRPr lang="cs-CZ" dirty="0">
              <a:latin typeface="Forte" panose="03060902040502070203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3568" y="1988840"/>
            <a:ext cx="7488832" cy="3474720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dirty="0" smtClean="0">
                <a:latin typeface="Forte" panose="03060902040502070203" pitchFamily="66" charset="0"/>
              </a:rPr>
              <a:t> </a:t>
            </a: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P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lynné látky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Molekuly jsou od sebe značně vzdálené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Působí na sebe pouze při srážkách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 Pohyb je neuspořádaný, vzdálenost se mění.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Stlačitelné a rozpínavé</a:t>
            </a:r>
            <a:endParaRPr lang="cs-CZ" sz="2800" dirty="0"/>
          </a:p>
        </p:txBody>
      </p:sp>
      <p:pic>
        <p:nvPicPr>
          <p:cNvPr id="1026" name="Picture 2" descr="uspo&amp;rcaron;ádání &amp;ccaron;ástic v ply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11" y="0"/>
            <a:ext cx="1905000" cy="1333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4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Plazma</a:t>
            </a:r>
            <a:endParaRPr lang="cs-CZ" dirty="0">
              <a:solidFill>
                <a:srgbClr val="FFC000"/>
              </a:solidFill>
              <a:latin typeface="Forte" panose="03060902040502070203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7920880" cy="4680520"/>
          </a:xfrm>
        </p:spPr>
        <p:txBody>
          <a:bodyPr/>
          <a:lstStyle/>
          <a:p>
            <a:pPr marL="45720" indent="0">
              <a:buClr>
                <a:srgbClr val="FFC000"/>
              </a:buClr>
              <a:buNone/>
            </a:pPr>
            <a:endParaRPr lang="cs-CZ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cs-CZ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 Vznikne:</a:t>
            </a:r>
          </a:p>
          <a:p>
            <a:pPr marL="560070" indent="-514350">
              <a:buClr>
                <a:srgbClr val="FFC000"/>
              </a:buClr>
              <a:buAutoNum type="alphaLcParenR"/>
            </a:pPr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Zvýšením teploty nad  100°C</a:t>
            </a:r>
          </a:p>
          <a:p>
            <a:pPr marL="560070" indent="-514350">
              <a:buClr>
                <a:srgbClr val="FFC000"/>
              </a:buClr>
              <a:buAutoNum type="alphaLcParenR"/>
            </a:pPr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Silným elektrickým polem (el. výboje)</a:t>
            </a:r>
          </a:p>
          <a:p>
            <a:pPr marL="560070" indent="-514350">
              <a:buClr>
                <a:srgbClr val="FFC000"/>
              </a:buClr>
              <a:buAutoNum type="alphaLcParenR"/>
            </a:pPr>
            <a:r>
              <a:rPr lang="cs-CZ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Telmonuklární</a:t>
            </a:r>
            <a:r>
              <a:rPr lang="cs-CZ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 reakcí (na Slunci, v nitru hvězd, oheň</a:t>
            </a:r>
          </a:p>
          <a:p>
            <a:pPr marL="560070" indent="-514350">
              <a:buClr>
                <a:srgbClr val="FFC000"/>
              </a:buClr>
              <a:buAutoNum type="alphaLcParenR"/>
            </a:pPr>
            <a:endParaRPr lang="cs-CZ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  <a:p>
            <a:pPr marL="560070" indent="-514350">
              <a:buClr>
                <a:srgbClr val="FFC000"/>
              </a:buClr>
              <a:buAutoNum type="alphaLcParenR"/>
            </a:pPr>
            <a:endParaRPr lang="cs-CZ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  <a:p>
            <a:pPr marL="45720" indent="0">
              <a:buClr>
                <a:srgbClr val="FFC000"/>
              </a:buClr>
              <a:buNone/>
            </a:pPr>
            <a:endParaRPr lang="cs-CZ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39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7768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Skupenské přeměny</a:t>
            </a:r>
            <a:br>
              <a:rPr lang="cs-CZ" sz="9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</a:br>
            <a:r>
              <a:rPr lang="cs-CZ" sz="3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Vody</a:t>
            </a:r>
            <a:endParaRPr lang="cs-CZ" sz="9600" dirty="0">
              <a:latin typeface="Forte" panose="03060902040502070203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99592" y="3573016"/>
            <a:ext cx="6400800" cy="3474720"/>
          </a:xfrm>
        </p:spPr>
        <p:txBody>
          <a:bodyPr>
            <a:normAutofit/>
          </a:bodyPr>
          <a:lstStyle/>
          <a:p>
            <a:pPr marL="560070" indent="-514350">
              <a:buClr>
                <a:srgbClr val="00B0F0"/>
              </a:buClr>
              <a:buAutoNum type="arabicPeriod"/>
            </a:pP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Tání a tuhnutí</a:t>
            </a:r>
          </a:p>
          <a:p>
            <a:pPr marL="560070" indent="-514350">
              <a:buClr>
                <a:srgbClr val="00B0F0"/>
              </a:buClr>
              <a:buAutoNum type="arabicPeriod"/>
            </a:pP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Vypařování a kapalnění</a:t>
            </a:r>
          </a:p>
          <a:p>
            <a:pPr marL="560070" indent="-514350">
              <a:buClr>
                <a:srgbClr val="00B0F0"/>
              </a:buClr>
              <a:buAutoNum type="arabicPeriod"/>
            </a:pP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Sublimace a desublimace</a:t>
            </a:r>
            <a:endParaRPr lang="cs-CZ" sz="2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1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-11329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sz="7200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Tání a tuhnutí</a:t>
            </a:r>
            <a:endParaRPr lang="cs-CZ" sz="7200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988840"/>
            <a:ext cx="8550518" cy="4752528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0" smtClean="0">
                <a:solidFill>
                  <a:srgbClr val="00B0F0"/>
                </a:solidFill>
                <a:latin typeface="Forte" panose="03060902040502070203" pitchFamily="66" charset="0"/>
              </a:rPr>
              <a:t>  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Tání  je děj při kterém se pevné těleso mění v kapalinu.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 Teplota tání – teplota při které pevná látka taje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FF0000"/>
                </a:solidFill>
                <a:latin typeface="Forte" panose="03060902040502070203" pitchFamily="66" charset="0"/>
              </a:rPr>
              <a:t>Amorfní látky tají v určitém teplotním rozmezí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7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 Teplota tání závisí na: 1. DRUHU LÁTKY</a:t>
            </a:r>
          </a:p>
          <a:p>
            <a:pPr marL="45720" indent="0">
              <a:buClr>
                <a:srgbClr val="00B0F0"/>
              </a:buClr>
              <a:buNone/>
            </a:pPr>
            <a:r>
              <a:rPr lang="cs-CZ" sz="2700" dirty="0">
                <a:solidFill>
                  <a:srgbClr val="00B0F0"/>
                </a:solidFill>
                <a:latin typeface="Forte" panose="03060902040502070203" pitchFamily="66" charset="0"/>
              </a:rPr>
              <a:t>	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			 2. TLAKU  při kterém tání                							probíhá</a:t>
            </a:r>
          </a:p>
          <a:p>
            <a:pPr marL="45720" indent="0">
              <a:buClr>
                <a:srgbClr val="00B0F0"/>
              </a:buClr>
              <a:buNone/>
            </a:pPr>
            <a:r>
              <a:rPr lang="cs-CZ" sz="2700" dirty="0">
                <a:solidFill>
                  <a:srgbClr val="00B0F0"/>
                </a:solidFill>
                <a:latin typeface="Forte" panose="03060902040502070203" pitchFamily="66" charset="0"/>
              </a:rPr>
              <a:t>	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			3. Čistotě látky – znečištěním látky se teplota tání sníží o </a:t>
            </a:r>
            <a:r>
              <a:rPr lang="cs-CZ" sz="2700" dirty="0" err="1" smtClean="0">
                <a:solidFill>
                  <a:srgbClr val="00B0F0"/>
                </a:solidFill>
                <a:latin typeface="Forte" panose="03060902040502070203" pitchFamily="66" charset="0"/>
              </a:rPr>
              <a:t>několik°C</a:t>
            </a:r>
            <a:r>
              <a:rPr lang="cs-CZ" sz="2700" dirty="0" smtClean="0">
                <a:solidFill>
                  <a:srgbClr val="00B0F0"/>
                </a:solidFill>
                <a:latin typeface="Forte" panose="03060902040502070203" pitchFamily="66" charset="0"/>
              </a:rPr>
              <a:t>  (solení silnic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endParaRPr lang="cs-CZ" dirty="0">
              <a:solidFill>
                <a:srgbClr val="00B0F0"/>
              </a:solidFill>
              <a:latin typeface="Forte" panose="03060902040502070203" pitchFamily="66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967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Tání</a:t>
            </a:r>
            <a:endParaRPr lang="cs-CZ" sz="4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29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nsportline.cz/upload/image/L/in436_Xara_ne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4" b="96756" l="500" r="96833">
                        <a14:foregroundMark x1="20667" y1="82634" x2="20667" y2="82634"/>
                        <a14:foregroundMark x1="20333" y1="84160" x2="20333" y2="84160"/>
                        <a14:foregroundMark x1="18667" y1="86260" x2="18667" y2="86260"/>
                        <a14:foregroundMark x1="17000" y1="86260" x2="17000" y2="86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35" y="3933056"/>
            <a:ext cx="3062114" cy="267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379" y="1019637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cs-CZ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orte" panose="03060902040502070203" pitchFamily="66" charset="0"/>
              </a:rPr>
              <a:t>Tání</a:t>
            </a:r>
            <a:endParaRPr lang="cs-CZ" dirty="0">
              <a:latin typeface="Forte" panose="03060902040502070203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84028" y="1916832"/>
            <a:ext cx="8564436" cy="4032448"/>
          </a:xfrm>
        </p:spPr>
        <p:txBody>
          <a:bodyPr/>
          <a:lstStyle/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U většiny látek se při zvýšení tlaku zvýší i teplota tání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latin typeface="Forte" panose="03060902040502070203" pitchFamily="66" charset="0"/>
              </a:rPr>
              <a:t>Výjimkou je led – při zvýšení tlaku se sníží teplota tání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FF0000"/>
                </a:solidFill>
                <a:latin typeface="Forte" panose="03060902040502070203" pitchFamily="66" charset="0"/>
              </a:rPr>
              <a:t> </a:t>
            </a:r>
            <a:r>
              <a:rPr lang="cs-CZ" sz="2800" dirty="0" smtClean="0">
                <a:solidFill>
                  <a:srgbClr val="00B0F0"/>
                </a:solidFill>
                <a:latin typeface="Forte" panose="03060902040502070203" pitchFamily="66" charset="0"/>
              </a:rPr>
              <a:t> REGELACE LEDU – tání ledu způsobené zvýšením tlaku a opětovným zmrznutím vzniklé vody (brusle)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8255"/>
            <a:ext cx="38010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orte" panose="03060902040502070203" pitchFamily="66" charset="0"/>
              </a:rPr>
              <a:t>Tání a tuhnutí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1566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572</TotalTime>
  <Words>714</Words>
  <Application>Microsoft Office PowerPoint</Application>
  <PresentationFormat>Předvádění na obrazovce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Aerodynamika</vt:lpstr>
      <vt:lpstr>Skupenské přeměny</vt:lpstr>
      <vt:lpstr>Skupenství látek , co to je?</vt:lpstr>
      <vt:lpstr>Pevné skupenství</vt:lpstr>
      <vt:lpstr>Kapalné skupenství</vt:lpstr>
      <vt:lpstr>Plynné skupenství</vt:lpstr>
      <vt:lpstr>Plazma</vt:lpstr>
      <vt:lpstr>Skupenské přeměny Vody</vt:lpstr>
      <vt:lpstr>Tání a tuhnutí</vt:lpstr>
      <vt:lpstr>Tání</vt:lpstr>
      <vt:lpstr>Tání a tuhnutí</vt:lpstr>
      <vt:lpstr>Tání a tuhnutí</vt:lpstr>
      <vt:lpstr>Prezentace aplikace PowerPoint</vt:lpstr>
      <vt:lpstr>Je děj pří kterém se mění kapalina v plyn,  probíhá za každé teploty  Rychlost vypařování závisí na :  1.) Teplotě kapaliny 2.) Velikosti povrchu kapaliny 3.) Druhu látky – těkavé kapaliny se rychleji vypařují (aceton, benzín, líh) 4.) Na odvádění vzniklých par z kapaliny(vítr)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NTB</dc:creator>
  <cp:lastModifiedBy>NTB</cp:lastModifiedBy>
  <cp:revision>60</cp:revision>
  <dcterms:created xsi:type="dcterms:W3CDTF">2015-05-14T16:01:21Z</dcterms:created>
  <dcterms:modified xsi:type="dcterms:W3CDTF">2015-06-11T14:38:55Z</dcterms:modified>
</cp:coreProperties>
</file>