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661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C3785-D67E-44D9-A399-BB3326C6A6AA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AEC4C-E995-42E6-BAC9-660D2C402F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86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orne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s.wikipedia.org/wiki/Asi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uatrekking.cz/korowai-kombai-tree-people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Nov%C3%A1_Guine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Nov%C3%A1_Guinea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S%C3%A1go" TargetMode="External"/><Relationship Id="rId5" Type="http://schemas.openxmlformats.org/officeDocument/2006/relationships/hyperlink" Target="https://cs.wikipedia.org/wiki/Kanibalismus" TargetMode="External"/><Relationship Id="rId4" Type="http://schemas.openxmlformats.org/officeDocument/2006/relationships/hyperlink" Target="https://cs.wikipedia.org/wiki/Lovci_lebe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Dajákové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byli lovci a sběrači, ale nyní jsou usedlí zemědělci. Žijí na Borneu, je jich několik desítek kmenů, které se od sebe v mnohém liší ať jazykem nebo zvyky a uměním. Označení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Dajákové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vesměs evropský termín a jsou jimi označování lidé žijící ve vnitrozemí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orneo"/>
              </a:rPr>
              <a:t>Bornea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Přesný počet se neví a tak se odhaduje něco přes 2 milióny. Kmeny mají společné zemědělství, pěstování rýže, rybolov a chov dobytka. 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Pocházejí z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sie"/>
              </a:rPr>
              <a:t>Asie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byli lovci lebek.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 ale přišli křesťané a pomalu jejich náboženství a kanibalismus vymýtili. V dnešní době se v nitru pralesa vyskytují ještě lidožravé skupiny, které jsou naprosto odříznuté od dnešního světa.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EC4C-E995-42E6-BAC9-660D2C402FB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pravděpodobně nejmenším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papuanským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národem.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byli objeveni teprve v roce 1976. Jejich domovem je vysočina, jak se na Papui nazývají obydlené oblasti hor. Papuánští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patřili k nejobávanějším kanibalům západní poloviny ostrova Nová Guinea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Irian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Řadí se do skupiny pygmejských, tedy trpasličích národů, přesněji jde o pygmejské negrity. Přestože dospělí muži málokdy dosahují výšky přes 150 cm a nikdy nebyli lovci lebek, vysloužili si respekt a strach ze strany svých nepřátel. Obavy z nich šly až tak daleko, že se nemohli navštěvovat ani samotní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navzájem. Díky tomu se stalo, že v každém údolí se vyvíjel i jejich jazyk odlišně. Dokonce tak odlišně, že, jak mi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Yaliové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tvrdili, si různá údolí vzájemně nerozumí.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EC4C-E995-42E6-BAC9-660D2C402FB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53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Stromoví lidé,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Korowaiové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Kombaiové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žijí v povodí řeky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Brazza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 rozsáhlých nížinných džunglích v podhůří pohoří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Jayawijaya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 jihozápadní straně ostrova Nová Guinea v indonéské provincii Papua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Irian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Komáři i odvěká rivalita a nepřátelství je donutily stavět domy v korunách stromů. Některé z nich jsou až 40 m vysoko. Kmeny 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Korowai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Kombai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byly kanibalové. Jsme přesvědčeni o tom, že dodnes praktikují rituální kanibalismus, ale ve značně menší míře.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Korowajové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Kombajové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jedněmi z </a:t>
            </a:r>
            <a:r>
              <a:rPr lang="cs-CZ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nejdivočejších kmenů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žijících na Papui. Přesto se s nimi dá rozumně vyjít.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Kombajové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nejkrásnějším kmenem na západní Papui, který známe. Jeho muži nosí na penisech místo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koteky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zobák z velkého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zoboroha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Jejich hrozivé vzezření znásobují dlouhé náhrdelníky ze psích zubů. Jen málokdy odkládají svoje luky a šípy, jejichž hroty bývají často vyrobeny z 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kasuářích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kostí. „Takové šípy používáme jen na lidi“, říkali nám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Kombajové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Ženy chodí polonahé, jen v sukýnkách ze sága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EC4C-E995-42E6-BAC9-660D2C402FB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64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je kmen žijící na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ová Guinea"/>
              </a:rPr>
              <a:t>Nové Guineji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 této skupiny patří několik etnik, jejichž původ není znám.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žije na Nové Guineji asi 250 tisíc.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Baliemské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údolí se nachází ve vysoké nadmořské výšce (okolo 1600 m), proto zde žijící kmeny nebyly dlouho objeveny. Zde konkrétně žije asi 90 tisíc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Kmen byl oficiálně objeven až v roce 1938.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Daniové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jsou závislí na sladkých bramborách, vepřovém mase a vydobývání soli pomocí listů banánovníku. K pěstování využívají tři druhy půd: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1)kultivované pruhy na dně údolí s vodními kanály, kanály slouží k odvodnění, zavlažení, jako ochrana pře prasaty a zásobárna hnojiva (do vodního kanálu hází plevel, který posléze tlí)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2)zahrady na svazích, které získávají vypalováním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3)zahrady za domy, kde pěstují tabák, cukrovou třtinu a různé druhy salátů.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EC4C-E995-42E6-BAC9-660D2C402FB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96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Asmatové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jinak také „řezbáři z močálů“, jsou etnická skupina žijící na západě ostrova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ová Guinea"/>
              </a:rPr>
              <a:t>Nová Guinea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Odhadovaný počet je 30 000 osob. Kdysi patřili mezi jedny z nejobávanějších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ovci lebek"/>
              </a:rPr>
              <a:t>lovců lebek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Kanibalismus"/>
              </a:rPr>
              <a:t>kanibalům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 ostrově. Jazyk patří k tzv. čtvrtému kmeni papuánských jazyků. Jsou to lovci, sběrači a rybáři. Mezi základní složkou jejich potravy patří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Ságo"/>
              </a:rPr>
              <a:t>ságo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ulovená zvířata. Ve zdejších řekách žije mnoho ryb, korýšů a také krokodýli, které rovněž loví. V době válek pojídali mozky nepřátel z jejich rozpolcených lebek a míchali je se ságovými červy. Dodávalo jim to sílu k dalšímu boji.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EC4C-E995-42E6-BAC9-660D2C402FB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2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18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3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9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3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5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6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3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4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1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6DFF08F-DC6B-4601-B491-B0F83F6DD2DA}" type="datetimeFigureOut">
              <a:rPr lang="en-US" smtClean="0"/>
              <a:t>6/1/2017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82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7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1785852"/>
            <a:ext cx="8991600" cy="1645920"/>
          </a:xfrm>
        </p:spPr>
        <p:txBody>
          <a:bodyPr>
            <a:noAutofit/>
          </a:bodyPr>
          <a:lstStyle/>
          <a:p>
            <a:r>
              <a:rPr lang="cs-CZ" sz="4800" dirty="0" smtClean="0"/>
              <a:t> původní </a:t>
            </a:r>
            <a:r>
              <a:rPr lang="cs-CZ" sz="4800" dirty="0" err="1" smtClean="0"/>
              <a:t>Kanibalistické</a:t>
            </a:r>
            <a:r>
              <a:rPr lang="cs-CZ" sz="4800" dirty="0" smtClean="0"/>
              <a:t> kmeny Indonésie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5194" y="4093624"/>
            <a:ext cx="6801612" cy="1239894"/>
          </a:xfrm>
        </p:spPr>
        <p:txBody>
          <a:bodyPr/>
          <a:lstStyle/>
          <a:p>
            <a:r>
              <a:rPr lang="cs-CZ" dirty="0" smtClean="0"/>
              <a:t>André </a:t>
            </a:r>
            <a:r>
              <a:rPr lang="cs-CZ" dirty="0" err="1" smtClean="0"/>
              <a:t>Arencibia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0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Kmeny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Dajákové</a:t>
            </a:r>
            <a:endParaRPr lang="cs-CZ" dirty="0" smtClean="0"/>
          </a:p>
          <a:p>
            <a:r>
              <a:rPr lang="cs-CZ" dirty="0" err="1" smtClean="0"/>
              <a:t>Yaliové</a:t>
            </a:r>
            <a:endParaRPr lang="cs-CZ" dirty="0" smtClean="0"/>
          </a:p>
          <a:p>
            <a:r>
              <a:rPr lang="cs-CZ" dirty="0" err="1"/>
              <a:t>Korowaiové</a:t>
            </a:r>
            <a:r>
              <a:rPr lang="cs-CZ" dirty="0"/>
              <a:t> a </a:t>
            </a:r>
            <a:r>
              <a:rPr lang="cs-CZ" dirty="0" err="1" smtClean="0"/>
              <a:t>Kombaiové</a:t>
            </a:r>
            <a:endParaRPr lang="cs-CZ" dirty="0" smtClean="0"/>
          </a:p>
          <a:p>
            <a:r>
              <a:rPr lang="cs-CZ" dirty="0" err="1" smtClean="0"/>
              <a:t>Daniové</a:t>
            </a:r>
            <a:endParaRPr lang="cs-CZ" dirty="0" smtClean="0"/>
          </a:p>
          <a:p>
            <a:r>
              <a:rPr lang="cs-CZ" dirty="0" err="1" smtClean="0"/>
              <a:t>Asmatové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81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dajákové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Borneo</a:t>
            </a:r>
          </a:p>
          <a:p>
            <a:r>
              <a:rPr lang="cs-CZ" dirty="0"/>
              <a:t>n</a:t>
            </a:r>
            <a:r>
              <a:rPr lang="cs-CZ" dirty="0" smtClean="0"/>
              <a:t>yní zemědělci (původně lovci a sběrači)</a:t>
            </a:r>
          </a:p>
          <a:p>
            <a:r>
              <a:rPr lang="cs-CZ" dirty="0" smtClean="0"/>
              <a:t>2 milióny</a:t>
            </a:r>
          </a:p>
          <a:p>
            <a:r>
              <a:rPr lang="cs-CZ" dirty="0"/>
              <a:t>l</a:t>
            </a:r>
            <a:r>
              <a:rPr lang="cs-CZ" dirty="0" smtClean="0"/>
              <a:t>ovci lebek</a:t>
            </a:r>
          </a:p>
          <a:p>
            <a:endParaRPr lang="cs-CZ" dirty="0"/>
          </a:p>
        </p:txBody>
      </p:sp>
      <p:pic>
        <p:nvPicPr>
          <p:cNvPr id="2050" name="Picture 2" descr="https://upload.wikimedia.org/wikipedia/commons/7/7f/Feilberg_Dyak_women_Borneo_186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06" y="2308572"/>
            <a:ext cx="2984948" cy="43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7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yaliové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nejobávanějším </a:t>
            </a:r>
            <a:r>
              <a:rPr lang="cs-CZ" dirty="0" smtClean="0">
                <a:solidFill>
                  <a:schemeClr val="tx1"/>
                </a:solidFill>
              </a:rPr>
              <a:t>kanibalové </a:t>
            </a:r>
            <a:r>
              <a:rPr lang="cs-CZ" dirty="0">
                <a:solidFill>
                  <a:schemeClr val="tx1"/>
                </a:solidFill>
              </a:rPr>
              <a:t>západní poloviny ostrova Nová </a:t>
            </a:r>
            <a:r>
              <a:rPr lang="cs-CZ" dirty="0" smtClean="0">
                <a:solidFill>
                  <a:schemeClr val="tx1"/>
                </a:solidFill>
              </a:rPr>
              <a:t>Guinea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skupina </a:t>
            </a:r>
            <a:r>
              <a:rPr lang="cs-CZ" dirty="0">
                <a:solidFill>
                  <a:schemeClr val="tx1"/>
                </a:solidFill>
              </a:rPr>
              <a:t>pygmejských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/>
              <a:t>roz</a:t>
            </a:r>
            <a:r>
              <a:rPr lang="cs-CZ" dirty="0" smtClean="0"/>
              <a:t>dílný vývoj jazyka</a:t>
            </a:r>
          </a:p>
          <a:p>
            <a:endParaRPr lang="cs-CZ" dirty="0"/>
          </a:p>
        </p:txBody>
      </p:sp>
      <p:pic>
        <p:nvPicPr>
          <p:cNvPr id="3074" name="Picture 2" descr="Papua – kmen Y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93" y="2848361"/>
            <a:ext cx="2691243" cy="38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pua Y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50" y="3917948"/>
            <a:ext cx="4156822" cy="27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1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Korowaiové</a:t>
            </a:r>
            <a:r>
              <a:rPr lang="cs-CZ" dirty="0"/>
              <a:t> a </a:t>
            </a:r>
            <a:r>
              <a:rPr lang="cs-CZ" dirty="0" err="1" smtClean="0"/>
              <a:t>Kombaiové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ovodí řeky </a:t>
            </a:r>
            <a:r>
              <a:rPr lang="cs-CZ" dirty="0" err="1" smtClean="0"/>
              <a:t>Brazza</a:t>
            </a:r>
            <a:endParaRPr lang="cs-CZ" dirty="0" smtClean="0"/>
          </a:p>
          <a:p>
            <a:r>
              <a:rPr lang="cs-CZ" dirty="0" smtClean="0"/>
              <a:t>Domy v korunách stromů</a:t>
            </a:r>
          </a:p>
          <a:p>
            <a:r>
              <a:rPr lang="cs-CZ" dirty="0" err="1" smtClean="0"/>
              <a:t>Kombajové</a:t>
            </a:r>
            <a:r>
              <a:rPr lang="cs-CZ" dirty="0" smtClean="0"/>
              <a:t> nejkrásnější kmen</a:t>
            </a:r>
          </a:p>
          <a:p>
            <a:r>
              <a:rPr lang="cs-CZ" dirty="0"/>
              <a:t>j</a:t>
            </a:r>
            <a:r>
              <a:rPr lang="cs-CZ" dirty="0" smtClean="0"/>
              <a:t>edny z nejdivočejších kmenů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703" y="2638044"/>
            <a:ext cx="2470617" cy="3800949"/>
          </a:xfrm>
          <a:prstGeom prst="rect">
            <a:avLst/>
          </a:prstGeom>
        </p:spPr>
      </p:pic>
      <p:pic>
        <p:nvPicPr>
          <p:cNvPr id="1026" name="Picture 2" descr="Papua-Korwai-kmen stromových lid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65" y="2638044"/>
            <a:ext cx="2850712" cy="38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9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Daniové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Baliemské</a:t>
            </a:r>
            <a:r>
              <a:rPr lang="cs-CZ" dirty="0" smtClean="0"/>
              <a:t> údolí</a:t>
            </a:r>
          </a:p>
          <a:p>
            <a:r>
              <a:rPr lang="cs-CZ" dirty="0"/>
              <a:t>o</a:t>
            </a:r>
            <a:r>
              <a:rPr lang="cs-CZ" dirty="0" smtClean="0"/>
              <a:t>bjeven až 1938</a:t>
            </a:r>
          </a:p>
          <a:p>
            <a:r>
              <a:rPr lang="cs-CZ" dirty="0"/>
              <a:t>a</a:t>
            </a:r>
            <a:r>
              <a:rPr lang="cs-CZ" dirty="0" smtClean="0"/>
              <a:t>si 250 tisíc</a:t>
            </a:r>
          </a:p>
          <a:p>
            <a:r>
              <a:rPr lang="cs-CZ" dirty="0"/>
              <a:t>z</a:t>
            </a:r>
            <a:r>
              <a:rPr lang="cs-CZ" dirty="0" smtClean="0"/>
              <a:t>ávislí na sladkých bramborách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547" y="2715334"/>
            <a:ext cx="2548735" cy="3915783"/>
          </a:xfrm>
          <a:prstGeom prst="rect">
            <a:avLst/>
          </a:prstGeom>
        </p:spPr>
      </p:pic>
      <p:pic>
        <p:nvPicPr>
          <p:cNvPr id="2050" name="Picture 2" descr="kmen Dani – Papuánská vysočina – Irian J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681" y="3893387"/>
            <a:ext cx="3464895" cy="2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asmatové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„řezbáři z močálů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</a:p>
          <a:p>
            <a:r>
              <a:rPr lang="cs-CZ" dirty="0">
                <a:solidFill>
                  <a:schemeClr val="tx1"/>
                </a:solidFill>
              </a:rPr>
              <a:t>l</a:t>
            </a:r>
            <a:r>
              <a:rPr lang="cs-CZ" dirty="0" smtClean="0">
                <a:solidFill>
                  <a:schemeClr val="tx1"/>
                </a:solidFill>
              </a:rPr>
              <a:t>ovci, sbě</a:t>
            </a:r>
            <a:r>
              <a:rPr lang="cs-CZ" dirty="0" smtClean="0">
                <a:solidFill>
                  <a:schemeClr val="tx1"/>
                </a:solidFill>
              </a:rPr>
              <a:t>rači, rybáři</a:t>
            </a:r>
          </a:p>
          <a:p>
            <a:r>
              <a:rPr lang="cs-CZ" dirty="0">
                <a:solidFill>
                  <a:schemeClr val="tx1"/>
                </a:solidFill>
              </a:rPr>
              <a:t>l</a:t>
            </a:r>
            <a:r>
              <a:rPr lang="cs-CZ" dirty="0" smtClean="0">
                <a:solidFill>
                  <a:schemeClr val="tx1"/>
                </a:solidFill>
              </a:rPr>
              <a:t>ovci krokodýlů</a:t>
            </a:r>
          </a:p>
          <a:p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ojídači mozků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89" y="4023360"/>
            <a:ext cx="3395449" cy="2550852"/>
          </a:xfrm>
          <a:prstGeom prst="rect">
            <a:avLst/>
          </a:prstGeom>
        </p:spPr>
      </p:pic>
      <p:pic>
        <p:nvPicPr>
          <p:cNvPr id="3074" name="Picture 2" descr="https://upload.wikimedia.org/wikipedia/commons/thumb/0/09/Sago_pancake_PNG.JPG/1024px-Sago_pancake_P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12" y="4023360"/>
            <a:ext cx="3401135" cy="255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9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vaši pozornost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0583" y="2511098"/>
            <a:ext cx="4370833" cy="29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091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1947</TotalTime>
  <Words>110</Words>
  <Application>Microsoft Office PowerPoint</Application>
  <PresentationFormat>Širokoúhlá obrazovka</PresentationFormat>
  <Paragraphs>46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 původní Kanibalistické kmeny Indonésie</vt:lpstr>
      <vt:lpstr>Kmeny</vt:lpstr>
      <vt:lpstr>dajákové</vt:lpstr>
      <vt:lpstr>yaliové</vt:lpstr>
      <vt:lpstr>Korowaiové a Kombaiové</vt:lpstr>
      <vt:lpstr>Daniové</vt:lpstr>
      <vt:lpstr>asmatové</vt:lpstr>
      <vt:lpstr>Děkuji za vaši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André</dc:creator>
  <cp:lastModifiedBy>André</cp:lastModifiedBy>
  <cp:revision>11</cp:revision>
  <dcterms:created xsi:type="dcterms:W3CDTF">2017-05-15T21:18:14Z</dcterms:created>
  <dcterms:modified xsi:type="dcterms:W3CDTF">2017-06-01T14:50:26Z</dcterms:modified>
</cp:coreProperties>
</file>