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comments/comment12.xml" ContentType="application/vnd.openxmlformats-officedocument.presentationml.comments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commentAuthors.xml" ContentType="application/vnd.openxmlformats-officedocument.presentationml.commentAuthor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559675" cy="10691812"/>
</p:presentation>
</file>

<file path=ppt/commentAuthors.xml><?xml version="1.0" encoding="utf-8"?>
<p:cmAuthorLst xmlns:p="http://schemas.openxmlformats.org/presentationml/2006/main">
  <p:cmAuthor id="0" name="snezka.tociku@gmail.com" initials="s" lastIdx="1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commentAuthors" Target="commentAuthors.xml"/>
</Relationships>
</file>

<file path=ppt/comments/comment12.xml><?xml version="1.0" encoding="utf-8"?>
<p:cmLst xmlns:p="http://schemas.openxmlformats.org/presentationml/2006/main">
  <p:cm authorId="0" dt="2018-04-24T20:37:44.200000000" idx="1">
    <p:pos x="0" y="0"/>
    <p:text/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B38A6DB-86E5-4263-ABBA-B84DB387A18D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5. 5. 2019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85880B8-A312-4BA1-B8FD-C2EF7E09FAD7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3" Type="http://schemas.openxmlformats.org/officeDocument/2006/relationships/comments" Target="../comments/comment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ww.npsumava.cz/cz/" TargetMode="External"/><Relationship Id="rId2" Type="http://schemas.openxmlformats.org/officeDocument/2006/relationships/hyperlink" Target="https://cs.wikipedia.org/wiki/N%C3%A1rodn%C3%AD_park_%C5%A0umava#/media/File:%C5%A0umava_National_Park_and_Landscape_protected_Area_(CZE)_-_location_map.svg" TargetMode="External"/><Relationship Id="rId3" Type="http://schemas.openxmlformats.org/officeDocument/2006/relationships/hyperlink" Target="https://cs.wikipedia.org/wiki/N%C3%A1rodn%C3%AD_park_%C5%A0umava#/media/File:Modrava,_%C5%99eka.JPG" TargetMode="External"/><Relationship Id="rId4" Type="http://schemas.openxmlformats.org/officeDocument/2006/relationships/hyperlink" Target="https://cs.wikipedia.org/wiki/N%C3%A1rodn%C3%AD_park_%C5%A0umava#/media/File:Ple%C5%A1n%C3%A9_jezero.jpg" TargetMode="External"/><Relationship Id="rId5" Type="http://schemas.openxmlformats.org/officeDocument/2006/relationships/hyperlink" Target="https://cs.wikipedia.org/wiki/N%C3%A1rodn%C3%AD_park_%C5%A0umava#/media/File:Vydrariver03.jpg7" TargetMode="External"/><Relationship Id="rId6" Type="http://schemas.openxmlformats.org/officeDocument/2006/relationships/hyperlink" Target="https://cs.wikipedia.org/wiki/N%C3%A1rodn%C3%AD_park_%C5%A0umava#/media/File:Chalupsk%C3%A1_sla%C5%A5_1_(10).jpg" TargetMode="External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ireceptar.cz/zvirata/drobni-savci/obratna-a-chytra-vydra-ricni-co-vsechno-umi/" TargetMode="External"/><Relationship Id="rId2" Type="http://schemas.openxmlformats.org/officeDocument/2006/relationships/hyperlink" Target="https://cs.wikipedia.org/wiki/Rys_(rod)#/media/File:Winter_im_Wildpark_Bad_Mergentheim,_Luchs.jpg" TargetMode="External"/><Relationship Id="rId3" Type="http://schemas.openxmlformats.org/officeDocument/2006/relationships/hyperlink" Target="https://cs.wikipedia.org/wiki/Tet%C5%99ev_hlu%C5%A1ec#/media/File:David_Palmer_Capercaillie.jpg" TargetMode="External"/><Relationship Id="rId4" Type="http://schemas.openxmlformats.org/officeDocument/2006/relationships/hyperlink" Target="https://cs.wikipedia.org/wiki/Zmije_obecn%C3%A1#/media/File:Slang_1_sRGB.jpg" TargetMode="External"/><Relationship Id="rId5" Type="http://schemas.openxmlformats.org/officeDocument/2006/relationships/hyperlink" Target="https://cs.wikipedia.org/wiki/%C5%98e%C5%99i%C5%A1nice_trojlist%C3%A1#/media/File:Cardamine_trifolia._Waardevolle_wintergroene_bodembedekker_02.JPG" TargetMode="External"/><Relationship Id="rId6" Type="http://schemas.openxmlformats.org/officeDocument/2006/relationships/hyperlink" Target="https://cs.wikipedia.org/wiki/Om%C4%9Bj_%C5%A1alamounek#/media/File:Aconitum_plicatum.JPG" TargetMode="External"/><Relationship Id="rId7" Type="http://schemas.openxmlformats.org/officeDocument/2006/relationships/hyperlink" Target="https://cs.wikipedia.org/wiki/Zvone%C4%8Dn%C3%ADk_%C4%8Dern%C3%BD#/media/File:Schwarze_Teufelskralle.jpg" TargetMode="External"/><Relationship Id="rId8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npsumava.cz/image/npsumava/obr/ns_duchlesa_mapa.jpg" TargetMode="External"/><Relationship Id="rId2" Type="http://schemas.openxmlformats.org/officeDocument/2006/relationships/hyperlink" Target="http://www.npsumava.cz/cz/1129/1003/clanek/ns-jezerni-slat/" TargetMode="External"/><Relationship Id="rId3" Type="http://schemas.openxmlformats.org/officeDocument/2006/relationships/hyperlink" Target="http://www.vimperk.cz/cz/narodni-park-sumava/147/" TargetMode="External"/><Relationship Id="rId4" Type="http://schemas.openxmlformats.org/officeDocument/2006/relationships/hyperlink" Target="http://www.fototuristika.cz/tips/detail/71" TargetMode="External"/><Relationship Id="rId5" Type="http://schemas.openxmlformats.org/officeDocument/2006/relationships/hyperlink" Target="http://www.sumavskerozcesti.cz/vylety/7/" TargetMode="External"/><Relationship Id="rId6" Type="http://schemas.openxmlformats.org/officeDocument/2006/relationships/hyperlink" Target="http://www.vylety-zabava.cz/tipy-na-vylet/sumava/3271-medvedi-stezka-na-sumave" TargetMode="External"/><Relationship Id="rId7" Type="http://schemas.openxmlformats.org/officeDocument/2006/relationships/hyperlink" Target="https://cs.wikipedia.org/wiki/N%C3%A1rodn%C3%AD_park_%C5%A0umava#/media/File:Chalupska-slat.jpg" TargetMode="External"/><Relationship Id="rId8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://www.npsumava.cz/cz/" TargetMode="External"/><Relationship Id="rId2" Type="http://schemas.openxmlformats.org/officeDocument/2006/relationships/hyperlink" Target="https://cs.wikipedia.org/wiki/N%C3%A1rodn%C3%AD_park_%C5%A0umava" TargetMode="External"/><Relationship Id="rId3" Type="http://schemas.openxmlformats.org/officeDocument/2006/relationships/hyperlink" Target="https://budejovice.idnes.cz/sumava-turiste-pocet-zajem-navstevnost-fdf-/budejovice-zpravy.aspx?c=A171016_358241_budejovice-zpravy_epkub" TargetMode="External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935160" y="21600"/>
            <a:ext cx="5619960" cy="124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ctr">
              <a:lnSpc>
                <a:spcPct val="100000"/>
              </a:lnSpc>
            </a:pPr>
            <a:r>
              <a:rPr b="1" lang="cs-CZ" sz="4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Národní park Šumava</a:t>
            </a:r>
            <a:endParaRPr b="0" lang="cs-CZ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42" name="Obrázek 1" descr=""/>
          <p:cNvPicPr/>
          <p:nvPr/>
        </p:nvPicPr>
        <p:blipFill>
          <a:blip r:embed="rId1"/>
          <a:stretch/>
        </p:blipFill>
        <p:spPr>
          <a:xfrm>
            <a:off x="5049000" y="1247040"/>
            <a:ext cx="6122160" cy="460440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2109600" y="4247280"/>
            <a:ext cx="264600" cy="112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rázek 1" descr=""/>
          <p:cNvPicPr/>
          <p:nvPr/>
        </p:nvPicPr>
        <p:blipFill>
          <a:blip r:embed="rId1"/>
          <a:stretch/>
        </p:blipFill>
        <p:spPr>
          <a:xfrm>
            <a:off x="192600" y="135720"/>
            <a:ext cx="6077160" cy="455508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2428920" y="4691160"/>
            <a:ext cx="1211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17. Povydří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1" name="Obrázek 3" descr=""/>
          <p:cNvPicPr/>
          <p:nvPr/>
        </p:nvPicPr>
        <p:blipFill>
          <a:blip r:embed="rId2"/>
          <a:stretch/>
        </p:blipFill>
        <p:spPr>
          <a:xfrm>
            <a:off x="6091200" y="3424320"/>
            <a:ext cx="9000" cy="9000"/>
          </a:xfrm>
          <a:prstGeom prst="rect">
            <a:avLst/>
          </a:prstGeom>
          <a:ln>
            <a:noFill/>
          </a:ln>
        </p:spPr>
      </p:pic>
      <p:pic>
        <p:nvPicPr>
          <p:cNvPr id="82" name="Picture 14" descr=""/>
          <p:cNvPicPr/>
          <p:nvPr/>
        </p:nvPicPr>
        <p:blipFill>
          <a:blip r:embed="rId3"/>
          <a:stretch/>
        </p:blipFill>
        <p:spPr>
          <a:xfrm>
            <a:off x="6296040" y="135720"/>
            <a:ext cx="5865120" cy="411336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8305560" y="4467600"/>
            <a:ext cx="1845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18. Chalupská slať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rázek 1" descr=""/>
          <p:cNvPicPr/>
          <p:nvPr/>
        </p:nvPicPr>
        <p:blipFill>
          <a:blip r:embed="rId1"/>
          <a:stretch/>
        </p:blipFill>
        <p:spPr>
          <a:xfrm>
            <a:off x="132480" y="105840"/>
            <a:ext cx="7089480" cy="47354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238840" y="4842000"/>
            <a:ext cx="1964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19. Medvědí stezka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6" name="Picture 6" descr=""/>
          <p:cNvPicPr/>
          <p:nvPr/>
        </p:nvPicPr>
        <p:blipFill>
          <a:blip r:embed="rId2"/>
          <a:stretch/>
        </p:blipFill>
        <p:spPr>
          <a:xfrm>
            <a:off x="5744880" y="767880"/>
            <a:ext cx="6393600" cy="425808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7987320" y="5042160"/>
            <a:ext cx="1845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20. Chalupská slať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45800" y="161280"/>
            <a:ext cx="5860440" cy="447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43720">
              <a:lnSpc>
                <a:spcPct val="107000"/>
              </a:lnSpc>
              <a:spcAft>
                <a:spcPts val="119"/>
              </a:spcAft>
            </a:pPr>
            <a:r>
              <a:rPr b="1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Návštěvnost</a:t>
            </a:r>
            <a:endParaRPr b="0" lang="cs-CZ" sz="1800" spc="-1" strike="noStrike">
              <a:latin typeface="Arial"/>
            </a:endParaRPr>
          </a:p>
          <a:p>
            <a:pPr marL="243720">
              <a:lnSpc>
                <a:spcPct val="107000"/>
              </a:lnSpc>
              <a:spcAft>
                <a:spcPts val="11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Od začátku ledna je letos (2017) navštívilo 278,5 tisíce lidí, loni to bylo za stejnou dobu 269,5 tisíce.</a:t>
            </a:r>
            <a:endParaRPr b="0" lang="cs-CZ" sz="1800" spc="-1" strike="noStrike">
              <a:latin typeface="Arial"/>
            </a:endParaRPr>
          </a:p>
          <a:p>
            <a:pPr marL="243720">
              <a:lnSpc>
                <a:spcPct val="107000"/>
              </a:lnSpc>
              <a:spcAft>
                <a:spcPts val="119"/>
              </a:spcAft>
            </a:pPr>
            <a:r>
              <a:rPr b="1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Služby parku</a:t>
            </a:r>
            <a:endParaRPr b="0" lang="cs-CZ" sz="1800" spc="-1" strike="noStrike">
              <a:latin typeface="Arial"/>
            </a:endParaRPr>
          </a:p>
          <a:p>
            <a:pPr marL="243720">
              <a:lnSpc>
                <a:spcPct val="107000"/>
              </a:lnSpc>
              <a:spcAft>
                <a:spcPts val="119"/>
              </a:spcAft>
            </a:pPr>
            <a:endParaRPr b="0" lang="cs-CZ" sz="1800" spc="-1" strike="noStrike">
              <a:latin typeface="Arial"/>
            </a:endParaRPr>
          </a:p>
          <a:p>
            <a:pPr marL="243720">
              <a:lnSpc>
                <a:spcPct val="107000"/>
              </a:lnSpc>
              <a:spcAft>
                <a:spcPts val="11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Informační a strážní služba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ISS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- dohlíží na dodržování legislativy platné v ochraně přírody a krajiny, prezentuje poslání Národního parku Šumava, zabezpečuje informační servis v terénu.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ISS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- je složkou Integrovaného záchranného systému ČR (IZS).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ISS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-se podílí na předcházení vzniku mimořádných událostí a na provádění záchranných prací (úrazy návštěvníků, požáry, nehody, havárie apod.) vyčleněnými silami a prostředky ve spravovaném území.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9" name="Picture 4" descr=""/>
          <p:cNvPicPr/>
          <p:nvPr/>
        </p:nvPicPr>
        <p:blipFill>
          <a:blip r:embed="rId1"/>
          <a:stretch/>
        </p:blipFill>
        <p:spPr>
          <a:xfrm>
            <a:off x="6331320" y="161280"/>
            <a:ext cx="5860440" cy="369504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8375040" y="3972960"/>
            <a:ext cx="2509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16. Národní park Šumava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91600" y="283320"/>
            <a:ext cx="5499360" cy="420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Obrázky: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buClr>
                <a:srgbClr val="333333"/>
              </a:buClr>
              <a:buFont typeface="Calibri Light"/>
              <a:buAutoNum type="arabicPeriod"/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AUTOR NEUVEDEN. </a:t>
            </a:r>
            <a:r>
              <a:rPr b="0" i="1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npsumava</a:t>
            </a: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 [online]. [cit. 6.1.2018].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1"/>
              </a:rPr>
              <a:t>http://www.npsumava.cz/cz/</a:t>
            </a:r>
            <a:endParaRPr b="0" lang="cs-CZ" sz="1800" spc="-1" strike="noStrike">
              <a:latin typeface="Arial"/>
            </a:endParaRPr>
          </a:p>
          <a:p>
            <a:pPr marL="457200"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 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 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2. PALOCH, David. Wikipedia [online]. [cit. 6.1.2018].           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2"/>
              </a:rPr>
              <a:t>https://cs.wikipedia.org/wiki/N%C3%A1rodn%C3%AD_park_%C5%A0umava#/media/File:%C5%A0umava_National_Park_and_Landscape_protected_Area_(CZE)_-_location_map.svg</a:t>
            </a:r>
            <a:endParaRPr b="0" lang="cs-CZ" sz="1800" spc="-1" strike="noStrike">
              <a:latin typeface="Arial"/>
            </a:endParaRPr>
          </a:p>
          <a:p>
            <a:pPr marL="457200"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 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3. AKTRON, User. Wikipedia [online]. [cit. 6.1.2018].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3"/>
              </a:rPr>
              <a:t>https://cs.wikipedia.org/wiki/N%C3%A1rodn%C3%AD_park_%C5%A0umava#/media/File:Modrava,_%C5%99eka.JPG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963400" y="717840"/>
            <a:ext cx="6095520" cy="361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4. PROKAINE. Wikipedia [online]. [cit. 6.1.2018].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4"/>
              </a:rPr>
              <a:t>https://cs.wikipedia.org/wiki/N%C3%A1rodn%C3%AD_park_%C5%A0umava#/media/File:Ple%C5%A1n%C3%A9_jezero.jpg</a:t>
            </a:r>
            <a:endParaRPr b="0" lang="cs-CZ" sz="1800" spc="-1" strike="noStrike">
              <a:latin typeface="Arial"/>
            </a:endParaRPr>
          </a:p>
          <a:p>
            <a:pPr marL="498600"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 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5. SENIOR, Sáček. Wikipedia [online]. [cit. 6.1.2018].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5"/>
              </a:rPr>
              <a:t>https://cs.wikipedia.org/wiki/N%C3%A1rodn%C3%AD_park_%C5%A0umava#/media/File:Vydrariver03.jpg7</a:t>
            </a:r>
            <a:endParaRPr b="0" lang="cs-CZ" sz="1800" spc="-1" strike="noStrike">
              <a:latin typeface="Arial"/>
            </a:endParaRPr>
          </a:p>
          <a:p>
            <a:pPr marL="457200"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 </a:t>
            </a:r>
            <a:endParaRPr b="0" lang="cs-CZ" sz="1800" spc="-1" strike="noStrike">
              <a:latin typeface="Arial"/>
            </a:endParaRPr>
          </a:p>
          <a:p>
            <a:pPr marL="498600"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 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6. SKIPPY. Wikipedia [online]. [cit. 6.1.2018].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6"/>
              </a:rPr>
              <a:t>https://cs.wikipedia.org/wiki/N%C3%A1rodn%C3%AD_park_%C5%A0umava#/media/File:Chalupsk%C3%A1_sla%C5%A5_1_(10).jpg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38680" y="333720"/>
            <a:ext cx="5486040" cy="419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7. ZUMR, Jaromír. Obratná a chytrá vydra říční: Co všechno umí?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1"/>
              </a:rPr>
              <a:t>https://www.ireceptar.cz/zvirata/drobni-savci/obratna-a-chytra-vydra-ricni-co-vsechno-umi/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8. HOLGER UWE SCHMITT. rys ostrovid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2"/>
              </a:rPr>
              <a:t>https://cs.wikipedia.org/wiki/Rys_(rod)#/media/File:Winter_im_Wildpark_Bad_Mergentheim,_Luchs.jpg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9. Začátek formulářePALMER, David. Tokající samec tetřeva hlušce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Times New Roman"/>
                <a:hlinkClick r:id="rId3"/>
              </a:rPr>
              <a:t>https://cs.wikipedia.org/wiki/Tet%C5%99ev_hlu%C5%A1ec#/media/File:David_Palmer_Capercaillie.jpg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10. ROBINTUIK. Zmije obecná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4"/>
              </a:rPr>
              <a:t>https://cs.wikipedia.org/wiki/Zmije_obecn%C3%A1#/media/File:Slang_1_sRGB.jpg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857560" y="335880"/>
            <a:ext cx="6095520" cy="273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11. DOMINICUS JOHANNES BERGSMA. Řeřišnice trojlistá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5"/>
              </a:rPr>
              <a:t>https://cs.wikipedia.org/wiki/%C5%98e%C5%99i%C5%A1nice_trojlist%C3%A1#/media/File:Cardamine_trifolia._Waardevolle_wintergroene_bodembedekker_02.JPG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12. FILIPPOV, Petr. Oměj Šlamounek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6"/>
              </a:rPr>
              <a:t>https://cs.wikipedia.org/wiki/Om%C4%9Bj_%C5%A1alamounek#/media/File:Aconitum_plicatum.JPG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13. OZELOTENOR. Zvonečník černý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7"/>
              </a:rPr>
              <a:t>https://cs.wikipedia.org/wiki/Zvone%C4%8Dn%C3%ADk_%C4%8Dern%C3%BD#/media/File:Schwarze_Teufelskralle.jpg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96520" y="0"/>
            <a:ext cx="7314840" cy="68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14. AUTOR NEUVEDEN. Zážitková stezka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1"/>
              </a:rPr>
              <a:t>http://www.npsumava.cz/image/npsumava/obr/ns_duchlesa_mapa.jpg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15. AUTOR NEUVEDEN. Jezerní slať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2"/>
              </a:rPr>
              <a:t>http://www.npsumava.cz/cz/1129/1003/clanek/ns-jezerni-slat/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333333"/>
                </a:solidFill>
                <a:latin typeface="Arial"/>
                <a:ea typeface="Calibri"/>
              </a:rPr>
              <a:t>16. AUTOR NEUVEDEN. Národní park Šumava [online]. [cit. 24.4.2018].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3"/>
              </a:rPr>
              <a:t>http://www.vimperk.cz/cz/narodni-park-sumava/147/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 u="sng">
                <a:solidFill>
                  <a:srgbClr val="333333"/>
                </a:solidFill>
                <a:uFillTx/>
                <a:latin typeface="Arial"/>
                <a:ea typeface="Calibri"/>
              </a:rPr>
              <a:t>17. AUTOR NEUVEDEN. NS Povydří [online]. [cit. 25.4.2018].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4"/>
              </a:rPr>
              <a:t>http://www.fototuristika.cz/tips/detail/71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 u="sng">
                <a:solidFill>
                  <a:srgbClr val="333333"/>
                </a:solidFill>
                <a:uFillTx/>
                <a:latin typeface="Arial"/>
                <a:ea typeface="Calibri"/>
              </a:rPr>
              <a:t>18. AUTOR NEUVEDEN. Chalupská slať [online]. [cit. 25.4.2018].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Arial"/>
                <a:ea typeface="Calibri"/>
                <a:hlinkClick r:id="rId5"/>
              </a:rPr>
              <a:t>http://www.sumavskerozcesti.cz/vylety/7/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19. AUTOR NEUVEDEN. Medvědí stezka na Šumavě [online]. [cit. 25.4.2018].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6"/>
              </a:rPr>
              <a:t>http://www.vylety-zabava.cz/tipy-na-vylet/sumava/3271-medvedi-stezka-na-sumave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20. OLIGOPLECTRUM. Chalupská slať [online]. [cit. 25.4.2018]. Dostupný na WWW: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7"/>
              </a:rPr>
              <a:t>https://cs.wikipedia.org/wiki/N%C3%A1rodn%C3%AD_park_%C5%A0umava#/media/File:Chalupska-slat.jpg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84480" y="387720"/>
            <a:ext cx="6095520" cy="31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Použité prameny:</a:t>
            </a:r>
            <a:endParaRPr b="0" lang="cs-CZ" sz="2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Národní park Šumava. Národní park Šumava [online]. [cit. 2018-01-06]. Dostupné z: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1"/>
              </a:rPr>
              <a:t>http://www.npsumava.cz/cz/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Národní park Šumava. Wikipedia [online]. San Francisco, 1991 [cit. 2018-01-06]. Dostupné z: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2"/>
              </a:rPr>
              <a:t>https://cs.wikipedia.org/wiki/N%C3%A1rodn%C3%AD_park_%C5%A0umava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ŠTĚPÁNEK, Radek. Turistů na Šumavě stále přibývá. Vracejí se i na místa, kde už byli. [online]. [cit. 2018-04-23]. Dostupné z: 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https://budejovice.idnes.cz/sumava-turiste-pocet-zajem-navstevnost-fdf-/budejovice-zpravy.aspx?c=A171016_358241_budejovice-zpravy_epkub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50720" y="3429000"/>
            <a:ext cx="6864120" cy="294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Základní údaje: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Založen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: 20. března 1991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Rozloha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: 68 342 ha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Souřadnice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: 48°46′16″ s. š., 13°51′26″ v. d.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Poloha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: Jihozápad ČR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Zajímavosti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: Šumavský národní park je součástí Chráněné krajinné oblasti Šumava. Na území NP bylo vyhlášeno 24 státních přírodních rezervací a jiných maloplošných chráněných území.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45" name="Obrázek 2" descr=""/>
          <p:cNvPicPr/>
          <p:nvPr/>
        </p:nvPicPr>
        <p:blipFill>
          <a:blip r:embed="rId1"/>
          <a:stretch/>
        </p:blipFill>
        <p:spPr>
          <a:xfrm>
            <a:off x="4876920" y="159120"/>
            <a:ext cx="7049880" cy="420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357840" y="464760"/>
            <a:ext cx="6095520" cy="58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Šumava patří mezi nejrozsáhlejší a nejstarší pohoří střední Evropy s rozsáhlými relikty vrcholových plošin, ležících v několika úrovních v nadmořské výšce nad 1000 m n. m. Na Šumavě převládají přeměněné horniny a hlubinné vyvřeliny.V nejmladších geologických obdobích ovlivňovala tvářnost Šumavy řada horských ledovců a vysílala své splazy do údolí. Jejich působením vznikly příkré skalní stěny ledovcových karů a množství přesunutého materiálu. Působení ledovce modelovalo také nejvyšší vrchol na české straně Šumavy.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Nejvyšší bod: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 Plechý 1 378 m n.m.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Nejnižší bod: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 řeka Otava u Rejštejna 570 m n. 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Podnebí: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Přechod mezi klimatem oceánským a vnitrozemským, takže má poměrně malé roční výkyvy teploty a poměrně vysoké srážky během celého roku. Šumava náleží do chladné klimatické oblasti. Teploty se mění především s nadmořskou výškou. Průměrné teploty jsou mezi 6°-3°C.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Vodstvo: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 Tvoří prameniště a rašeliniště, vodní toky, ledovcová jezera a umělá vodní díla. Rozvodí mezi Severním a Černým mořem.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47" name="Obrázek 2" descr=""/>
          <p:cNvPicPr/>
          <p:nvPr/>
        </p:nvPicPr>
        <p:blipFill>
          <a:blip r:embed="rId1"/>
          <a:stretch/>
        </p:blipFill>
        <p:spPr>
          <a:xfrm>
            <a:off x="6453720" y="464760"/>
            <a:ext cx="5737680" cy="393048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8106480" y="4516560"/>
            <a:ext cx="1729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3. Řeka Modrava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"/>
          <p:cNvPicPr/>
          <p:nvPr/>
        </p:nvPicPr>
        <p:blipFill>
          <a:blip r:embed="rId1"/>
          <a:stretch/>
        </p:blipFill>
        <p:spPr>
          <a:xfrm>
            <a:off x="5009760" y="8280"/>
            <a:ext cx="7181640" cy="6127200"/>
          </a:xfrm>
          <a:prstGeom prst="rect">
            <a:avLst/>
          </a:prstGeom>
          <a:ln>
            <a:noFill/>
          </a:ln>
        </p:spPr>
      </p:pic>
      <p:pic>
        <p:nvPicPr>
          <p:cNvPr id="50" name="Obrázek 5" descr=""/>
          <p:cNvPicPr/>
          <p:nvPr/>
        </p:nvPicPr>
        <p:blipFill>
          <a:blip r:embed="rId2"/>
          <a:stretch/>
        </p:blipFill>
        <p:spPr>
          <a:xfrm>
            <a:off x="145080" y="29520"/>
            <a:ext cx="4788000" cy="638388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5987880" y="98640"/>
            <a:ext cx="216000" cy="2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6818040" y="6204240"/>
            <a:ext cx="1681920" cy="64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4. Jezero Plešné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5602680" y="6426720"/>
            <a:ext cx="1518840" cy="5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5. Řeka Vydra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720" y="7680240"/>
            <a:ext cx="264600" cy="79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/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0" y="0"/>
            <a:ext cx="43725960" cy="8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Obrázek 6" descr=""/>
          <p:cNvPicPr/>
          <p:nvPr/>
        </p:nvPicPr>
        <p:blipFill>
          <a:blip r:embed="rId1"/>
          <a:stretch/>
        </p:blipFill>
        <p:spPr>
          <a:xfrm>
            <a:off x="2320200" y="57960"/>
            <a:ext cx="8998560" cy="674172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191160" y="5715720"/>
            <a:ext cx="43725960" cy="79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6.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Chalupská slať</a:t>
            </a:r>
            <a:br/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45800" y="163080"/>
            <a:ext cx="6095520" cy="59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Příroda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Národní park Šumava zajišťuje ochranu přirozených přírodních procesů v souladu s celosvětovým posláním národních parků, a zároveň poskytuje dostatek prostoru pro aktivní ochranu druhové a genetické rozmanitosti.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Některé říčky, jako Vydra a Křemelná vyhloubily kaňonovitá údolí. Z geologicky utvářených zajímavostí jsou atraktivní útvary nazývané obří hrnce vznikající erozí například v Povydří. Pro Šumavu typickou půdou je rašelinná půda.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Co tam žije: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Významnou součást Šumavy představuje fauna horských smrkových lesů. Vodní toky Šumavy jsou jednou z nejvýznamnějších oblastí výskytu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vydry říční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v ČR. Pro Šumavu významnými druhy jsou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rys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tetřev hlušec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datlík tříprstý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 sýc rousný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nebo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kos horský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. I přes silný úbytek během posledních několika desítek let na Šumavě populace 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tetřeva hlušce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i tetřívka obecného zatím přežívají. Relativně hojnější je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jeřábek lesní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a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zmije obecná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6882480" y="163080"/>
            <a:ext cx="4010400" cy="2675880"/>
          </a:xfrm>
          <a:prstGeom prst="rect">
            <a:avLst/>
          </a:prstGeom>
          <a:ln>
            <a:noFill/>
          </a:ln>
        </p:spPr>
      </p:pic>
      <p:sp>
        <p:nvSpPr>
          <p:cNvPr id="60" name="CustomShape 2"/>
          <p:cNvSpPr/>
          <p:nvPr/>
        </p:nvSpPr>
        <p:spPr>
          <a:xfrm>
            <a:off x="8291160" y="2840760"/>
            <a:ext cx="1389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7. Vydra říční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61" name="Picture 4" descr=""/>
          <p:cNvPicPr/>
          <p:nvPr/>
        </p:nvPicPr>
        <p:blipFill>
          <a:blip r:embed="rId2"/>
          <a:stretch/>
        </p:blipFill>
        <p:spPr>
          <a:xfrm>
            <a:off x="7035840" y="3164040"/>
            <a:ext cx="3703680" cy="2777760"/>
          </a:xfrm>
          <a:prstGeom prst="rect">
            <a:avLst/>
          </a:prstGeom>
          <a:ln>
            <a:noFill/>
          </a:ln>
        </p:spPr>
      </p:pic>
      <p:sp>
        <p:nvSpPr>
          <p:cNvPr id="62" name="CustomShape 3"/>
          <p:cNvSpPr/>
          <p:nvPr/>
        </p:nvSpPr>
        <p:spPr>
          <a:xfrm>
            <a:off x="8223480" y="6048720"/>
            <a:ext cx="1525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8. Rys ostrovid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145800" y="136440"/>
            <a:ext cx="6868440" cy="458100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099520" y="4810680"/>
            <a:ext cx="3087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9. Tokající samec tetřeva hlušce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65" name="Picture 4" descr=""/>
          <p:cNvPicPr/>
          <p:nvPr/>
        </p:nvPicPr>
        <p:blipFill>
          <a:blip r:embed="rId2"/>
          <a:stretch/>
        </p:blipFill>
        <p:spPr>
          <a:xfrm>
            <a:off x="7129800" y="127080"/>
            <a:ext cx="4685040" cy="6629400"/>
          </a:xfrm>
          <a:prstGeom prst="rect">
            <a:avLst/>
          </a:prstGeom>
          <a:ln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5212800" y="6352200"/>
            <a:ext cx="1766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10. Zmije obecná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291600" y="207720"/>
            <a:ext cx="6095520" cy="359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Co tam roste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Příkladem je rozšíření bylin jako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řeřišnice trojlistá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kerblík lesklý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meruzalka alpská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kýchavice bílá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pryskyřník omějolistý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a pravděpodobně i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šafrán bělokvětý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.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Dřípatka horská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kamzičník rakouský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 pryskyřník platanolistý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lipnice Chaixova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Endemity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Na území Šumavy vyskytují čtyři endemity: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oměj šalamounek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,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hořeček mnohotvarý český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zvonečník černý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  a na Horské Kvildě popsaný </a:t>
            </a:r>
            <a:r>
              <a:rPr b="0" lang="cs-CZ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prstnatec májový rašelinný</a:t>
            </a:r>
            <a:r>
              <a:rPr b="0" lang="cs-CZ" sz="1050" spc="-1" strike="noStrike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endParaRPr b="0" lang="cs-CZ" sz="105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7050240" y="207720"/>
            <a:ext cx="4518720" cy="6021360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7792200" y="6280920"/>
            <a:ext cx="2113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11. Řeřišnice trojlistá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70" name="Obrázek 3" descr=""/>
          <p:cNvPicPr/>
          <p:nvPr/>
        </p:nvPicPr>
        <p:blipFill>
          <a:blip r:embed="rId2"/>
          <a:stretch/>
        </p:blipFill>
        <p:spPr>
          <a:xfrm>
            <a:off x="3755160" y="3180600"/>
            <a:ext cx="2484000" cy="3319200"/>
          </a:xfrm>
          <a:prstGeom prst="rect">
            <a:avLst/>
          </a:prstGeom>
          <a:ln>
            <a:noFill/>
          </a:ln>
        </p:spPr>
      </p:pic>
      <p:sp>
        <p:nvSpPr>
          <p:cNvPr id="71" name="CustomShape 3"/>
          <p:cNvSpPr/>
          <p:nvPr/>
        </p:nvSpPr>
        <p:spPr>
          <a:xfrm>
            <a:off x="3765600" y="6488640"/>
            <a:ext cx="2200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12. Oměj šalamounek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72" name="Picture 4" descr=""/>
          <p:cNvPicPr/>
          <p:nvPr/>
        </p:nvPicPr>
        <p:blipFill>
          <a:blip r:embed="rId3"/>
          <a:stretch/>
        </p:blipFill>
        <p:spPr>
          <a:xfrm>
            <a:off x="474120" y="3232440"/>
            <a:ext cx="3098520" cy="3048480"/>
          </a:xfrm>
          <a:prstGeom prst="rect">
            <a:avLst/>
          </a:prstGeom>
          <a:ln>
            <a:noFill/>
          </a:ln>
        </p:spPr>
      </p:pic>
      <p:sp>
        <p:nvSpPr>
          <p:cNvPr id="73" name="CustomShape 4"/>
          <p:cNvSpPr/>
          <p:nvPr/>
        </p:nvSpPr>
        <p:spPr>
          <a:xfrm>
            <a:off x="1328400" y="6350040"/>
            <a:ext cx="2012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13. Zvonečník černý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31200" y="276840"/>
            <a:ext cx="6095520" cy="50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Turismus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Naučné stezky NP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Zřizovatelem naučných a poznávacích stezek je Správa NP Šumava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Zážitková stezka "Duch pralesa"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Tříjezerní slať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Jezerní slať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Chalupská slať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Schwarzenberský plavební kanál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Vintířova stezka   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Vchynicko-Tetovský plavební kanál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Stožecká skála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Povydří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Medvědí stezka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119"/>
              </a:spcAft>
              <a:buClr>
                <a:srgbClr val="000000"/>
              </a:buClr>
              <a:buFont typeface="Symbol"/>
              <a:buChar char="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Keltové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6095880" y="103320"/>
            <a:ext cx="5941440" cy="317376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5715720" y="276840"/>
            <a:ext cx="325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14. Zážitková stezka Duch pralesa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77" name="Obrázek 3" descr=""/>
          <p:cNvPicPr/>
          <p:nvPr/>
        </p:nvPicPr>
        <p:blipFill>
          <a:blip r:embed="rId2"/>
          <a:stretch/>
        </p:blipFill>
        <p:spPr>
          <a:xfrm>
            <a:off x="5698800" y="3321360"/>
            <a:ext cx="2676240" cy="3259440"/>
          </a:xfrm>
          <a:prstGeom prst="rect">
            <a:avLst/>
          </a:prstGeom>
          <a:ln>
            <a:noFill/>
          </a:ln>
        </p:spPr>
      </p:pic>
      <p:sp>
        <p:nvSpPr>
          <p:cNvPr id="78" name="CustomShape 3"/>
          <p:cNvSpPr/>
          <p:nvPr/>
        </p:nvSpPr>
        <p:spPr>
          <a:xfrm>
            <a:off x="8556840" y="5373720"/>
            <a:ext cx="1537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15. Jezerní slať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Application>LibreOffice/6.1.3.2$Windows_X86_64 LibreOffice_project/86daf60bf00efa86ad547e59e09d6bb77c699acb</Application>
  <Words>1275</Words>
  <Paragraphs>105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2018-04-24T16:23:20Z</dcterms:created>
  <dc:creator>snezka.tociku@gmail.com</dc:creator>
  <dc:description/>
  <dc:language>cs-CZ</dc:language>
  <cp:lastModifiedBy/>
  <dcterms:modified xsi:type="dcterms:W3CDTF">2019-05-05T15:47:23Z</dcterms:modified>
  <cp:revision>19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