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4FD4F-74A6-473B-8269-D5D12F24EC9D}" type="datetimeFigureOut">
              <a:rPr lang="cs-CZ" smtClean="0"/>
              <a:t>19. 5. 2019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5E38-8B39-4383-A6BA-DE1DB719783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252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4FD4F-74A6-473B-8269-D5D12F24EC9D}" type="datetimeFigureOut">
              <a:rPr lang="cs-CZ" smtClean="0"/>
              <a:t>19. 5. 2019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5E38-8B39-4383-A6BA-DE1DB71978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582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4FD4F-74A6-473B-8269-D5D12F24EC9D}" type="datetimeFigureOut">
              <a:rPr lang="cs-CZ" smtClean="0"/>
              <a:t>19. 5. 2019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5E38-8B39-4383-A6BA-DE1DB71978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256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4FD4F-74A6-473B-8269-D5D12F24EC9D}" type="datetimeFigureOut">
              <a:rPr lang="cs-CZ" smtClean="0"/>
              <a:t>19. 5. 2019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5E38-8B39-4383-A6BA-DE1DB71978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106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4FD4F-74A6-473B-8269-D5D12F24EC9D}" type="datetimeFigureOut">
              <a:rPr lang="cs-CZ" smtClean="0"/>
              <a:t>19. 5. 2019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5E38-8B39-4383-A6BA-DE1DB719783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9738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4FD4F-74A6-473B-8269-D5D12F24EC9D}" type="datetimeFigureOut">
              <a:rPr lang="cs-CZ" smtClean="0"/>
              <a:t>19. 5. 2019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5E38-8B39-4383-A6BA-DE1DB71978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9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4FD4F-74A6-473B-8269-D5D12F24EC9D}" type="datetimeFigureOut">
              <a:rPr lang="cs-CZ" smtClean="0"/>
              <a:t>19. 5. 2019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5E38-8B39-4383-A6BA-DE1DB71978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894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4FD4F-74A6-473B-8269-D5D12F24EC9D}" type="datetimeFigureOut">
              <a:rPr lang="cs-CZ" smtClean="0"/>
              <a:t>19. 5. 2019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5E38-8B39-4383-A6BA-DE1DB71978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418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4FD4F-74A6-473B-8269-D5D12F24EC9D}" type="datetimeFigureOut">
              <a:rPr lang="cs-CZ" smtClean="0"/>
              <a:t>19. 5. 2019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5E38-8B39-4383-A6BA-DE1DB71978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319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114FD4F-74A6-473B-8269-D5D12F24EC9D}" type="datetimeFigureOut">
              <a:rPr lang="cs-CZ" smtClean="0"/>
              <a:t>19. 5. 2019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355E38-8B39-4383-A6BA-DE1DB71978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55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4FD4F-74A6-473B-8269-D5D12F24EC9D}" type="datetimeFigureOut">
              <a:rPr lang="cs-CZ" smtClean="0"/>
              <a:t>19. 5. 2019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5E38-8B39-4383-A6BA-DE1DB71978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90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114FD4F-74A6-473B-8269-D5D12F24EC9D}" type="datetimeFigureOut">
              <a:rPr lang="cs-CZ" smtClean="0"/>
              <a:t>19. 5. 2019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E355E38-8B39-4383-A6BA-DE1DB7197835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2232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pedia.org/" TargetMode="External"/><Relationship Id="rId2" Type="http://schemas.openxmlformats.org/officeDocument/2006/relationships/hyperlink" Target="http://www.dejepi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ogle.cz/imghp?hl=c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E551E0-1B85-49FE-86B0-15C418D24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Osvícenství, osvícenský absolutismus v Evropě, vláda Marie Terezie a Josefa II. v českých zemích, vznik USA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B914F67-3189-49B4-BAB8-6AA33E3522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M. </a:t>
            </a:r>
            <a:r>
              <a:rPr lang="cs-CZ"/>
              <a:t>Bešterová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320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E3DEB7-5AAB-4D72-A606-401B8D0F7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Marie Terezie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17CE52-6B10-45E7-81A9-741F6D7FC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b="1" dirty="0"/>
              <a:t>Správní reformy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Jak má být řízen a spravován stát (centralizace- Vídeň)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b="1" dirty="0"/>
              <a:t>Finanční reformy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Měnová reforma – tolary a zlatky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Katastr – soupis poddanské a panské půdy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b="1" dirty="0"/>
              <a:t>Hospodářské reformy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Podpora manufaktur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1765 – jednotné míry a váhy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Budování silnic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Zrušeny hranice mezi jednotlivými zeměmi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1754 – první sčítání lidu – daňové a vojenské důvody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B830B1B-CB3C-43C8-86AF-B4F7528E70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669" y="-4738"/>
            <a:ext cx="5216476" cy="260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810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96FA4-16D7-492B-910D-8F21E3A97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Marie Terezie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1881D4-2F1A-4CBE-9152-AB0BDDADF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1775 – velké rolnické povstání  (hladomor)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1775 – vzdán robotní patent – zmírňoval robotní povinnosti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b="1" dirty="0"/>
              <a:t>Školská reforma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Povinná školní docházka pro děti od 6 do 12 let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3 typy škol – triviální školy, hlavní školy, normální školy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Na venkově děti chodily do školy hlavně v zimě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Gymnázia – kladen důraz na přírodní vědy a dějepis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Zavedeny industriální školy – praktická výuka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Zakládání knihoven</a:t>
            </a:r>
          </a:p>
        </p:txBody>
      </p:sp>
    </p:spTree>
    <p:extLst>
      <p:ext uri="{BB962C8B-B14F-4D97-AF65-F5344CB8AC3E}">
        <p14:creationId xmlns:p14="http://schemas.microsoft.com/office/powerpoint/2010/main" val="651118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1DF7C0-C01F-42E7-B477-FCE807425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Josefa 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917077-C11F-42E0-8E52-8610E529E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8800" y="2164625"/>
            <a:ext cx="9794400" cy="341630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Na trůn nastoupil samostatně až 1780 (po smrti Marie Terezie)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b="1" dirty="0"/>
              <a:t>1781</a:t>
            </a:r>
            <a:r>
              <a:rPr lang="cs-CZ" dirty="0"/>
              <a:t> – toleranční patent – </a:t>
            </a:r>
            <a:r>
              <a:rPr lang="cs-CZ" dirty="0" err="1"/>
              <a:t>tolerace</a:t>
            </a:r>
            <a:r>
              <a:rPr lang="cs-CZ" dirty="0"/>
              <a:t> i luteránství, kalvinismu a pravoslaví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b="1" dirty="0"/>
              <a:t>1781</a:t>
            </a:r>
            <a:r>
              <a:rPr lang="cs-CZ" dirty="0"/>
              <a:t> – patent o zrušení nevolnictví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Poddaní mají právo se stěhovat, svobodně uzavírat manželství, vyučit se řemeslu,…</a:t>
            </a:r>
          </a:p>
          <a:p>
            <a:pPr marL="148590" indent="-342900">
              <a:buFont typeface="Courier New" panose="02070309020205020404" pitchFamily="49" charset="0"/>
              <a:buChar char="o"/>
            </a:pPr>
            <a:r>
              <a:rPr lang="cs-CZ" b="1" dirty="0"/>
              <a:t>1781</a:t>
            </a:r>
            <a:r>
              <a:rPr lang="cs-CZ" dirty="0"/>
              <a:t> – zrušení diskriminačních opatření vůči Židům – nemusí být označení, možnost stěhování se z Ghett</a:t>
            </a:r>
          </a:p>
          <a:p>
            <a:pPr marL="148590" indent="-342900">
              <a:buFont typeface="Courier New" panose="02070309020205020404" pitchFamily="49" charset="0"/>
              <a:buChar char="o"/>
            </a:pPr>
            <a:r>
              <a:rPr lang="cs-CZ" dirty="0"/>
              <a:t>Rušení klášterů </a:t>
            </a:r>
            <a:r>
              <a:rPr lang="cs-CZ" dirty="0">
                <a:sym typeface="Wingdings" panose="05000000000000000000" pitchFamily="2" charset="2"/>
              </a:rPr>
              <a:t> přeměna na kasárny a nemocnice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likvidace klášterních knihoven  kulturní ztráty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5A5E4DB-76CC-4349-8350-CC11B5E4B3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542" y="450574"/>
            <a:ext cx="2655458" cy="325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58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AEBAA5-C9EC-4C50-BF4D-DCF21CC1A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Britská politika vůči koloniím v Americe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FB23A5-8046-482B-B507-C7448BB83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b="1" dirty="0"/>
              <a:t>Britské kolonie </a:t>
            </a:r>
            <a:r>
              <a:rPr lang="cs-CZ" dirty="0"/>
              <a:t>– Virginie, Bermudy, Bahamy, Jamajka, Kanada, Florida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Severní osady měly </a:t>
            </a:r>
            <a:r>
              <a:rPr lang="cs-CZ" b="1" dirty="0"/>
              <a:t>farmářský charakter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b="1" dirty="0"/>
              <a:t>Jižní kolonie </a:t>
            </a:r>
            <a:r>
              <a:rPr lang="cs-CZ" dirty="0"/>
              <a:t>– bavlníkové, tabákové a rýžové plantáže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Z obchodu s americkými osadami plynul Velké Británii značný zisk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Američtí osadníci se cítili omezování – řemeslnické a průmyslové výrobky i potraviny musejí dovážet pouze z Anglie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Zvýšení daní koloniím, snaha regulace kolonií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Nové daňové a celní zákony </a:t>
            </a:r>
            <a:r>
              <a:rPr lang="cs-CZ" dirty="0">
                <a:sym typeface="Wingdings" panose="05000000000000000000" pitchFamily="2" charset="2"/>
              </a:rPr>
              <a:t> pro kolonie nevýhodné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1765 </a:t>
            </a:r>
            <a:r>
              <a:rPr lang="cs-CZ" b="1" dirty="0">
                <a:sym typeface="Wingdings" panose="05000000000000000000" pitchFamily="2" charset="2"/>
              </a:rPr>
              <a:t>zavedena kolkovní daň z listin </a:t>
            </a:r>
            <a:r>
              <a:rPr lang="cs-CZ" dirty="0">
                <a:sym typeface="Wingdings" panose="05000000000000000000" pitchFamily="2" charset="2"/>
              </a:rPr>
              <a:t>a novin  všeobecný odpor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Daň byla odvolána  zavedeno </a:t>
            </a:r>
            <a:r>
              <a:rPr lang="cs-CZ" b="1" dirty="0">
                <a:sym typeface="Wingdings" panose="05000000000000000000" pitchFamily="2" charset="2"/>
              </a:rPr>
              <a:t>dovozní clo </a:t>
            </a:r>
            <a:r>
              <a:rPr lang="cs-CZ" dirty="0">
                <a:sym typeface="Wingdings" panose="05000000000000000000" pitchFamily="2" charset="2"/>
              </a:rPr>
              <a:t>– bojkot anglického zboží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458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43E0A-413D-4076-8BA4-F3B5F1DF5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Britové a kolonie </a:t>
            </a:r>
            <a:r>
              <a:rPr lang="cs-CZ"/>
              <a:t>v Americe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C0DCA0-769A-4EC2-AE0A-06C0E8887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1766 –“výslovný zákon“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Britové mohou rozhodovat i o koloniích, které nemají své zastoupení v parlamentu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Osadníci protestovali – „Zdanění bez zastoupení je tyranie“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1773 </a:t>
            </a:r>
            <a:r>
              <a:rPr lang="cs-CZ" b="1" dirty="0"/>
              <a:t>Bostonské pití čaje </a:t>
            </a:r>
            <a:endParaRPr lang="cs-CZ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protest proti britské politice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Vyházení čaje do moře (osadníci převlečení za indiány)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  <p:pic>
        <p:nvPicPr>
          <p:cNvPr id="4" name="Zástupný obsah 4">
            <a:extLst>
              <a:ext uri="{FF2B5EF4-FFF2-40B4-BE49-F238E27FC236}">
                <a16:creationId xmlns:a16="http://schemas.microsoft.com/office/drawing/2014/main" id="{AA520328-2AE9-4D4E-94F8-84ED8721B4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946" y="3742955"/>
            <a:ext cx="4173333" cy="295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329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86CAC7-FF5F-455F-8DCF-E6048FF88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Válka za nezávislost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8812FD-C0FC-4C93-8542-5F6AECAAD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Jako reakci na Bostonské pití čaje se britský král Jiří III. Rozhodl potlačit odpor v amerických koloniích silou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Osadníci svolali roku 1774 kongres všech třinácti britských kolonií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Prosadili myšlenku rozchodu s Anglií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Vytvořili vojsko v čele s Georgem Washingtonem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1775 </a:t>
            </a:r>
            <a:r>
              <a:rPr lang="cs-CZ" dirty="0">
                <a:sym typeface="Wingdings" panose="05000000000000000000" pitchFamily="2" charset="2"/>
              </a:rPr>
              <a:t> vypukla válka za nezávislost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Zpočátku vyhrávalo britské vojsko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2270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D809B8-D6F0-4B0A-8D83-F0F4A5407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Prohlášení nezávislosti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808FE4-A78F-43F8-9C8F-FED6C9046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4710" y="1957015"/>
            <a:ext cx="8825659" cy="4160520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1776 </a:t>
            </a:r>
            <a:r>
              <a:rPr lang="cs-CZ" dirty="0">
                <a:sym typeface="Wingdings" panose="05000000000000000000" pitchFamily="2" charset="2"/>
              </a:rPr>
              <a:t> Washington vytlačil Angličany z Bostonu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4. 7. 1776 ve Philadelphii přijato </a:t>
            </a:r>
            <a:r>
              <a:rPr lang="cs-CZ" b="1" dirty="0">
                <a:sym typeface="Wingdings" panose="05000000000000000000" pitchFamily="2" charset="2"/>
              </a:rPr>
              <a:t>prohlášení nezávislosti </a:t>
            </a:r>
            <a:r>
              <a:rPr lang="cs-CZ" dirty="0">
                <a:sym typeface="Wingdings" panose="05000000000000000000" pitchFamily="2" charset="2"/>
              </a:rPr>
              <a:t>amerických osad (zformulováno Thomasem </a:t>
            </a:r>
            <a:r>
              <a:rPr lang="cs-CZ" dirty="0" err="1">
                <a:sym typeface="Wingdings" panose="05000000000000000000" pitchFamily="2" charset="2"/>
              </a:rPr>
              <a:t>Jeffersonem</a:t>
            </a:r>
            <a:r>
              <a:rPr lang="cs-CZ" dirty="0">
                <a:sym typeface="Wingdings" panose="05000000000000000000" pitchFamily="2" charset="2"/>
              </a:rPr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Vznik </a:t>
            </a:r>
            <a:r>
              <a:rPr lang="cs-CZ" b="1" dirty="0">
                <a:sym typeface="Wingdings" panose="05000000000000000000" pitchFamily="2" charset="2"/>
              </a:rPr>
              <a:t>Spojených států amerických</a:t>
            </a:r>
            <a:r>
              <a:rPr lang="cs-CZ" dirty="0">
                <a:sym typeface="Wingdings" panose="05000000000000000000" pitchFamily="2" charset="2"/>
              </a:rPr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Francie, Španělsko a Nizozemí podpořily americké povstalce (finančně a vojensky)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 chtěli oslabit převahu Britů na moři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1781 byla britská armáda poražena definitivně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1783  VB uznala nezávislost amerických osad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1787  přijetí americké ústavy – Články konfederace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1789 oficiální vyhlášení ústavy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Volba 1. prezidenta  G. Washington</a:t>
            </a:r>
          </a:p>
        </p:txBody>
      </p:sp>
    </p:spTree>
    <p:extLst>
      <p:ext uri="{BB962C8B-B14F-4D97-AF65-F5344CB8AC3E}">
        <p14:creationId xmlns:p14="http://schemas.microsoft.com/office/powerpoint/2010/main" val="2980077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995FE0-74AC-4D39-B595-69B99A07E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Politický systém USA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C13168-847A-4505-9FED-E9F2D5304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86000"/>
            <a:ext cx="8825659" cy="3733800"/>
          </a:xfrm>
        </p:spPr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Kongres </a:t>
            </a:r>
            <a:r>
              <a:rPr lang="cs-CZ" dirty="0">
                <a:sym typeface="Wingdings" panose="05000000000000000000" pitchFamily="2" charset="2"/>
              </a:rPr>
              <a:t> zákonodárný orgán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Sněmovna reprezentantů  počet zastupujících je dán počtem obyvatel státu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Senát – dva senátoři z každého státu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Prezident  výkonná moc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Nejvyšší soudní dvůr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Ústava – preambule, 7 článků, 26 dodatků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Federalisté  Republikánská strana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Jednotná centrální vláda, obchodníci, bankéři, duchovní, vojenští velitelé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Anti federalisté  Demokratičtí republikáni (demokrati)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Radikálnější, nesouhlas se silnou federální vládou, volební systém bez ohledu na majetek, vlastní plán rozvoje USA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7193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909C71-A589-400A-B914-5B246B223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B89F1C-4B9F-41D8-81E3-BC17B928D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http://www.dejepis.com/</a:t>
            </a:r>
            <a:endParaRPr lang="cs-CZ" dirty="0"/>
          </a:p>
          <a:p>
            <a:r>
              <a:rPr lang="cs-CZ" dirty="0">
                <a:hlinkClick r:id="rId3"/>
              </a:rPr>
              <a:t>https://www.wikipedia.org/</a:t>
            </a:r>
            <a:endParaRPr lang="cs-CZ" dirty="0"/>
          </a:p>
          <a:p>
            <a:r>
              <a:rPr lang="cs-CZ" dirty="0">
                <a:hlinkClick r:id="rId4"/>
              </a:rPr>
              <a:t>https://www.google.cz/imghp?hl=cs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047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7C2188-8C8D-4C8C-A416-5CD7BD0FA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Osvícenství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549A0A-9B68-4903-BEAD-F8556DDD4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1651"/>
            <a:ext cx="10515600" cy="3725311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Filozofické, kulturní, politické a hospodářské hnutí 18. stol.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Přesvědčení, že by se člověk měl řídit spíše vlastním rozumem než vírou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Nevidí smysl života jen v posmrtném životě, ale i v důstojném životě na Zemi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Vzniklo v Anglii, Francii a Nizozemí, rozšíření v Evropě v 2. pol. 18. stol.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Představitelé: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John Locke </a:t>
            </a:r>
            <a:r>
              <a:rPr lang="cs-CZ" dirty="0">
                <a:sym typeface="Wingdings" panose="05000000000000000000" pitchFamily="2" charset="2"/>
              </a:rPr>
              <a:t> myšlenka – veškerá moc nepochází od Boha, ale z lidu, stanovil také přirozená práva člověka – svoboda náboženství, soukromé vlastnictví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err="1">
                <a:sym typeface="Wingdings" panose="05000000000000000000" pitchFamily="2" charset="2"/>
              </a:rPr>
              <a:t>Voltaire</a:t>
            </a:r>
            <a:r>
              <a:rPr lang="cs-CZ" dirty="0">
                <a:sym typeface="Wingdings" panose="05000000000000000000" pitchFamily="2" charset="2"/>
              </a:rPr>
              <a:t>, D. Diderot, J. J. Rousseau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>
              <a:sym typeface="Wingdings" panose="05000000000000000000" pitchFamily="2" charset="2"/>
            </a:endParaRPr>
          </a:p>
          <a:p>
            <a:pPr lvl="1"/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14188DD-56B1-4B52-B170-F44A1EE874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2671" y="1766526"/>
            <a:ext cx="1957376" cy="254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608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FE08A3-E45A-44A8-A702-A21F0FC43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Osvícenství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8C2847-E20E-4F14-B41A-BC4FB5C96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Došlo k vědeckému pokroku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Antonie </a:t>
            </a:r>
            <a:r>
              <a:rPr lang="cs-CZ" dirty="0" err="1"/>
              <a:t>Lavoisier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utřídění chemických prvků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 Carl Linné  základy dělení rostlinné říše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Luigi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Galvani</a:t>
            </a:r>
            <a:r>
              <a:rPr lang="cs-CZ" dirty="0">
                <a:sym typeface="Wingdings" panose="05000000000000000000" pitchFamily="2" charset="2"/>
              </a:rPr>
              <a:t>  První galvanický článek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 James Watt  zdokonalený parní stroj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 Bratři </a:t>
            </a:r>
            <a:r>
              <a:rPr lang="cs-CZ" dirty="0" err="1">
                <a:sym typeface="Wingdings" panose="05000000000000000000" pitchFamily="2" charset="2"/>
              </a:rPr>
              <a:t>Montgofiérové</a:t>
            </a:r>
            <a:r>
              <a:rPr lang="cs-CZ" dirty="0">
                <a:sym typeface="Wingdings" panose="05000000000000000000" pitchFamily="2" charset="2"/>
              </a:rPr>
              <a:t>  papírový horkovzdušný balón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776EBA3-85E1-40EF-BB86-539DB1171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275" y="3213198"/>
            <a:ext cx="4159735" cy="308255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3AB4EC3-03F9-494E-A1AA-C360EE9006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0143" y="736698"/>
            <a:ext cx="2238375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831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E640E1-C13E-4C53-A236-10F56DE14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Osvícenský absolutismus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2AC95B-A747-4546-B377-41A3AA031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Pokusy vládců uplatnit myšlenky osvícenství v praxi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Stát má být panovníkem reformován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Spjat s monarchií, se šlechtou </a:t>
            </a:r>
            <a:r>
              <a:rPr lang="cs-CZ" dirty="0">
                <a:sym typeface="Wingdings" panose="05000000000000000000" pitchFamily="2" charset="2"/>
              </a:rPr>
              <a:t> je nástrojem pokroku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b="1" dirty="0">
                <a:sym typeface="Wingdings" panose="05000000000000000000" pitchFamily="2" charset="2"/>
              </a:rPr>
              <a:t> Cíl reforem: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Zajistit hospodářskou prosperitu země – podpora podnikání, manufaktur, obchodu, odstranění nevolnictví a náboženské netolerance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b="1" dirty="0">
                <a:sym typeface="Wingdings" panose="05000000000000000000" pitchFamily="2" charset="2"/>
              </a:rPr>
              <a:t> Cíl osvícenského </a:t>
            </a:r>
            <a:r>
              <a:rPr lang="cs-CZ" b="1" dirty="0" err="1">
                <a:sym typeface="Wingdings" panose="05000000000000000000" pitchFamily="2" charset="2"/>
              </a:rPr>
              <a:t>absol</a:t>
            </a:r>
            <a:r>
              <a:rPr lang="cs-CZ" b="1" dirty="0">
                <a:sym typeface="Wingdings" panose="05000000000000000000" pitchFamily="2" charset="2"/>
              </a:rPr>
              <a:t>.</a:t>
            </a:r>
            <a:r>
              <a:rPr lang="cs-CZ" dirty="0">
                <a:sym typeface="Wingdings" panose="05000000000000000000" pitchFamily="2" charset="2"/>
              </a:rPr>
              <a:t> – zachovat starý politický režim (feudalismus)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 Uplatnil se v zemích bez silného měšťanstva (mohlo by uskutečnit radikální změnu)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 Ve Španělsku, Portugalsku, Dánsku, Rusku (Kateřina II.), Prusku (Fridrich II.), Rakousku (Marie Terezie a Josef II.)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 Potřebný pro vznik kapitalistické společnosti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9254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ED880-F7FA-40A0-A308-16AAD9C14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Marie Terezie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B34B97-3502-4BAD-B629-C906E815E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Arcivévodkyně rakouská, královna česká a uherská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Jediná žena vládnoucí na českém trůně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Manželka Františka I. Štěpána Lotrinského – římský císař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Vychovávána Jezuity – učila se náboženství, dějiny, fr., něm. a latinu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Nastoupila na trůn po smrti svého otce Karla VI. na základě pragmatických sankcí (pokud nebude Habsburský mužský nástupce </a:t>
            </a:r>
            <a:r>
              <a:rPr lang="cs-CZ" dirty="0">
                <a:sym typeface="Wingdings" panose="05000000000000000000" pitchFamily="2" charset="2"/>
              </a:rPr>
              <a:t> nastoupí na trůn žena)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Problémy s okolními zeměmi, ale i uvnitř Rakouska </a:t>
            </a:r>
            <a:r>
              <a:rPr lang="cs-CZ" dirty="0">
                <a:sym typeface="Wingdings" panose="05000000000000000000" pitchFamily="2" charset="2"/>
              </a:rPr>
              <a:t> v některých zemích nechtěli, aby jim vládla žena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7BC6498-F17F-4505-99C1-D6C3909227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7584" y="286603"/>
            <a:ext cx="2193677" cy="272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035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EA0382-BA90-445C-BEB0-7ACEBEBDE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Války o rakouské dědictví (1740-1763)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36A31F-8A6B-4E0E-9759-8F5DF539F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Tři válečné konflikty o nástupnictví na habsburský trůn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Marie Terezie x Prusko, Bavorsko, Francie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Hlavní důvod válek </a:t>
            </a:r>
            <a:endParaRPr lang="cs-CZ" dirty="0">
              <a:sym typeface="Wingdings" panose="05000000000000000000" pitchFamily="2" charset="2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odmítání pragmatické sankce Marie Terezie jako nástupkyně na trůn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nárokování krále Fridricha II. slezských území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První 2 konflikty – „slezské války“ , třetí konflikt „sedmiletá válka“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339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4EFF3-3307-4234-AE94-8AD221987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slezská válka 1740-1742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73C44E-8143-4601-88F6-04C920298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Prusko si nárokovalo Slezsko, Bavorsko Čechy a Rakousko (měli podporu Francie, která si nenárokovala žádná území)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Rakousko mělo slabé vojsko po bojích s Osmanskou říší </a:t>
            </a:r>
            <a:r>
              <a:rPr lang="cs-CZ" dirty="0">
                <a:sym typeface="Wingdings" panose="05000000000000000000" pitchFamily="2" charset="2"/>
              </a:rPr>
              <a:t> uherští stavové pomohli Marii Terezii vojensky i finančně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Postavila nové vojsko  obsadilo Bavorsko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1741 byla obsazena Praha  bavorský král Karel Albrecht se stal českým králem (podpora šlechty) – byl protikrálem, právoplatným panovníkem českých zemí byla Marie Terezie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1742 – </a:t>
            </a:r>
            <a:r>
              <a:rPr lang="cs-CZ" b="1" dirty="0">
                <a:sym typeface="Wingdings" panose="05000000000000000000" pitchFamily="2" charset="2"/>
              </a:rPr>
              <a:t>Vratislavský mír</a:t>
            </a:r>
            <a:r>
              <a:rPr lang="cs-CZ" dirty="0">
                <a:sym typeface="Wingdings" panose="05000000000000000000" pitchFamily="2" charset="2"/>
              </a:rPr>
              <a:t> - Marie Terezie ztratila Horní a Dolní Sasko Prusku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7281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49CE45-FBD1-4563-B8BB-8CBF2ABEF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Druhá slezská válka 1744-1745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6F6048-9D72-4E03-8BAC-8AACA7636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1743 – Marie Terezie korunována v Praze na českou královnu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Praha byla znovu v obležení, docházelo k drancování (Prusko)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Marie Terezie vytlačila pruské vojsko z Čech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Pro manžela Františka Štěpána Lotrinského získala císařský titul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1745 – uzavřen </a:t>
            </a:r>
            <a:r>
              <a:rPr lang="cs-CZ" b="1" dirty="0"/>
              <a:t>Drážďanský mír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potvrzuje ztrátu Slezska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Uznání Marie Terezie jako dědičku rakouského trůnu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Války ukázaly potřebu reforem 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9121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933F6C-3675-4365-8B63-CF9C33FF0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Sedmiletá válka 1756-1763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312BB2-DD6C-459A-A805-5240C5BD9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Probíhala i v zámoří (boj o kolonie)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Do války se zapojilo i Rusko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Petr II se spojil s Pruskem </a:t>
            </a:r>
            <a:r>
              <a:rPr lang="cs-CZ" dirty="0">
                <a:sym typeface="Wingdings" panose="05000000000000000000" pitchFamily="2" charset="2"/>
              </a:rPr>
              <a:t> Kateřina II. ho svrhla </a:t>
            </a: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Pruská vojska pronikla do Saska a Čech </a:t>
            </a:r>
            <a:r>
              <a:rPr lang="cs-CZ" dirty="0">
                <a:sym typeface="Wingdings" panose="05000000000000000000" pitchFamily="2" charset="2"/>
              </a:rPr>
              <a:t> byla poražena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1763 – uzavřen mír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V Paříži – potvrzuje převahu Anglie v koloniích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V </a:t>
            </a:r>
            <a:r>
              <a:rPr lang="cs-CZ" dirty="0" err="1">
                <a:sym typeface="Wingdings" panose="05000000000000000000" pitchFamily="2" charset="2"/>
              </a:rPr>
              <a:t>Hubertusburgu</a:t>
            </a:r>
            <a:r>
              <a:rPr lang="cs-CZ" dirty="0">
                <a:sym typeface="Wingdings" panose="05000000000000000000" pitchFamily="2" charset="2"/>
              </a:rPr>
              <a:t> – Prusku zůstává Slezsko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sym typeface="Wingdings" panose="05000000000000000000" pitchFamily="2" charset="2"/>
              </a:rPr>
              <a:t>Marie Terezie uhájila celistvost Habsburské monarchie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172281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272</TotalTime>
  <Words>1245</Words>
  <Application>Microsoft Office PowerPoint</Application>
  <PresentationFormat>Širokoúhlá obrazovka</PresentationFormat>
  <Paragraphs>144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Calibri</vt:lpstr>
      <vt:lpstr>Calibri Light</vt:lpstr>
      <vt:lpstr>Courier New</vt:lpstr>
      <vt:lpstr>Wingdings</vt:lpstr>
      <vt:lpstr>Retrospektiva</vt:lpstr>
      <vt:lpstr>Osvícenství, osvícenský absolutismus v Evropě, vláda Marie Terezie a Josefa II. v českých zemích, vznik USA</vt:lpstr>
      <vt:lpstr>Osvícenství </vt:lpstr>
      <vt:lpstr>Osvícenství </vt:lpstr>
      <vt:lpstr>Osvícenský absolutismus</vt:lpstr>
      <vt:lpstr>Marie Terezie </vt:lpstr>
      <vt:lpstr>Války o rakouské dědictví (1740-1763)</vt:lpstr>
      <vt:lpstr>První slezská válka 1740-1742</vt:lpstr>
      <vt:lpstr>Druhá slezská válka 1744-1745</vt:lpstr>
      <vt:lpstr>Sedmiletá válka 1756-1763</vt:lpstr>
      <vt:lpstr>Reformy Marie Terezie</vt:lpstr>
      <vt:lpstr>Reformy Marie Terezie</vt:lpstr>
      <vt:lpstr>Reformy Josefa II.</vt:lpstr>
      <vt:lpstr>Britská politika vůči koloniím v Americe</vt:lpstr>
      <vt:lpstr>Britové a kolonie v Americe</vt:lpstr>
      <vt:lpstr>Válka za nezávislost</vt:lpstr>
      <vt:lpstr>Prohlášení nezávislosti</vt:lpstr>
      <vt:lpstr>Politický systém USA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Osvícenství, osvícenský absolutismus v Evropě, vláda Marie Terezie a Josefa II. v českých zemích, vznik USA</dc:title>
  <dc:creator>Michaela Bešterová</dc:creator>
  <cp:lastModifiedBy>Michaela Bešterová</cp:lastModifiedBy>
  <cp:revision>25</cp:revision>
  <dcterms:created xsi:type="dcterms:W3CDTF">2019-01-29T18:54:51Z</dcterms:created>
  <dcterms:modified xsi:type="dcterms:W3CDTF">2019-05-19T11:51:33Z</dcterms:modified>
</cp:coreProperties>
</file>