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5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0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39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08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6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2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4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97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07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31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06C4A9-4EC1-40C8-9447-788C13E6D555}" type="datetimeFigureOut">
              <a:rPr lang="cs-CZ" smtClean="0"/>
              <a:t>24.1.2019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CE79B7D-F98C-426C-AF22-0480F2314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cbdistillery.com/cbd-oil-beginners-guide/" TargetMode="External"/><Relationship Id="rId13" Type="http://schemas.openxmlformats.org/officeDocument/2006/relationships/hyperlink" Target="https://www.royalqueenseeds.cz/content/140-pochopeni-endokanabinoidniho-systemu" TargetMode="External"/><Relationship Id="rId3" Type="http://schemas.openxmlformats.org/officeDocument/2006/relationships/hyperlink" Target="https://medium.com/cbd-origin/the-endocannabinoid-system-everything-you-need-to-know-1c38a648cafb" TargetMode="External"/><Relationship Id="rId7" Type="http://schemas.openxmlformats.org/officeDocument/2006/relationships/hyperlink" Target="https://www.thenewamsterdam.com/cbd-thc/" TargetMode="External"/><Relationship Id="rId12" Type="http://schemas.openxmlformats.org/officeDocument/2006/relationships/hyperlink" Target="https://www.dailymaverick.co.za/article/2018-08-30-cannabis-legalisation-an-open-letter-to-the-concourt/" TargetMode="External"/><Relationship Id="rId2" Type="http://schemas.openxmlformats.org/officeDocument/2006/relationships/hyperlink" Target="https://www.terravidahc.com/blog-1/2018/5/15/the-endocannabinoid-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nf-magazin.com/medizin/cannabinoide/anandamid-unser-organismus-kifft/" TargetMode="External"/><Relationship Id="rId11" Type="http://schemas.openxmlformats.org/officeDocument/2006/relationships/hyperlink" Target="https://www.medscape.com/viewarticle/902197" TargetMode="External"/><Relationship Id="rId5" Type="http://schemas.openxmlformats.org/officeDocument/2006/relationships/hyperlink" Target="https://en.wikipedia.org/wiki/2-Arachidonoylglycerol" TargetMode="External"/><Relationship Id="rId10" Type="http://schemas.openxmlformats.org/officeDocument/2006/relationships/hyperlink" Target="https://goobjoog.com/english/interrupting-parkinsons-disease/" TargetMode="External"/><Relationship Id="rId4" Type="http://schemas.openxmlformats.org/officeDocument/2006/relationships/hyperlink" Target="https://medium.com/randy-s-club/supporting-your-endocannabinoid-system-5db4c35d6037" TargetMode="External"/><Relationship Id="rId9" Type="http://schemas.openxmlformats.org/officeDocument/2006/relationships/hyperlink" Target="https://www.hcillinois.com/learn/endocannabinoid-syst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7CE17-CC56-44A1-B5A0-5D2F2E5D7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Endokanabinoidní</a:t>
            </a:r>
            <a:r>
              <a:rPr lang="cs-CZ" dirty="0"/>
              <a:t> systém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C9364D-AEAC-42CC-8622-826F18A1B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Šáchová; 5.k</a:t>
            </a:r>
          </a:p>
        </p:txBody>
      </p:sp>
    </p:spTree>
    <p:extLst>
      <p:ext uri="{BB962C8B-B14F-4D97-AF65-F5344CB8AC3E}">
        <p14:creationId xmlns:p14="http://schemas.microsoft.com/office/powerpoint/2010/main" val="11446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9345A-2B1B-4C63-988E-15931EEA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45464"/>
          </a:xfrm>
        </p:spPr>
        <p:txBody>
          <a:bodyPr/>
          <a:lstStyle/>
          <a:p>
            <a:r>
              <a:rPr lang="cs-CZ" dirty="0" err="1"/>
              <a:t>Endokanabinoidní</a:t>
            </a:r>
            <a:r>
              <a:rPr lang="cs-CZ" dirty="0"/>
              <a:t>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4F7A2-0850-4367-AD14-19D57B9F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5064"/>
            <a:ext cx="9872871" cy="4440936"/>
          </a:xfrm>
        </p:spPr>
        <p:txBody>
          <a:bodyPr/>
          <a:lstStyle/>
          <a:p>
            <a:r>
              <a:rPr lang="cs-CZ" dirty="0"/>
              <a:t>ENDO = endogenní – vzniká vevnitř, má vnitřní příčinu</a:t>
            </a:r>
          </a:p>
          <a:p>
            <a:r>
              <a:rPr lang="cs-CZ" dirty="0"/>
              <a:t>KANABINOIDNÍ – </a:t>
            </a:r>
            <a:r>
              <a:rPr lang="cs-CZ" dirty="0" err="1"/>
              <a:t>kanabinoidy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r>
              <a:rPr lang="cs-CZ" dirty="0"/>
              <a:t>Buněčné receptory („zámky“) – CB1, CB2</a:t>
            </a:r>
          </a:p>
          <a:p>
            <a:r>
              <a:rPr lang="cs-CZ" dirty="0"/>
              <a:t>AGONISTÉ = chemické molekuly („klíče“) - </a:t>
            </a:r>
            <a:r>
              <a:rPr lang="cs-CZ" dirty="0" err="1"/>
              <a:t>kanabinoidy</a:t>
            </a:r>
            <a:endParaRPr lang="cs-CZ" dirty="0"/>
          </a:p>
          <a:p>
            <a:r>
              <a:rPr lang="cs-CZ" dirty="0"/>
              <a:t>Receptory + agonisté-&gt; reakce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065719-92BF-4CAC-B94B-B6DF73D6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40" y="451104"/>
            <a:ext cx="3747881" cy="29778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27A806-BD2C-48AF-B0AF-34B25BCC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39" y="3908309"/>
            <a:ext cx="3747881" cy="24985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BFA8A35-B3A9-4C9E-86A3-5254A5C3158B}"/>
              </a:ext>
            </a:extLst>
          </p:cNvPr>
          <p:cNvSpPr txBox="1"/>
          <p:nvPr/>
        </p:nvSpPr>
        <p:spPr>
          <a:xfrm>
            <a:off x="11284758" y="31146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CC957E-82A8-4E32-BAB0-3C52E151B69D}"/>
              </a:ext>
            </a:extLst>
          </p:cNvPr>
          <p:cNvSpPr txBox="1"/>
          <p:nvPr/>
        </p:nvSpPr>
        <p:spPr>
          <a:xfrm>
            <a:off x="11284758" y="60627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318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B939A-8993-477F-80B0-DC0A0163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Receptory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8515C-EEF9-4FCD-8899-22F94872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všude</a:t>
            </a:r>
          </a:p>
          <a:p>
            <a:r>
              <a:rPr lang="cs-CZ" dirty="0"/>
              <a:t>CB1 - v CNS, hypotalamu, amygdale,</a:t>
            </a:r>
          </a:p>
          <a:p>
            <a:pPr marL="45720" indent="0">
              <a:buNone/>
            </a:pPr>
            <a:r>
              <a:rPr lang="cs-CZ" dirty="0"/>
              <a:t> nervových zakončeních</a:t>
            </a:r>
          </a:p>
          <a:p>
            <a:r>
              <a:rPr lang="cs-CZ" dirty="0"/>
              <a:t>CB2 – v imunitním systému, TS,</a:t>
            </a:r>
          </a:p>
          <a:p>
            <a:pPr marL="45720" indent="0">
              <a:buNone/>
            </a:pPr>
            <a:r>
              <a:rPr lang="cs-CZ" dirty="0"/>
              <a:t> periferiích NS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40B8BC-8F28-485C-8A02-033B812A7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2" y="987552"/>
            <a:ext cx="5902453" cy="453542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2F54B9D-A331-462A-9E77-55FC347F1DBB}"/>
              </a:ext>
            </a:extLst>
          </p:cNvPr>
          <p:cNvSpPr txBox="1"/>
          <p:nvPr/>
        </p:nvSpPr>
        <p:spPr>
          <a:xfrm>
            <a:off x="11480043" y="49679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858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A518D-7F1B-4991-9A1C-443AC6AC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Kanabinoidy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B6DBF-1762-485C-914B-832884E56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864311"/>
            <a:ext cx="4754880" cy="421644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u="sng" dirty="0"/>
              <a:t>ENDOKANABINOIDY:</a:t>
            </a:r>
          </a:p>
          <a:p>
            <a:r>
              <a:rPr lang="cs-CZ" dirty="0"/>
              <a:t>Produkovány v těle</a:t>
            </a:r>
          </a:p>
          <a:p>
            <a:r>
              <a:rPr lang="cs-CZ" u="sng" dirty="0" err="1"/>
              <a:t>Anandamid</a:t>
            </a:r>
            <a:r>
              <a:rPr lang="cs-CZ" dirty="0"/>
              <a:t> – dál od mozku</a:t>
            </a:r>
          </a:p>
          <a:p>
            <a:r>
              <a:rPr lang="cs-CZ" u="sng" dirty="0"/>
              <a:t>2-AG</a:t>
            </a:r>
            <a:r>
              <a:rPr lang="cs-CZ" dirty="0"/>
              <a:t> – v mozku</a:t>
            </a:r>
          </a:p>
          <a:p>
            <a:r>
              <a:rPr lang="cs-CZ" dirty="0"/>
              <a:t>= „krátkodobé neurotransmitery“</a:t>
            </a:r>
          </a:p>
          <a:p>
            <a:r>
              <a:rPr lang="cs-CZ" dirty="0"/>
              <a:t>vypuštění -&gt; rozklad enzymů FAAH a MAGL</a:t>
            </a:r>
          </a:p>
          <a:p>
            <a:r>
              <a:rPr lang="cs-CZ" dirty="0"/>
              <a:t>Pro spouštění zákl. tělních </a:t>
            </a:r>
            <a:r>
              <a:rPr lang="cs-CZ" dirty="0" err="1"/>
              <a:t>fcí</a:t>
            </a:r>
            <a:r>
              <a:rPr lang="cs-CZ" dirty="0"/>
              <a:t> </a:t>
            </a:r>
          </a:p>
          <a:p>
            <a:endParaRPr lang="cs-CZ" dirty="0"/>
          </a:p>
          <a:p>
            <a:pPr marL="822960" lvl="3" indent="0">
              <a:buNone/>
            </a:pPr>
            <a:r>
              <a:rPr lang="cs-CZ" dirty="0"/>
              <a:t>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7BBA639-C7CE-4E9A-95B6-BE3DFE4E1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3105150"/>
            <a:ext cx="5905500" cy="314325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BA401C6-3468-4248-A19F-D4458F4562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56" y="419219"/>
            <a:ext cx="4181708" cy="3143250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A53A2C4-3732-4094-8648-049201BC3FB7}"/>
              </a:ext>
            </a:extLst>
          </p:cNvPr>
          <p:cNvSpPr txBox="1"/>
          <p:nvPr/>
        </p:nvSpPr>
        <p:spPr>
          <a:xfrm>
            <a:off x="8486559" y="2671107"/>
            <a:ext cx="23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0C69FBC-4F24-48A1-B039-FA14F9DCBAD1}"/>
              </a:ext>
            </a:extLst>
          </p:cNvPr>
          <p:cNvSpPr txBox="1"/>
          <p:nvPr/>
        </p:nvSpPr>
        <p:spPr>
          <a:xfrm>
            <a:off x="10652760" y="5705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916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B64B8C0-612C-499E-ACA4-0DA0275F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55" y="806719"/>
            <a:ext cx="3637192" cy="3637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F1AEFD-B8DB-4BBD-B167-8DDD4ACA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Kanabinoidy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19831-B28C-4966-92B2-928F015B3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86251"/>
            <a:ext cx="4754880" cy="438409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u="sng" dirty="0"/>
              <a:t>EXOKANABINOIDY:</a:t>
            </a:r>
          </a:p>
          <a:p>
            <a:r>
              <a:rPr lang="cs-CZ" dirty="0"/>
              <a:t>Z konopí</a:t>
            </a:r>
          </a:p>
          <a:p>
            <a:r>
              <a:rPr lang="cs-CZ" dirty="0"/>
              <a:t> ECS pracuje rychleji a déle </a:t>
            </a:r>
          </a:p>
          <a:p>
            <a:r>
              <a:rPr lang="cs-CZ" u="sng" dirty="0"/>
              <a:t>THC:</a:t>
            </a:r>
          </a:p>
          <a:p>
            <a:pPr lvl="1"/>
            <a:r>
              <a:rPr lang="cs-CZ" dirty="0"/>
              <a:t>CB1 i CB2</a:t>
            </a:r>
          </a:p>
          <a:p>
            <a:pPr lvl="1"/>
            <a:r>
              <a:rPr lang="cs-CZ" u="sng" dirty="0"/>
              <a:t>Účinky</a:t>
            </a:r>
            <a:r>
              <a:rPr lang="cs-CZ" dirty="0"/>
              <a:t> :</a:t>
            </a:r>
          </a:p>
          <a:p>
            <a:pPr lvl="2"/>
            <a:r>
              <a:rPr lang="cs-CZ" dirty="0"/>
              <a:t> </a:t>
            </a:r>
            <a:r>
              <a:rPr lang="cs-CZ" dirty="0" err="1"/>
              <a:t>zhulenost</a:t>
            </a:r>
            <a:endParaRPr lang="cs-CZ" dirty="0"/>
          </a:p>
          <a:p>
            <a:pPr lvl="2"/>
            <a:r>
              <a:rPr lang="cs-CZ" dirty="0"/>
              <a:t>pomoc s chronickou bolestí, apetitem, astmatem a glaukomem </a:t>
            </a:r>
          </a:p>
          <a:p>
            <a:pPr lvl="2"/>
            <a:r>
              <a:rPr lang="cs-CZ" dirty="0"/>
              <a:t>proti rakovině</a:t>
            </a:r>
          </a:p>
          <a:p>
            <a:pPr lvl="1"/>
            <a:r>
              <a:rPr lang="cs-CZ" dirty="0"/>
              <a:t>Symbiotický efekt s CBD</a:t>
            </a:r>
          </a:p>
          <a:p>
            <a:pPr marL="822960" lvl="3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520BC0-F754-488C-81A9-04B32AF1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4719" y="3356426"/>
            <a:ext cx="5544970" cy="3071230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CBD:</a:t>
            </a:r>
          </a:p>
          <a:p>
            <a:pPr lvl="1"/>
            <a:r>
              <a:rPr lang="cs-CZ" dirty="0"/>
              <a:t>Inhibuje FAAH</a:t>
            </a:r>
          </a:p>
          <a:p>
            <a:pPr lvl="1"/>
            <a:r>
              <a:rPr lang="cs-CZ" dirty="0"/>
              <a:t>Účinky – spíše fyzické:</a:t>
            </a:r>
          </a:p>
          <a:p>
            <a:pPr lvl="2"/>
            <a:r>
              <a:rPr lang="cs-CZ" dirty="0"/>
              <a:t>inhibice růstu tumoru</a:t>
            </a:r>
          </a:p>
          <a:p>
            <a:pPr lvl="2"/>
            <a:r>
              <a:rPr lang="cs-CZ" dirty="0"/>
              <a:t>snížení/ prevence: zánětů, nevolnosti, cukrovky, PTSD, schizofrenie, revmatické artritidy, epilepsie, onemocnění OS</a:t>
            </a:r>
          </a:p>
          <a:p>
            <a:pPr lvl="2"/>
            <a:r>
              <a:rPr lang="cs-CZ" dirty="0"/>
              <a:t>Antipsychotické a proti úzkostlivé účinky</a:t>
            </a:r>
          </a:p>
          <a:p>
            <a:pPr lvl="2"/>
            <a:r>
              <a:rPr lang="cs-CZ" dirty="0"/>
              <a:t>Proti svalovým křečím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BCD329-F298-43F4-8695-7D3AC3460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6" y="430344"/>
            <a:ext cx="3297628" cy="189560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2020497-B96C-4326-BD6C-52A0766D5419}"/>
              </a:ext>
            </a:extLst>
          </p:cNvPr>
          <p:cNvSpPr txBox="1"/>
          <p:nvPr/>
        </p:nvSpPr>
        <p:spPr>
          <a:xfrm>
            <a:off x="7755562" y="2086251"/>
            <a:ext cx="11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D943C31-E09B-4A4C-A5B0-2B1DA72398C5}"/>
              </a:ext>
            </a:extLst>
          </p:cNvPr>
          <p:cNvSpPr txBox="1"/>
          <p:nvPr/>
        </p:nvSpPr>
        <p:spPr>
          <a:xfrm>
            <a:off x="11487721" y="42592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1736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130DA81-195C-4729-AEF1-78954ABB3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31" y="365758"/>
            <a:ext cx="3808520" cy="299194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405EE7-00EB-4588-B147-43060DC9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ECS: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BCF4DE-D9B4-4795-8CA4-FCDF3909A0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u="sng" dirty="0"/>
              <a:t>Regulace:</a:t>
            </a:r>
          </a:p>
          <a:p>
            <a:pPr lvl="1"/>
            <a:r>
              <a:rPr lang="cs-CZ" dirty="0"/>
              <a:t>Nálady</a:t>
            </a:r>
          </a:p>
          <a:p>
            <a:pPr lvl="1"/>
            <a:r>
              <a:rPr lang="cs-CZ" dirty="0"/>
              <a:t>Spánku</a:t>
            </a:r>
          </a:p>
          <a:p>
            <a:pPr lvl="1"/>
            <a:r>
              <a:rPr lang="cs-CZ" dirty="0"/>
              <a:t>Apetitu</a:t>
            </a:r>
          </a:p>
          <a:p>
            <a:pPr lvl="1"/>
            <a:r>
              <a:rPr lang="cs-CZ" dirty="0"/>
              <a:t>Bolesti</a:t>
            </a:r>
          </a:p>
          <a:p>
            <a:pPr lvl="1"/>
            <a:r>
              <a:rPr lang="cs-CZ" dirty="0"/>
              <a:t>Imunologických </a:t>
            </a:r>
            <a:r>
              <a:rPr lang="cs-CZ" dirty="0" err="1"/>
              <a:t>fcí</a:t>
            </a:r>
            <a:r>
              <a:rPr lang="cs-CZ" dirty="0"/>
              <a:t> – boj se záněty</a:t>
            </a:r>
          </a:p>
          <a:p>
            <a:pPr lvl="1"/>
            <a:r>
              <a:rPr lang="cs-CZ" dirty="0"/>
              <a:t>Ochrana NS a jeho vývoj</a:t>
            </a:r>
          </a:p>
          <a:p>
            <a:pPr lvl="1"/>
            <a:r>
              <a:rPr lang="cs-CZ" dirty="0"/>
              <a:t>Metabolismu</a:t>
            </a:r>
          </a:p>
          <a:p>
            <a:pPr lvl="1"/>
            <a:r>
              <a:rPr lang="cs-CZ" dirty="0"/>
              <a:t>Paměti</a:t>
            </a:r>
          </a:p>
          <a:p>
            <a:pPr lvl="1"/>
            <a:r>
              <a:rPr lang="cs-CZ" dirty="0"/>
              <a:t>TS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CFF15D-FCCF-4B7E-B8B0-249BBB4DD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3111" y="3429000"/>
            <a:ext cx="4781388" cy="2656644"/>
          </a:xfrm>
        </p:spPr>
        <p:txBody>
          <a:bodyPr/>
          <a:lstStyle/>
          <a:p>
            <a:r>
              <a:rPr lang="cs-CZ" u="sng" dirty="0"/>
              <a:t>Studie</a:t>
            </a:r>
            <a:r>
              <a:rPr lang="cs-CZ" dirty="0"/>
              <a:t> - vyšší obsah </a:t>
            </a:r>
            <a:r>
              <a:rPr lang="cs-CZ" dirty="0" err="1"/>
              <a:t>endokanabinoidů</a:t>
            </a:r>
            <a:r>
              <a:rPr lang="cs-CZ" dirty="0"/>
              <a:t> u lidí s:</a:t>
            </a:r>
          </a:p>
          <a:p>
            <a:pPr lvl="1"/>
            <a:r>
              <a:rPr lang="cs-CZ" dirty="0"/>
              <a:t>Parkinsonem</a:t>
            </a:r>
          </a:p>
          <a:p>
            <a:pPr lvl="1"/>
            <a:r>
              <a:rPr lang="cs-CZ" dirty="0"/>
              <a:t>Chronickými bolestmi</a:t>
            </a:r>
          </a:p>
          <a:p>
            <a:pPr lvl="1"/>
            <a:r>
              <a:rPr lang="cs-CZ" dirty="0"/>
              <a:t>Artritidou </a:t>
            </a:r>
          </a:p>
          <a:p>
            <a:pPr lvl="1"/>
            <a:endParaRPr lang="cs-CZ" dirty="0"/>
          </a:p>
          <a:p>
            <a:pPr marL="274320" lvl="1" indent="0">
              <a:buNone/>
            </a:pPr>
            <a:r>
              <a:rPr lang="cs-CZ" i="1" dirty="0"/>
              <a:t>PROČ..?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2720C1-911C-457B-BF94-1D5C69975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81" y="318303"/>
            <a:ext cx="2238036" cy="30847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E89448-A296-461F-B047-3BFDDD80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42" y="4174810"/>
            <a:ext cx="2991316" cy="224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E690A25-E74A-4C5E-8CDC-BA19C73F4015}"/>
              </a:ext>
            </a:extLst>
          </p:cNvPr>
          <p:cNvSpPr txBox="1"/>
          <p:nvPr/>
        </p:nvSpPr>
        <p:spPr>
          <a:xfrm>
            <a:off x="7601257" y="29145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8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0243F12-E50A-471C-8C92-237D274ACEB3}"/>
              </a:ext>
            </a:extLst>
          </p:cNvPr>
          <p:cNvSpPr txBox="1"/>
          <p:nvPr/>
        </p:nvSpPr>
        <p:spPr>
          <a:xfrm>
            <a:off x="11102146" y="2907029"/>
            <a:ext cx="292231" cy="3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B38AC34-D731-408A-9ECE-9D5548FC1796}"/>
              </a:ext>
            </a:extLst>
          </p:cNvPr>
          <p:cNvSpPr txBox="1"/>
          <p:nvPr/>
        </p:nvSpPr>
        <p:spPr>
          <a:xfrm>
            <a:off x="11394377" y="623074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9609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6C5BA42-6E0F-4F16-9FAF-A16E1312D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45" y="2406594"/>
            <a:ext cx="12021557" cy="292608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pozornost!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672A8E7A-BF86-43C6-9FA9-B1BDDD8A6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0BA1C6-824A-4E17-9286-5FD12DB71CFC}"/>
              </a:ext>
            </a:extLst>
          </p:cNvPr>
          <p:cNvSpPr txBox="1"/>
          <p:nvPr/>
        </p:nvSpPr>
        <p:spPr>
          <a:xfrm>
            <a:off x="11626392" y="6410227"/>
            <a:ext cx="56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61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F81B3-F2F0-474A-8799-6AFBB650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15696"/>
          </a:xfrm>
        </p:spPr>
        <p:txBody>
          <a:bodyPr>
            <a:normAutofit fontScale="90000"/>
          </a:bodyPr>
          <a:lstStyle/>
          <a:p>
            <a:r>
              <a:rPr lang="cs-CZ" dirty="0"/>
              <a:t>Citace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BD04B-104B-45F0-95BB-41AA1862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61288"/>
            <a:ext cx="9872871" cy="493471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Obr. 1:The </a:t>
            </a:r>
            <a:r>
              <a:rPr lang="cs-CZ" dirty="0" err="1"/>
              <a:t>endocannabinoid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. In: </a:t>
            </a:r>
            <a:r>
              <a:rPr lang="cs-CZ" i="1" dirty="0" err="1"/>
              <a:t>Terra</a:t>
            </a:r>
            <a:r>
              <a:rPr lang="cs-CZ" i="1" dirty="0"/>
              <a:t> vida </a:t>
            </a:r>
            <a:r>
              <a:rPr lang="cs-CZ" i="1" dirty="0" err="1"/>
              <a:t>hostilic</a:t>
            </a:r>
            <a:r>
              <a:rPr lang="cs-CZ" i="1" dirty="0"/>
              <a:t> </a:t>
            </a:r>
            <a:r>
              <a:rPr lang="cs-CZ" i="1" dirty="0" err="1"/>
              <a:t>centres</a:t>
            </a:r>
            <a:r>
              <a:rPr lang="cs-CZ" dirty="0"/>
              <a:t> [online]. [cit. 2019-01-24]. Dostupné z: </a:t>
            </a:r>
            <a:r>
              <a:rPr lang="cs-CZ" dirty="0">
                <a:hlinkClick r:id="rId2"/>
              </a:rPr>
              <a:t>https://www.terravidahc.com/blog-1/2018/5/15/the-endocannabinoid-system</a:t>
            </a:r>
            <a:endParaRPr lang="cs-CZ" dirty="0"/>
          </a:p>
          <a:p>
            <a:r>
              <a:rPr lang="cs-CZ" dirty="0"/>
              <a:t>Obr. 2:</a:t>
            </a:r>
            <a:r>
              <a:rPr lang="cs-CZ" i="1" dirty="0"/>
              <a:t>The </a:t>
            </a:r>
            <a:r>
              <a:rPr lang="cs-CZ" i="1" dirty="0" err="1"/>
              <a:t>endocannabinoid</a:t>
            </a:r>
            <a:r>
              <a:rPr lang="cs-CZ" i="1" dirty="0"/>
              <a:t> </a:t>
            </a:r>
            <a:r>
              <a:rPr lang="cs-CZ" i="1" dirty="0" err="1"/>
              <a:t>system</a:t>
            </a:r>
            <a:r>
              <a:rPr lang="cs-CZ" dirty="0"/>
              <a:t> [online]. In: . [cit. 2019-01-24]. Dostupné z: </a:t>
            </a:r>
            <a:r>
              <a:rPr lang="cs-CZ" dirty="0">
                <a:hlinkClick r:id="rId3"/>
              </a:rPr>
              <a:t>https://medium.com/cbd-origin/the-endocannabinoid-system-everything-you-need-to-know-1c38a648cafb</a:t>
            </a:r>
            <a:endParaRPr lang="cs-CZ" dirty="0"/>
          </a:p>
          <a:p>
            <a:r>
              <a:rPr lang="cs-CZ" dirty="0"/>
              <a:t>Obr. 3: </a:t>
            </a:r>
            <a:r>
              <a:rPr lang="en-US" i="1" dirty="0"/>
              <a:t>The human endocannabinoid system</a:t>
            </a:r>
            <a:r>
              <a:rPr lang="en-US" dirty="0"/>
              <a:t> [online]. In: . [cit. 2019-01-24].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4"/>
              </a:rPr>
              <a:t>https://medium.com/randy-s-club/supporting-your-endocannabinoid-system-5db4c35d6037</a:t>
            </a:r>
            <a:endParaRPr lang="cs-CZ" dirty="0"/>
          </a:p>
          <a:p>
            <a:r>
              <a:rPr lang="cs-CZ" dirty="0"/>
              <a:t>Obr. 4:2-Arachidonoylglycerol. In: </a:t>
            </a:r>
            <a:r>
              <a:rPr lang="cs-CZ" i="1" dirty="0"/>
              <a:t>Wikipedia</a:t>
            </a:r>
            <a:r>
              <a:rPr lang="cs-CZ" dirty="0"/>
              <a:t> [online]. [cit. 2019-01-24]. Dostupné z: </a:t>
            </a:r>
            <a:r>
              <a:rPr lang="cs-CZ" dirty="0">
                <a:hlinkClick r:id="rId5"/>
              </a:rPr>
              <a:t>https://en.wikipedia.org/wiki/2-Arachidonoylglycerol</a:t>
            </a:r>
            <a:endParaRPr lang="cs-CZ" dirty="0"/>
          </a:p>
          <a:p>
            <a:r>
              <a:rPr lang="cs-CZ" dirty="0"/>
              <a:t>Obr. 5:Anandamide. In: </a:t>
            </a:r>
            <a:r>
              <a:rPr lang="cs-CZ" i="1" dirty="0" err="1"/>
              <a:t>Hanf</a:t>
            </a:r>
            <a:r>
              <a:rPr lang="cs-CZ" i="1" dirty="0"/>
              <a:t> </a:t>
            </a:r>
            <a:r>
              <a:rPr lang="cs-CZ" i="1" dirty="0" err="1"/>
              <a:t>Magazine</a:t>
            </a:r>
            <a:r>
              <a:rPr lang="cs-CZ" dirty="0"/>
              <a:t> [online]. [cit. 2019-01-24]. Dostupné z: </a:t>
            </a:r>
            <a:r>
              <a:rPr lang="cs-CZ" dirty="0">
                <a:hlinkClick r:id="rId6"/>
              </a:rPr>
              <a:t>https://www.hanf-magazin.com/medizin/cannabinoide/anandamid-unser-organismus-kifft/</a:t>
            </a:r>
            <a:endParaRPr lang="cs-CZ" dirty="0"/>
          </a:p>
          <a:p>
            <a:r>
              <a:rPr lang="cs-CZ" dirty="0"/>
              <a:t>Obr. 6: </a:t>
            </a:r>
            <a:r>
              <a:rPr lang="en-US" dirty="0"/>
              <a:t>CBD vs. THC. In: </a:t>
            </a:r>
            <a:r>
              <a:rPr lang="en-US" i="1" dirty="0"/>
              <a:t>The New Amsterdam</a:t>
            </a:r>
            <a:r>
              <a:rPr lang="en-US" dirty="0"/>
              <a:t> [online]. [cit. 2019-01-24].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7"/>
              </a:rPr>
              <a:t>https://www.thenewamsterdam.com/cbd-thc/</a:t>
            </a:r>
            <a:endParaRPr lang="cs-CZ" dirty="0"/>
          </a:p>
          <a:p>
            <a:r>
              <a:rPr lang="cs-CZ" dirty="0"/>
              <a:t>Obr. 7:</a:t>
            </a:r>
            <a:r>
              <a:rPr lang="en-US" dirty="0"/>
              <a:t>Differences between CBD and THC. In: </a:t>
            </a:r>
            <a:r>
              <a:rPr lang="en-US" i="1" dirty="0"/>
              <a:t>The CBD </a:t>
            </a:r>
            <a:r>
              <a:rPr lang="en-US" i="1" dirty="0" err="1"/>
              <a:t>Istillery</a:t>
            </a:r>
            <a:r>
              <a:rPr lang="en-US" dirty="0"/>
              <a:t> [online]. [cit. 2019-01-24].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8"/>
              </a:rPr>
              <a:t>https://www.thecbdistillery.com/cbd-oil-beginners-guide/</a:t>
            </a:r>
            <a:endParaRPr lang="cs-CZ" dirty="0"/>
          </a:p>
          <a:p>
            <a:r>
              <a:rPr lang="cs-CZ" dirty="0"/>
              <a:t>Obr. 8:</a:t>
            </a:r>
            <a:r>
              <a:rPr lang="en-US" dirty="0"/>
              <a:t>Endocannabinoid system. In: </a:t>
            </a:r>
            <a:r>
              <a:rPr lang="en-US" i="1" dirty="0"/>
              <a:t>Good </a:t>
            </a:r>
            <a:r>
              <a:rPr lang="en-US" i="1" dirty="0" err="1"/>
              <a:t>joog</a:t>
            </a:r>
            <a:r>
              <a:rPr lang="en-US" i="1" dirty="0"/>
              <a:t> news</a:t>
            </a:r>
            <a:r>
              <a:rPr lang="en-US" dirty="0"/>
              <a:t> [online]. [cit. 2019-01-24].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9"/>
              </a:rPr>
              <a:t>https://www.hcillinois.com/learn/endocannabinoid-system/</a:t>
            </a:r>
            <a:endParaRPr lang="cs-CZ" dirty="0"/>
          </a:p>
          <a:p>
            <a:r>
              <a:rPr lang="cs-CZ" dirty="0"/>
              <a:t>Obr. 9:</a:t>
            </a:r>
            <a:r>
              <a:rPr lang="en-US" dirty="0"/>
              <a:t>Interrupting Parkinson's disease. In: </a:t>
            </a:r>
            <a:r>
              <a:rPr lang="en-US" i="1" dirty="0"/>
              <a:t>Good </a:t>
            </a:r>
            <a:r>
              <a:rPr lang="en-US" i="1" dirty="0" err="1"/>
              <a:t>joog</a:t>
            </a:r>
            <a:r>
              <a:rPr lang="en-US" i="1" dirty="0"/>
              <a:t> news</a:t>
            </a:r>
            <a:r>
              <a:rPr lang="en-US" dirty="0"/>
              <a:t> [online]. [cit. 2019-01-24].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10"/>
              </a:rPr>
              <a:t>https://goobjoog.com/english/interrupting-parkinsons-disease/</a:t>
            </a:r>
            <a:endParaRPr lang="cs-CZ" dirty="0"/>
          </a:p>
          <a:p>
            <a:r>
              <a:rPr lang="cs-CZ" dirty="0"/>
              <a:t>Obr. 10:</a:t>
            </a:r>
            <a:r>
              <a:rPr lang="en-US" dirty="0"/>
              <a:t>Chronic pain. In: </a:t>
            </a:r>
            <a:r>
              <a:rPr lang="en-US" i="1" dirty="0"/>
              <a:t>Medscape</a:t>
            </a:r>
            <a:r>
              <a:rPr lang="en-US" dirty="0"/>
              <a:t> [online]. [cit. 2019-01-24].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11"/>
              </a:rPr>
              <a:t>https://www.medscape.com/viewarticle/902197</a:t>
            </a:r>
            <a:endParaRPr lang="cs-CZ" dirty="0"/>
          </a:p>
          <a:p>
            <a:r>
              <a:rPr lang="cs-CZ" dirty="0"/>
              <a:t>Obr. 11:</a:t>
            </a:r>
            <a:r>
              <a:rPr lang="en-US" dirty="0"/>
              <a:t>Cannabis. In: </a:t>
            </a:r>
            <a:r>
              <a:rPr lang="en-US" i="1" dirty="0"/>
              <a:t>Daily Maverick</a:t>
            </a:r>
            <a:r>
              <a:rPr lang="en-US" dirty="0"/>
              <a:t> [online]. [cit. 2019-01-24].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12"/>
              </a:rPr>
              <a:t>https://www.dailymaverick.co.za/article/2018-08-30-cannabis-legalisation-an-open-letter-to-the-concourt/</a:t>
            </a:r>
            <a:endParaRPr lang="cs-CZ" dirty="0"/>
          </a:p>
          <a:p>
            <a:r>
              <a:rPr lang="cs-CZ" dirty="0"/>
              <a:t>Zdroj: Pochopení </a:t>
            </a:r>
            <a:r>
              <a:rPr lang="cs-CZ" dirty="0" err="1"/>
              <a:t>Endokanabinoidního</a:t>
            </a:r>
            <a:r>
              <a:rPr lang="cs-CZ" dirty="0"/>
              <a:t> systému. In: </a:t>
            </a:r>
            <a:r>
              <a:rPr lang="cs-CZ" i="1" dirty="0" err="1"/>
              <a:t>Royal</a:t>
            </a:r>
            <a:r>
              <a:rPr lang="cs-CZ" i="1" dirty="0"/>
              <a:t> </a:t>
            </a:r>
            <a:r>
              <a:rPr lang="cs-CZ" i="1" dirty="0" err="1"/>
              <a:t>Queen</a:t>
            </a:r>
            <a:r>
              <a:rPr lang="cs-CZ" i="1" dirty="0"/>
              <a:t> </a:t>
            </a:r>
            <a:r>
              <a:rPr lang="cs-CZ" i="1" dirty="0" err="1"/>
              <a:t>Seeds</a:t>
            </a:r>
            <a:r>
              <a:rPr lang="cs-CZ" dirty="0"/>
              <a:t> [online]. [cit. 2019-01-24]. Dostupné z: </a:t>
            </a:r>
            <a:r>
              <a:rPr lang="cs-CZ" dirty="0">
                <a:hlinkClick r:id="rId13"/>
              </a:rPr>
              <a:t>https://www.royalqueenseeds.cz/content/140-pochopeni-endokanabinoidniho-systemu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72988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131</TotalTime>
  <Words>638</Words>
  <Application>Microsoft Office PowerPoint</Application>
  <PresentationFormat>Širokoúhlá obrazovka</PresentationFormat>
  <Paragraphs>92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Corbel</vt:lpstr>
      <vt:lpstr>Základ</vt:lpstr>
      <vt:lpstr>Endokanabinoidní systém</vt:lpstr>
      <vt:lpstr>Endokanabinoidní systém</vt:lpstr>
      <vt:lpstr>Receptory</vt:lpstr>
      <vt:lpstr>Kanabinoidy</vt:lpstr>
      <vt:lpstr>Kanabinoidy</vt:lpstr>
      <vt:lpstr>Funkce ECS:</vt:lpstr>
      <vt:lpstr>Děkuji za pozornost!</vt:lpstr>
      <vt:lpstr>Citace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Endokanabinoidní systém</dc:title>
  <dc:creator>Dell</dc:creator>
  <cp:lastModifiedBy>Dell</cp:lastModifiedBy>
  <cp:revision>14</cp:revision>
  <dcterms:created xsi:type="dcterms:W3CDTF">2019-01-24T16:14:37Z</dcterms:created>
  <dcterms:modified xsi:type="dcterms:W3CDTF">2019-01-24T18:25:48Z</dcterms:modified>
</cp:coreProperties>
</file>