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Zástupný symbol pro text 4"/>
          <p:cNvSpPr/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hape 5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Shape 73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Zástupný symbol pro text 3"/>
          <p:cNvSpPr/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hape 7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Zástupný symbol pro obrázek 2"/>
          <p:cNvSpPr/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hape 8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s://www.geops.cz/zajezdy/belgie/brusel/" TargetMode="Externa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hyperlink" Target="https://www.geops.cz/zajezdy/belgie/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m2.uhk.cz/wikicr/web/index.php/home/21-2015-11-20-13-11-25/277-2016-11-21-22-39-54" TargetMode="External"/><Relationship Id="rId3" Type="http://schemas.openxmlformats.org/officeDocument/2006/relationships/hyperlink" Target="https://cs.wikipedia.org/wiki/%C5%A0pan%C4%9Blsko" TargetMode="External"/><Relationship Id="rId4" Type="http://schemas.openxmlformats.org/officeDocument/2006/relationships/hyperlink" Target="https://www.tripadvisor.cz/" TargetMode="External"/><Relationship Id="rId5" Type="http://schemas.openxmlformats.org/officeDocument/2006/relationships/hyperlink" Target="https://www.google.cz/imghp?hl=cs" TargetMode="External"/><Relationship Id="rId6" Type="http://schemas.openxmlformats.org/officeDocument/2006/relationships/hyperlink" Target="https://www.google.com/webhp?hl=cs&amp;sa=X&amp;ved=0ahUKEwjwrq_9u6DhAhWGLFAKHdQXCe8QPAgH" TargetMode="External"/><Relationship Id="rId7" Type="http://schemas.openxmlformats.org/officeDocument/2006/relationships/hyperlink" Target="https://www.google.com/search?client=firefox-b&amp;q=google+maps&amp;sa=X&amp;ved=0ahUKEwi-sKqSvKDhAhXHJVAKHTzYCNUQ7xYIKigA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Nadpis 1"/>
          <p:cNvSpPr txBox="1"/>
          <p:nvPr>
            <p:ph type="title"/>
          </p:nvPr>
        </p:nvSpPr>
        <p:spPr>
          <a:xfrm>
            <a:off x="838199" y="3399678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b="1" sz="7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Belgie </a:t>
            </a:r>
          </a:p>
        </p:txBody>
      </p:sp>
      <p:pic>
        <p:nvPicPr>
          <p:cNvPr id="95" name="Obrázek 8" descr="Obrázek 8"/>
          <p:cNvPicPr>
            <a:picLocks noChangeAspect="1"/>
          </p:cNvPicPr>
          <p:nvPr/>
        </p:nvPicPr>
        <p:blipFill>
          <a:blip r:embed="rId2">
            <a:extLst/>
          </a:blip>
          <a:srcRect l="10216" t="0" r="0" b="0"/>
          <a:stretch>
            <a:fillRect/>
          </a:stretch>
        </p:blipFill>
        <p:spPr>
          <a:xfrm>
            <a:off x="-1" y="0"/>
            <a:ext cx="12175655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Obdélník 11"/>
          <p:cNvSpPr/>
          <p:nvPr/>
        </p:nvSpPr>
        <p:spPr>
          <a:xfrm>
            <a:off x="2797872" y="2385078"/>
            <a:ext cx="6008845" cy="2340165"/>
          </a:xfrm>
          <a:prstGeom prst="rect">
            <a:avLst/>
          </a:prstGeom>
          <a:solidFill>
            <a:srgbClr val="FFFFFF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7" name="TextovéPole 10"/>
          <p:cNvSpPr txBox="1"/>
          <p:nvPr/>
        </p:nvSpPr>
        <p:spPr>
          <a:xfrm>
            <a:off x="2453956" y="2716469"/>
            <a:ext cx="6696676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i="1" sz="10300"/>
            </a:lvl1pPr>
          </a:lstStyle>
          <a:p>
            <a:pPr/>
            <a:r>
              <a:t>Belgie 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5134639" y="6325858"/>
            <a:ext cx="1906449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Nikol Kaslová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8"/>
          <p:cNvSpPr/>
          <p:nvPr/>
        </p:nvSpPr>
        <p:spPr>
          <a:xfrm>
            <a:off x="379893" y="4893606"/>
            <a:ext cx="7058308" cy="1625211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0" name="Rectangle 10"/>
          <p:cNvSpPr/>
          <p:nvPr/>
        </p:nvSpPr>
        <p:spPr>
          <a:xfrm>
            <a:off x="7534654" y="321731"/>
            <a:ext cx="4335614" cy="621453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1" name="Shape 161"/>
          <p:cNvSpPr txBox="1"/>
          <p:nvPr>
            <p:ph type="ctrTitle"/>
          </p:nvPr>
        </p:nvSpPr>
        <p:spPr>
          <a:xfrm>
            <a:off x="559604" y="4619383"/>
            <a:ext cx="6594190" cy="1625211"/>
          </a:xfrm>
          <a:prstGeom prst="rect">
            <a:avLst/>
          </a:prstGeom>
        </p:spPr>
        <p:txBody>
          <a:bodyPr anchor="ctr"/>
          <a:lstStyle>
            <a:lvl1pPr algn="l"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Typické nápoje </a:t>
            </a:r>
          </a:p>
        </p:txBody>
      </p:sp>
      <p:sp>
        <p:nvSpPr>
          <p:cNvPr id="162" name="Shape 162"/>
          <p:cNvSpPr txBox="1"/>
          <p:nvPr>
            <p:ph type="subTitle" sz="half" idx="1"/>
          </p:nvPr>
        </p:nvSpPr>
        <p:spPr>
          <a:xfrm>
            <a:off x="7824330" y="900146"/>
            <a:ext cx="3756262" cy="4859017"/>
          </a:xfrm>
          <a:prstGeom prst="rect">
            <a:avLst/>
          </a:prstGeom>
          <a:solidFill>
            <a:srgbClr val="203864"/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FFFFFF"/>
                </a:solidFill>
              </a:defRPr>
            </a:pPr>
          </a:p>
          <a:p>
            <a:pPr>
              <a:lnSpc>
                <a:spcPct val="100000"/>
              </a:lnSpc>
              <a:spcBef>
                <a:spcPts val="0"/>
              </a:spcBef>
              <a:defRPr b="1" sz="2200">
                <a:solidFill>
                  <a:srgbClr val="FFFFFF"/>
                </a:solidFill>
              </a:defRPr>
            </a:pPr>
            <a:r>
              <a:t>Belgická piva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2200">
                <a:solidFill>
                  <a:srgbClr val="FFFFFF"/>
                </a:solidFill>
              </a:defRPr>
            </a:pPr>
            <a:r>
              <a:t>Belgie je proslulým výrobcem piva. Belgičané ho sice vypijí o něco méně než Češi, zato ale vyrábějí v poměru k velikosti země jednoznačně nejvíce druhů a typů piva na světě. Tzv. trapistická piva, jako např. Chimay, mají vyšší obsah alkoholu</a:t>
            </a:r>
          </a:p>
        </p:txBody>
      </p:sp>
      <p:grpSp>
        <p:nvGrpSpPr>
          <p:cNvPr id="165" name="Group 165"/>
          <p:cNvGrpSpPr/>
          <p:nvPr/>
        </p:nvGrpSpPr>
        <p:grpSpPr>
          <a:xfrm>
            <a:off x="378679" y="88514"/>
            <a:ext cx="6956041" cy="5124678"/>
            <a:chOff x="0" y="0"/>
            <a:chExt cx="6956039" cy="5124677"/>
          </a:xfrm>
        </p:grpSpPr>
        <p:pic>
          <p:nvPicPr>
            <p:cNvPr id="163" name="gamme_4bouteille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308" r="0" b="6308"/>
            <a:stretch>
              <a:fillRect/>
            </a:stretch>
          </p:blipFill>
          <p:spPr>
            <a:xfrm>
              <a:off x="0" y="0"/>
              <a:ext cx="6956040" cy="471827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Shape 164"/>
            <p:cNvSpPr/>
            <p:nvPr/>
          </p:nvSpPr>
          <p:spPr>
            <a:xfrm>
              <a:off x="0" y="4794477"/>
              <a:ext cx="695604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8"/>
          <p:cNvSpPr/>
          <p:nvPr/>
        </p:nvSpPr>
        <p:spPr>
          <a:xfrm>
            <a:off x="376603" y="2280355"/>
            <a:ext cx="11438794" cy="1844257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Nadpis 1"/>
          <p:cNvSpPr txBox="1"/>
          <p:nvPr>
            <p:ph type="title"/>
          </p:nvPr>
        </p:nvSpPr>
        <p:spPr>
          <a:xfrm>
            <a:off x="526072" y="2525592"/>
            <a:ext cx="11139856" cy="930448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pPr/>
            <a:r>
              <a:t>Památky UNESCO</a:t>
            </a:r>
          </a:p>
        </p:txBody>
      </p:sp>
      <p:sp>
        <p:nvSpPr>
          <p:cNvPr id="169" name="Straight Connector 10"/>
          <p:cNvSpPr/>
          <p:nvPr/>
        </p:nvSpPr>
        <p:spPr>
          <a:xfrm>
            <a:off x="2209800" y="3751935"/>
            <a:ext cx="7772400" cy="1"/>
          </a:xfrm>
          <a:prstGeom prst="line">
            <a:avLst/>
          </a:prstGeom>
          <a:ln w="22225">
            <a:solidFill>
              <a:srgbClr val="D9D9D9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Shape 170"/>
          <p:cNvSpPr txBox="1"/>
          <p:nvPr/>
        </p:nvSpPr>
        <p:spPr>
          <a:xfrm>
            <a:off x="1724372" y="4973166"/>
            <a:ext cx="8743256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234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V Belgii se nachází 12 památek zapsaných na seznam UNESCO.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Beginenhof_(2541438498).jpg"/>
          <p:cNvPicPr>
            <a:picLocks noChangeAspect="1"/>
          </p:cNvPicPr>
          <p:nvPr/>
        </p:nvPicPr>
        <p:blipFill>
          <a:blip r:embed="rId2">
            <a:extLst/>
          </a:blip>
          <a:srcRect l="0" t="9426" r="0" b="9426"/>
          <a:stretch>
            <a:fillRect/>
          </a:stretch>
        </p:blipFill>
        <p:spPr>
          <a:xfrm>
            <a:off x="19" y="9"/>
            <a:ext cx="121919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Rectangle 16"/>
          <p:cNvSpPr/>
          <p:nvPr/>
        </p:nvSpPr>
        <p:spPr>
          <a:xfrm>
            <a:off x="0" y="5320141"/>
            <a:ext cx="12192000" cy="736552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4" name="Nadpis 1"/>
          <p:cNvSpPr txBox="1"/>
          <p:nvPr>
            <p:ph type="title"/>
          </p:nvPr>
        </p:nvSpPr>
        <p:spPr>
          <a:xfrm>
            <a:off x="523875" y="5317240"/>
            <a:ext cx="11210925" cy="744837"/>
          </a:xfrm>
          <a:prstGeom prst="rect">
            <a:avLst/>
          </a:prstGeom>
        </p:spPr>
        <p:txBody>
          <a:bodyPr/>
          <a:lstStyle/>
          <a:p>
            <a:pPr algn="ctr" defTabSz="868680">
              <a:defRPr sz="3420">
                <a:solidFill>
                  <a:srgbClr val="262626"/>
                </a:solidFill>
              </a:defRPr>
            </a:pPr>
            <a:r>
              <a:t>Vlámské bekináže</a:t>
            </a:r>
          </a:p>
          <a:p>
            <a:pPr defTabSz="434340">
              <a:lnSpc>
                <a:spcPct val="100000"/>
              </a:lnSpc>
              <a:defRPr sz="121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architektonické komplexy - domy, kostely, pobočné budovy a zeleň, to vše postaveno ve stylu typickém pro vlámský kulturní region (1998)</a:t>
            </a:r>
          </a:p>
        </p:txBody>
      </p:sp>
      <p:sp>
        <p:nvSpPr>
          <p:cNvPr id="175" name="Straight Connector 18"/>
          <p:cNvSpPr/>
          <p:nvPr/>
        </p:nvSpPr>
        <p:spPr>
          <a:xfrm>
            <a:off x="0" y="5241983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76" name="Straight Connector 20"/>
          <p:cNvSpPr/>
          <p:nvPr/>
        </p:nvSpPr>
        <p:spPr>
          <a:xfrm>
            <a:off x="0" y="6134851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880x495_cmsv2_fd78960a-627b-54d0-836f-65a41ccf626d-3271612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0" y="-15"/>
            <a:ext cx="12192023" cy="6858015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Rectangle 8"/>
          <p:cNvSpPr/>
          <p:nvPr/>
        </p:nvSpPr>
        <p:spPr>
          <a:xfrm>
            <a:off x="0" y="5320141"/>
            <a:ext cx="12192000" cy="736552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Straight Connector 10"/>
          <p:cNvSpPr/>
          <p:nvPr/>
        </p:nvSpPr>
        <p:spPr>
          <a:xfrm>
            <a:off x="0" y="5241983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1" name="Straight Connector 12"/>
          <p:cNvSpPr/>
          <p:nvPr/>
        </p:nvSpPr>
        <p:spPr>
          <a:xfrm>
            <a:off x="0" y="6134851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Shape 182"/>
          <p:cNvSpPr txBox="1"/>
          <p:nvPr/>
        </p:nvSpPr>
        <p:spPr>
          <a:xfrm>
            <a:off x="3663109" y="5457253"/>
            <a:ext cx="660069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 algn="ctr" defTabSz="457200">
              <a:defRPr b="1" sz="2380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0" sz="3280"/>
              <a:t>Náměstí La Grand Place v </a:t>
            </a:r>
            <a:r>
              <a:rPr b="0" sz="3280">
                <a:hlinkClick r:id="rId3" invalidUrl="" action="" tgtFrame="" tooltip="" history="1" highlightClick="0" endSnd="0"/>
              </a:rPr>
              <a:t>Bruselu</a:t>
            </a:r>
            <a:r>
              <a:rPr b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95356-84200-81225-42646-83480.jpg"/>
          <p:cNvPicPr>
            <a:picLocks noChangeAspect="1"/>
          </p:cNvPicPr>
          <p:nvPr/>
        </p:nvPicPr>
        <p:blipFill>
          <a:blip r:embed="rId2">
            <a:extLst/>
          </a:blip>
          <a:srcRect l="0" t="10755" r="0" b="10755"/>
          <a:stretch>
            <a:fillRect/>
          </a:stretch>
        </p:blipFill>
        <p:spPr>
          <a:xfrm>
            <a:off x="19" y="9"/>
            <a:ext cx="121919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Rectangle 8"/>
          <p:cNvSpPr/>
          <p:nvPr/>
        </p:nvSpPr>
        <p:spPr>
          <a:xfrm>
            <a:off x="0" y="5320141"/>
            <a:ext cx="12192000" cy="736552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6" name="Nadpis 1"/>
          <p:cNvSpPr txBox="1"/>
          <p:nvPr>
            <p:ph type="title"/>
          </p:nvPr>
        </p:nvSpPr>
        <p:spPr>
          <a:xfrm>
            <a:off x="523875" y="5317240"/>
            <a:ext cx="11210925" cy="744837"/>
          </a:xfrm>
          <a:prstGeom prst="rect">
            <a:avLst/>
          </a:prstGeom>
        </p:spPr>
        <p:txBody>
          <a:bodyPr/>
          <a:lstStyle>
            <a:lvl1pPr algn="ctr" defTabSz="342900">
              <a:lnSpc>
                <a:spcPct val="100000"/>
              </a:lnSpc>
              <a:defRPr sz="2534"/>
            </a:lvl1pPr>
          </a:lstStyle>
          <a:p>
            <a:pPr/>
            <a:r>
              <a:t>Čtyři lodní výtahy na Canal du Centre a v jeho okolí - La Louviére a Le Roeulx</a:t>
            </a:r>
          </a:p>
        </p:txBody>
      </p:sp>
      <p:sp>
        <p:nvSpPr>
          <p:cNvPr id="187" name="Straight Connector 10"/>
          <p:cNvSpPr/>
          <p:nvPr/>
        </p:nvSpPr>
        <p:spPr>
          <a:xfrm>
            <a:off x="0" y="5241983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Straight Connector 12"/>
          <p:cNvSpPr/>
          <p:nvPr/>
        </p:nvSpPr>
        <p:spPr>
          <a:xfrm>
            <a:off x="0" y="6134851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le-beffroi-d-arras.jpg"/>
          <p:cNvPicPr>
            <a:picLocks noChangeAspect="1"/>
          </p:cNvPicPr>
          <p:nvPr/>
        </p:nvPicPr>
        <p:blipFill>
          <a:blip r:embed="rId2">
            <a:extLst/>
          </a:blip>
          <a:srcRect l="0" t="7812" r="0" b="7812"/>
          <a:stretch>
            <a:fillRect/>
          </a:stretch>
        </p:blipFill>
        <p:spPr>
          <a:xfrm>
            <a:off x="19" y="10"/>
            <a:ext cx="12191981" cy="685799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Rectangle 8"/>
          <p:cNvSpPr/>
          <p:nvPr/>
        </p:nvSpPr>
        <p:spPr>
          <a:xfrm>
            <a:off x="0" y="5320141"/>
            <a:ext cx="12192000" cy="736552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2" name="Nadpis 1"/>
          <p:cNvSpPr txBox="1"/>
          <p:nvPr>
            <p:ph type="title"/>
          </p:nvPr>
        </p:nvSpPr>
        <p:spPr>
          <a:xfrm>
            <a:off x="523875" y="5317240"/>
            <a:ext cx="11210925" cy="74483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262626"/>
                </a:solidFill>
              </a:defRPr>
            </a:lvl1pPr>
          </a:lstStyle>
          <a:p>
            <a:pPr/>
            <a:r>
              <a:t>Zvonice v Belgii</a:t>
            </a:r>
          </a:p>
        </p:txBody>
      </p:sp>
      <p:sp>
        <p:nvSpPr>
          <p:cNvPr id="193" name="Straight Connector 10"/>
          <p:cNvSpPr/>
          <p:nvPr/>
        </p:nvSpPr>
        <p:spPr>
          <a:xfrm>
            <a:off x="0" y="5241983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194" name="Straight Connector 12"/>
          <p:cNvSpPr/>
          <p:nvPr/>
        </p:nvSpPr>
        <p:spPr>
          <a:xfrm>
            <a:off x="0" y="6134851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80.jpg"/>
          <p:cNvPicPr>
            <a:picLocks noChangeAspect="1"/>
          </p:cNvPicPr>
          <p:nvPr/>
        </p:nvPicPr>
        <p:blipFill>
          <a:blip r:embed="rId2">
            <a:extLst/>
          </a:blip>
          <a:srcRect l="0" t="7833" r="0" b="7833"/>
          <a:stretch>
            <a:fillRect/>
          </a:stretch>
        </p:blipFill>
        <p:spPr>
          <a:xfrm>
            <a:off x="19" y="10"/>
            <a:ext cx="1219198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ectangle 8"/>
          <p:cNvSpPr/>
          <p:nvPr/>
        </p:nvSpPr>
        <p:spPr>
          <a:xfrm>
            <a:off x="0" y="5320141"/>
            <a:ext cx="12192000" cy="736552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Nadpis 1"/>
          <p:cNvSpPr txBox="1"/>
          <p:nvPr>
            <p:ph type="title"/>
          </p:nvPr>
        </p:nvSpPr>
        <p:spPr>
          <a:xfrm>
            <a:off x="523875" y="5317240"/>
            <a:ext cx="11210925" cy="74483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262626"/>
                </a:solidFill>
              </a:defRPr>
            </a:lvl1pPr>
          </a:lstStyle>
          <a:p>
            <a:pPr/>
            <a:r>
              <a:t>Bruggy - historické centrum města </a:t>
            </a:r>
          </a:p>
        </p:txBody>
      </p:sp>
      <p:sp>
        <p:nvSpPr>
          <p:cNvPr id="199" name="Straight Connector 10"/>
          <p:cNvSpPr/>
          <p:nvPr/>
        </p:nvSpPr>
        <p:spPr>
          <a:xfrm>
            <a:off x="0" y="5241983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0" name="Straight Connector 12"/>
          <p:cNvSpPr/>
          <p:nvPr/>
        </p:nvSpPr>
        <p:spPr>
          <a:xfrm>
            <a:off x="0" y="6134851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FCombo-1a.jpg"/>
          <p:cNvPicPr>
            <a:picLocks noChangeAspect="1"/>
          </p:cNvPicPr>
          <p:nvPr/>
        </p:nvPicPr>
        <p:blipFill>
          <a:blip r:embed="rId2">
            <a:extLst/>
          </a:blip>
          <a:srcRect l="3333" t="0" r="3333" b="0"/>
          <a:stretch>
            <a:fillRect/>
          </a:stretch>
        </p:blipFill>
        <p:spPr>
          <a:xfrm>
            <a:off x="20" y="9"/>
            <a:ext cx="12191980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Rectangle 8"/>
          <p:cNvSpPr/>
          <p:nvPr/>
        </p:nvSpPr>
        <p:spPr>
          <a:xfrm>
            <a:off x="-1" y="5317240"/>
            <a:ext cx="12192001" cy="736552"/>
          </a:xfrm>
          <a:prstGeom prst="rect">
            <a:avLst/>
          </a:prstGeom>
          <a:solidFill>
            <a:srgbClr val="FFFFFF">
              <a:alpha val="93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04" name="Nadpis 1"/>
          <p:cNvSpPr txBox="1"/>
          <p:nvPr>
            <p:ph type="title"/>
          </p:nvPr>
        </p:nvSpPr>
        <p:spPr>
          <a:xfrm>
            <a:off x="523875" y="5317240"/>
            <a:ext cx="11210925" cy="74483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262626"/>
                </a:solidFill>
              </a:defRPr>
            </a:lvl1pPr>
          </a:lstStyle>
          <a:p>
            <a:pPr/>
            <a:r>
              <a:t>Hlavní městské domy architekta Viktora Hurty </a:t>
            </a:r>
          </a:p>
        </p:txBody>
      </p:sp>
      <p:sp>
        <p:nvSpPr>
          <p:cNvPr id="205" name="Straight Connector 10"/>
          <p:cNvSpPr/>
          <p:nvPr/>
        </p:nvSpPr>
        <p:spPr>
          <a:xfrm>
            <a:off x="0" y="5241983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06" name="Straight Connector 12"/>
          <p:cNvSpPr/>
          <p:nvPr/>
        </p:nvSpPr>
        <p:spPr>
          <a:xfrm>
            <a:off x="0" y="6134851"/>
            <a:ext cx="12192000" cy="1"/>
          </a:xfrm>
          <a:prstGeom prst="line">
            <a:avLst/>
          </a:prstGeom>
          <a:ln w="41275">
            <a:solidFill>
              <a:srgbClr val="FFFFFF">
                <a:alpha val="90000"/>
              </a:srgbClr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adpis 1"/>
          <p:cNvSpPr txBox="1"/>
          <p:nvPr>
            <p:ph type="title"/>
          </p:nvPr>
        </p:nvSpPr>
        <p:spPr>
          <a:xfrm>
            <a:off x="4965429" y="629267"/>
            <a:ext cx="6586492" cy="1286161"/>
          </a:xfrm>
          <a:prstGeom prst="rect">
            <a:avLst/>
          </a:prstGeom>
        </p:spPr>
        <p:txBody>
          <a:bodyPr anchor="b"/>
          <a:lstStyle/>
          <a:p>
            <a:pPr/>
            <a:r>
              <a:t>Další památky UNESCO </a:t>
            </a:r>
          </a:p>
        </p:txBody>
      </p:sp>
      <p:pic>
        <p:nvPicPr>
          <p:cNvPr id="209" name="250px-Tournai_JPG006.jpg"/>
          <p:cNvPicPr>
            <a:picLocks noChangeAspect="1"/>
          </p:cNvPicPr>
          <p:nvPr/>
        </p:nvPicPr>
        <p:blipFill>
          <a:blip r:embed="rId2">
            <a:extLst/>
          </a:blip>
          <a:srcRect l="4982" t="0" r="4982" b="0"/>
          <a:stretch>
            <a:fillRect/>
          </a:stretch>
        </p:blipFill>
        <p:spPr>
          <a:xfrm>
            <a:off x="20" y="9"/>
            <a:ext cx="4635571" cy="685799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traight Connector 16"/>
          <p:cNvSpPr/>
          <p:nvPr/>
        </p:nvSpPr>
        <p:spPr>
          <a:xfrm>
            <a:off x="5080934" y="2115117"/>
            <a:ext cx="6309361" cy="1"/>
          </a:xfrm>
          <a:prstGeom prst="line">
            <a:avLst/>
          </a:prstGeom>
          <a:ln w="19050">
            <a:solidFill>
              <a:srgbClr val="5091ED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11" name="Shape 211"/>
          <p:cNvSpPr txBox="1"/>
          <p:nvPr/>
        </p:nvSpPr>
        <p:spPr>
          <a:xfrm>
            <a:off x="5953882" y="3376929"/>
            <a:ext cx="538236" cy="3581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pPr/>
          </a:p>
        </p:txBody>
      </p:sp>
      <p:sp>
        <p:nvSpPr>
          <p:cNvPr id="212" name="Shape 212"/>
          <p:cNvSpPr txBox="1"/>
          <p:nvPr/>
        </p:nvSpPr>
        <p:spPr>
          <a:xfrm>
            <a:off x="5066606" y="2314805"/>
            <a:ext cx="6703595" cy="435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457200">
              <a:defRPr b="1" sz="1979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Naleziště pazourků z doby kamenné ve Spiennes: </a:t>
            </a:r>
            <a:r>
              <a:rPr b="0"/>
              <a:t>největší naleziště pazourků v Evropě (2000)</a:t>
            </a:r>
            <a:endParaRPr b="0"/>
          </a:p>
          <a:p>
            <a:pPr algn="ctr" defTabSz="457200">
              <a:defRPr sz="1979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/>
              <a:t>Katedrála Notre Dame v Tournai:</a:t>
            </a:r>
            <a:r>
              <a:t> katedrála z 12. st., románská chrámová loď výjimečných rozměrů, množství soch a příčná loď s pěti věžemi (2000)</a:t>
            </a:r>
          </a:p>
          <a:p>
            <a:pPr algn="ctr" defTabSz="457200">
              <a:defRPr b="1" sz="1979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Nakladatelství Plantin-Moretus:</a:t>
            </a:r>
            <a:r>
              <a:rPr b="0"/>
              <a:t> muzeum (2005)</a:t>
            </a:r>
            <a:endParaRPr b="0"/>
          </a:p>
          <a:p>
            <a:pPr algn="ctr" defTabSz="457200">
              <a:defRPr sz="1979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/>
              <a:t>Palác Stoklet:</a:t>
            </a:r>
            <a:r>
              <a:t> výrazná architektura ve stylu vídeňské secese (2009)</a:t>
            </a:r>
          </a:p>
          <a:p>
            <a:pPr algn="ctr" defTabSz="457200">
              <a:defRPr sz="1979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/>
              <a:t>Doly ve Valonsku:</a:t>
            </a:r>
            <a:r>
              <a:t> 4 uhelné doly reprezentují průmyslovou revoluci v </a:t>
            </a:r>
            <a:r>
              <a:rPr>
                <a:hlinkClick r:id="rId3" invalidUrl="" action="" tgtFrame="" tooltip="" history="1" highlightClick="0" endSnd="0"/>
              </a:rPr>
              <a:t>Belgii</a:t>
            </a:r>
            <a:r>
              <a:t> na přelomu 19. a 20. století (2012)</a:t>
            </a:r>
          </a:p>
          <a:p>
            <a:pPr algn="ctr" defTabSz="457200">
              <a:defRPr sz="1979"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rPr b="1"/>
              <a:t>Antverpy: vila Guiette od Le Corbusiera</a:t>
            </a:r>
            <a:r>
              <a:t> – zapsáno společně s dalšími díly tohoto architekta v jiných zemích (2016)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245110" y="2290219"/>
            <a:ext cx="11701781" cy="161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10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Děkuji za pozornost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Obdélník 3"/>
          <p:cNvSpPr/>
          <p:nvPr/>
        </p:nvSpPr>
        <p:spPr>
          <a:xfrm>
            <a:off x="536746" y="365124"/>
            <a:ext cx="3822444" cy="5811839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Obdélník 4"/>
          <p:cNvSpPr/>
          <p:nvPr/>
        </p:nvSpPr>
        <p:spPr>
          <a:xfrm>
            <a:off x="811339" y="511683"/>
            <a:ext cx="3273256" cy="1073366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Nadpis 1"/>
          <p:cNvSpPr txBox="1"/>
          <p:nvPr>
            <p:ph type="title"/>
          </p:nvPr>
        </p:nvSpPr>
        <p:spPr>
          <a:xfrm>
            <a:off x="152400" y="27128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Mapa Belgie </a:t>
            </a:r>
          </a:p>
        </p:txBody>
      </p:sp>
      <p:pic>
        <p:nvPicPr>
          <p:cNvPr id="103" name="Obrázek 6" descr="Obrázek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6048" y="365125"/>
            <a:ext cx="7587429" cy="5811838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Obdélník 8"/>
          <p:cNvSpPr/>
          <p:nvPr/>
        </p:nvSpPr>
        <p:spPr>
          <a:xfrm>
            <a:off x="262150" y="1585048"/>
            <a:ext cx="3822444" cy="1723280"/>
          </a:xfrm>
          <a:prstGeom prst="rect">
            <a:avLst/>
          </a:prstGeom>
          <a:solidFill>
            <a:srgbClr val="203864"/>
          </a:solidFill>
          <a:ln w="12700">
            <a:solidFill>
              <a:srgbClr val="2F5597"/>
            </a:solidFill>
            <a:miter/>
          </a:ln>
        </p:spPr>
        <p:txBody>
          <a:bodyPr lIns="45719" rIns="45719" anchor="ctr"/>
          <a:lstStyle/>
          <a:p>
            <a:pPr algn="ctr">
              <a:defRPr b="1">
                <a:solidFill>
                  <a:srgbClr val="FFFFFF"/>
                </a:solidFill>
              </a:defRPr>
            </a:pPr>
          </a:p>
        </p:txBody>
      </p:sp>
      <p:sp>
        <p:nvSpPr>
          <p:cNvPr id="105" name="Zástupný obsah 2"/>
          <p:cNvSpPr txBox="1"/>
          <p:nvPr>
            <p:ph type="body" sz="quarter" idx="1"/>
          </p:nvPr>
        </p:nvSpPr>
        <p:spPr>
          <a:xfrm>
            <a:off x="454066" y="1962983"/>
            <a:ext cx="2971801" cy="3328045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/>
            <a:r>
              <a:t>Leží v západní Evropě na pobřeží severního moře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adpis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Zdroj:</a:t>
            </a:r>
          </a:p>
        </p:txBody>
      </p:sp>
      <p:sp>
        <p:nvSpPr>
          <p:cNvPr id="217" name="Zástupný obsah 2"/>
          <p:cNvSpPr txBox="1"/>
          <p:nvPr>
            <p:ph type="body" idx="1"/>
          </p:nvPr>
        </p:nvSpPr>
        <p:spPr>
          <a:xfrm>
            <a:off x="838200" y="1499055"/>
            <a:ext cx="10515600" cy="46779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1000"/>
              </a:lnSpc>
              <a:defRPr sz="2400"/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 invalidUrl="" action="" tgtFrame="" tooltip="" history="1" highlightClick="0" endSnd="0"/>
              </a:rPr>
              <a:t>https://fim2.uhk.cz/wikicr/web/index.php/home/21-2015-11-20-13-11-25/277-2016-11-21-22-39-54</a:t>
            </a:r>
          </a:p>
          <a:p>
            <a:pPr>
              <a:lnSpc>
                <a:spcPct val="81000"/>
              </a:lnSpc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 invalidUrl="" action="" tgtFrame="" tooltip="" history="1" highlightClick="0" endSnd="0"/>
              </a:rPr>
              <a:t>https://cs.wikipedia.org/wiki/%C5%A0pan%C4%9Blsko</a:t>
            </a:r>
          </a:p>
          <a:p>
            <a:pPr>
              <a:lnSpc>
                <a:spcPct val="81000"/>
              </a:lnSpc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 invalidUrl="" action="" tgtFrame="" tooltip="" history="1" highlightClick="0" endSnd="0"/>
              </a:rPr>
              <a:t>https://www.tripadvisor.cz/</a:t>
            </a:r>
          </a:p>
          <a:p>
            <a:pPr>
              <a:lnSpc>
                <a:spcPct val="81000"/>
              </a:lnSpc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 invalidUrl="" action="" tgtFrame="" tooltip="" history="1" highlightClick="0" endSnd="0"/>
              </a:rPr>
              <a:t>https://www.google.cz/imghp?hl=cs</a:t>
            </a:r>
          </a:p>
          <a:p>
            <a:pPr>
              <a:lnSpc>
                <a:spcPct val="81000"/>
              </a:lnSpc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6" invalidUrl="" action="" tgtFrame="" tooltip="" history="1" highlightClick="0" endSnd="0"/>
              </a:rPr>
              <a:t>https://www.google.com/webhp?hl=cs&amp;sa=X&amp;ved=0ahUKEwjwrq_9u6DhAhWGLFAKHdQXCe8QPAgH</a:t>
            </a:r>
          </a:p>
          <a:p>
            <a:pPr>
              <a:lnSpc>
                <a:spcPct val="81000"/>
              </a:lnSpc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7" invalidUrl="" action="" tgtFrame="" tooltip="" history="1" highlightClick="0" endSnd="0"/>
              </a:rPr>
              <a:t>https://www.google.com/search?client=firefox-b&amp;q=google+maps&amp;sa=X&amp;ved=0ahUKEwi-sKqSvKDhAhXHJVAKHTzYCNUQ7xYIKigA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bdélník 13"/>
          <p:cNvSpPr/>
          <p:nvPr/>
        </p:nvSpPr>
        <p:spPr>
          <a:xfrm>
            <a:off x="643200" y="2322829"/>
            <a:ext cx="6702206" cy="4324591"/>
          </a:xfrm>
          <a:prstGeom prst="rect">
            <a:avLst/>
          </a:prstGeom>
          <a:solidFill>
            <a:srgbClr val="203864"/>
          </a:solidFill>
          <a:ln w="12700">
            <a:solidFill>
              <a:srgbClr val="203864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8" name="Nadpis 1"/>
          <p:cNvSpPr txBox="1"/>
          <p:nvPr>
            <p:ph type="title"/>
          </p:nvPr>
        </p:nvSpPr>
        <p:spPr>
          <a:xfrm>
            <a:off x="569486" y="513726"/>
            <a:ext cx="6507342" cy="1692794"/>
          </a:xfrm>
          <a:prstGeom prst="rect">
            <a:avLst/>
          </a:prstGeom>
        </p:spPr>
        <p:txBody>
          <a:bodyPr/>
          <a:lstStyle>
            <a:lvl1pPr>
              <a:defRPr sz="5500"/>
            </a:lvl1pPr>
          </a:lstStyle>
          <a:p>
            <a:pPr/>
            <a:r>
              <a:t>Základní informace</a:t>
            </a:r>
          </a:p>
        </p:txBody>
      </p:sp>
      <p:sp>
        <p:nvSpPr>
          <p:cNvPr id="109" name="Straight Arrow Connector 8"/>
          <p:cNvSpPr/>
          <p:nvPr/>
        </p:nvSpPr>
        <p:spPr>
          <a:xfrm>
            <a:off x="655319" y="2316479"/>
            <a:ext cx="4572001" cy="1"/>
          </a:xfrm>
          <a:prstGeom prst="line">
            <a:avLst/>
          </a:prstGeom>
          <a:ln w="19050" cap="sq">
            <a:solidFill>
              <a:srgbClr val="0000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pic>
        <p:nvPicPr>
          <p:cNvPr id="110" name="Obrázek 10" descr="Obrázek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603115" y="0"/>
            <a:ext cx="4020330" cy="3912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Obrázek 12" descr="Obrázek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7791621" y="4323121"/>
            <a:ext cx="3643322" cy="212609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Zástupný obsah 5"/>
          <p:cNvSpPr txBox="1"/>
          <p:nvPr>
            <p:ph type="body" idx="1"/>
          </p:nvPr>
        </p:nvSpPr>
        <p:spPr>
          <a:xfrm>
            <a:off x="876886" y="2426439"/>
            <a:ext cx="9934857" cy="3912821"/>
          </a:xfrm>
          <a:prstGeom prst="rect">
            <a:avLst/>
          </a:prstGeom>
        </p:spPr>
        <p:txBody>
          <a:bodyPr/>
          <a:lstStyle/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Název země: Belgie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Oficiální název země: Belgické království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Státní zřízení: království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Hlavní město: Brusel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Úřední jazyk: vlámština, francouzština, němčin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Počet obyvatel: 10 200 000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Rozloha: 30 52 km2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Měna: Euro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Náboženství: římští katolíci 88%, muslimové 3%, ateisté 8%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Nejvyšší hora: Botrange (694 m)</a:t>
            </a:r>
          </a:p>
          <a:p>
            <a:pPr marL="217170" indent="-217170" defTabSz="868680">
              <a:spcBef>
                <a:spcPts val="900"/>
              </a:spcBef>
              <a:defRPr sz="171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Nejdelší řeka: Šelda (435 km)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8"/>
          <p:cNvSpPr/>
          <p:nvPr/>
        </p:nvSpPr>
        <p:spPr>
          <a:xfrm>
            <a:off x="327545" y="3750171"/>
            <a:ext cx="7058309" cy="2786095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5" name="Rectangle 10"/>
          <p:cNvSpPr/>
          <p:nvPr/>
        </p:nvSpPr>
        <p:spPr>
          <a:xfrm>
            <a:off x="7534654" y="321731"/>
            <a:ext cx="4335614" cy="621453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6" name="TextovéPole 18"/>
          <p:cNvSpPr txBox="1"/>
          <p:nvPr/>
        </p:nvSpPr>
        <p:spPr>
          <a:xfrm>
            <a:off x="512286" y="3696578"/>
            <a:ext cx="4757778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5500"/>
            </a:pPr>
            <a:r>
              <a:rPr b="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rPr>
              <a:t>Doprava</a:t>
            </a:r>
            <a:r>
              <a:t> </a:t>
            </a:r>
          </a:p>
        </p:txBody>
      </p:sp>
      <p:sp>
        <p:nvSpPr>
          <p:cNvPr id="117" name="TextovéPole 19"/>
          <p:cNvSpPr txBox="1"/>
          <p:nvPr/>
        </p:nvSpPr>
        <p:spPr>
          <a:xfrm>
            <a:off x="7866109" y="2117332"/>
            <a:ext cx="3672704" cy="400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OpenSans-Regular"/>
                <a:ea typeface="OpenSans-Regular"/>
                <a:cs typeface="OpenSans-Regular"/>
                <a:sym typeface="OpenSans-Regular"/>
              </a:defRPr>
            </a:pPr>
            <a:r>
              <a:t>MHD</a:t>
            </a:r>
            <a:r>
              <a:rPr b="0"/>
              <a:t> neboli Veřejný dopravný systém je přehledný. Ve většině měst máte autobusovou a tramvajovou dopravu, někde také metro. Centrum v Bruselu protínají dvě hlavní trasy metra a tři vedlejší trasy podzemních tramvají. Jednotlivá jízdenka stojí 1, 25 Euro, kupon (carnet) s 5 jízdenkami 5, 70 Euro, s 10 pak 7, 70 Euro. Výhodná je jízdenka na 24 hodin, která vás přijde na 3, 20 Euro. Na tuto jízdenku můžete libovolně přestupovat.</a:t>
            </a:r>
          </a:p>
        </p:txBody>
      </p:sp>
      <p:sp>
        <p:nvSpPr>
          <p:cNvPr id="118" name="TextovéPole 20"/>
          <p:cNvSpPr txBox="1"/>
          <p:nvPr/>
        </p:nvSpPr>
        <p:spPr>
          <a:xfrm>
            <a:off x="7791621" y="486707"/>
            <a:ext cx="3672704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RobotoSlab-Bold"/>
                <a:ea typeface="RobotoSlab-Bold"/>
                <a:cs typeface="RobotoSlab-Bold"/>
                <a:sym typeface="RobotoSlab-Bold"/>
              </a:defRPr>
            </a:pPr>
            <a:r>
              <a:t>VLAK</a:t>
            </a:r>
            <a:r>
              <a:rPr b="0">
                <a:latin typeface="OpenSans-Regular"/>
                <a:ea typeface="OpenSans-Regular"/>
                <a:cs typeface="OpenSans-Regular"/>
                <a:sym typeface="OpenSans-Regular"/>
              </a:rPr>
              <a:t> je užitečný na delší vzdálenosti, např. pokud se potřebujete dostat z Bruselu do Brugge. Je o něco málo dražší než autobus. </a:t>
            </a:r>
          </a:p>
        </p:txBody>
      </p:sp>
      <p:sp>
        <p:nvSpPr>
          <p:cNvPr id="119" name="TextovéPole 22"/>
          <p:cNvSpPr txBox="1"/>
          <p:nvPr/>
        </p:nvSpPr>
        <p:spPr>
          <a:xfrm>
            <a:off x="533397" y="4680687"/>
            <a:ext cx="684663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FFFFFF"/>
                </a:solidFill>
                <a:latin typeface="OpenSans-Regular"/>
                <a:ea typeface="OpenSans-Regular"/>
                <a:cs typeface="OpenSans-Regular"/>
                <a:sym typeface="OpenSans-Regular"/>
              </a:defRPr>
            </a:pPr>
            <a:r>
              <a:t>TAXI</a:t>
            </a:r>
            <a:r>
              <a:rPr b="0"/>
              <a:t> využijete zejména v Bruselu v nočních hodinách. Belgičtí taxikáři mají pověst poctivých a sympatických řidičů. Základní cena činí 2, 50 Euro (v noci s příplatkem za 1,90 Euro). Kilometr uvnitř bruselských obvodů je za 0,95 Euro, při jízdách mimo město 1,90 Euro. Při čekání si taxikáři účtují 15 Euro za hodinu.</a:t>
            </a:r>
          </a:p>
        </p:txBody>
      </p:sp>
      <p:pic>
        <p:nvPicPr>
          <p:cNvPr id="120" name="Obrázek 24" descr="Obrázek 24"/>
          <p:cNvPicPr>
            <a:picLocks noChangeAspect="1"/>
          </p:cNvPicPr>
          <p:nvPr/>
        </p:nvPicPr>
        <p:blipFill>
          <a:blip r:embed="rId2">
            <a:extLst/>
          </a:blip>
          <a:srcRect l="0" t="13316" r="0" b="8722"/>
          <a:stretch>
            <a:fillRect/>
          </a:stretch>
        </p:blipFill>
        <p:spPr>
          <a:xfrm>
            <a:off x="327488" y="374240"/>
            <a:ext cx="7058455" cy="3267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8"/>
          <p:cNvSpPr/>
          <p:nvPr/>
        </p:nvSpPr>
        <p:spPr>
          <a:xfrm>
            <a:off x="327545" y="4097520"/>
            <a:ext cx="7058309" cy="243874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Rectangle 10"/>
          <p:cNvSpPr/>
          <p:nvPr/>
        </p:nvSpPr>
        <p:spPr>
          <a:xfrm>
            <a:off x="7534654" y="321731"/>
            <a:ext cx="4335614" cy="6214538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4" name="Shape 124"/>
          <p:cNvSpPr txBox="1"/>
          <p:nvPr>
            <p:ph type="ctrTitle"/>
          </p:nvPr>
        </p:nvSpPr>
        <p:spPr>
          <a:xfrm>
            <a:off x="771440" y="4712471"/>
            <a:ext cx="6170519" cy="1208845"/>
          </a:xfrm>
          <a:prstGeom prst="rect">
            <a:avLst/>
          </a:prstGeom>
        </p:spPr>
        <p:txBody>
          <a:bodyPr anchor="ctr"/>
          <a:lstStyle>
            <a:lvl1pPr algn="l" defTabSz="704087">
              <a:defRPr sz="4235">
                <a:solidFill>
                  <a:srgbClr val="FFFFFF"/>
                </a:solidFill>
              </a:defRPr>
            </a:lvl1pPr>
          </a:lstStyle>
          <a:p>
            <a:pPr/>
            <a:r>
              <a:t>Jak se do Belgie dostat ?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7482728" y="271779"/>
            <a:ext cx="4439467" cy="6327141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 u="sng">
                <a:solidFill>
                  <a:srgbClr val="FFFFFF"/>
                </a:solidFill>
              </a:defRPr>
            </a:pPr>
            <a:r>
              <a:t>S</a:t>
            </a:r>
            <a:r>
              <a:t>polečnost </a:t>
            </a:r>
            <a:r>
              <a:t>Czech Airlines </a:t>
            </a:r>
          </a:p>
          <a:p>
            <a:pPr algn="ctr">
              <a:defRPr>
                <a:solidFill>
                  <a:srgbClr val="FFFFFF"/>
                </a:solidFill>
              </a:defRPr>
            </a:pPr>
          </a:p>
          <a:p>
            <a:pPr marL="180473" indent="-180473" algn="ctr">
              <a:buSzPct val="100000"/>
              <a:buChar char="+"/>
              <a:defRPr sz="2000">
                <a:solidFill>
                  <a:srgbClr val="FFFFFF"/>
                </a:solidFill>
              </a:defRPr>
            </a:pPr>
            <a:r>
              <a:t>Platba rezervace kreditní a debetní kartou je zdarma </a:t>
            </a: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t>— Při zrušení rezervace je účtován 60 -100 EUR a rozdíl z ceny letenky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34363D"/>
              </a:solidFill>
            </a:endParaRPr>
          </a:p>
          <a:p>
            <a:pPr algn="ctr">
              <a:defRPr sz="1900">
                <a:solidFill>
                  <a:srgbClr val="FFFFFF"/>
                </a:solidFill>
              </a:defRPr>
            </a:pPr>
            <a:r>
              <a:rPr u="sng"/>
              <a:t>Společnost </a:t>
            </a:r>
            <a:r>
              <a:rPr u="sng"/>
              <a:t>Brussels Airlines</a:t>
            </a:r>
            <a:r>
              <a:t> </a:t>
            </a:r>
          </a:p>
          <a:p>
            <a:pPr algn="ctr">
              <a:defRPr>
                <a:solidFill>
                  <a:srgbClr val="FFFFFF"/>
                </a:solidFill>
              </a:defRPr>
            </a:pPr>
          </a:p>
          <a:p>
            <a:pPr marL="180473" indent="-180473" algn="ctr">
              <a:buSzPct val="100000"/>
              <a:buChar char="+"/>
              <a:defRPr sz="2000">
                <a:solidFill>
                  <a:srgbClr val="FFFFFF"/>
                </a:solidFill>
              </a:defRPr>
            </a:pPr>
            <a:r>
              <a:t>U mezikontinentálních letů je check-in otevřen 3 hodiny před odletem. Na letiště se proto dostavte s dostatečnou časovou rezervou.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34363D"/>
              </a:solidFill>
            </a:endParaRPr>
          </a:p>
          <a:p>
            <a:pPr algn="ctr">
              <a:defRPr sz="2000" u="sng">
                <a:solidFill>
                  <a:srgbClr val="FFFFFF"/>
                </a:solidFill>
              </a:defRPr>
            </a:pPr>
            <a:r>
              <a:t>Společnost </a:t>
            </a:r>
            <a:r>
              <a:t>Ryanair </a:t>
            </a:r>
          </a:p>
          <a:p>
            <a:pPr algn="ctr">
              <a:defRPr>
                <a:solidFill>
                  <a:srgbClr val="FFFFFF"/>
                </a:solidFill>
              </a:defRPr>
            </a:pPr>
          </a:p>
          <a:p>
            <a:pPr algn="ctr">
              <a:defRPr sz="2000">
                <a:solidFill>
                  <a:srgbClr val="FFFFFF"/>
                </a:solidFill>
              </a:defRPr>
            </a:pPr>
            <a:r>
              <a:t>— Za hodně služeb, které jsou u ostatních společností zdarma si u Ryanair musí připlatit 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endParaRPr>
              <a:solidFill>
                <a:srgbClr val="34363D"/>
              </a:solidFill>
            </a:endParaRPr>
          </a:p>
        </p:txBody>
      </p:sp>
      <p:sp>
        <p:nvSpPr>
          <p:cNvPr id="126" name="Rectangle 8"/>
          <p:cNvSpPr/>
          <p:nvPr/>
        </p:nvSpPr>
        <p:spPr>
          <a:xfrm>
            <a:off x="327545" y="385679"/>
            <a:ext cx="7058309" cy="3477182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sz="2300">
                <a:solidFill>
                  <a:srgbClr val="FFFFFF"/>
                </a:solidFill>
              </a:defRPr>
            </a:pPr>
            <a:r>
              <a:t>Ceny letenek u jednotlivých společností pří letu Praha-Brusel</a:t>
            </a:r>
          </a:p>
          <a:p>
            <a:pPr algn="ctr">
              <a:defRPr sz="2100">
                <a:solidFill>
                  <a:srgbClr val="FFFFFF"/>
                </a:solidFill>
              </a:defRPr>
            </a:pPr>
          </a:p>
          <a:p>
            <a:pPr algn="ctr">
              <a:defRPr sz="2100">
                <a:solidFill>
                  <a:srgbClr val="FFFFFF"/>
                </a:solidFill>
              </a:defRPr>
            </a:pPr>
          </a:p>
          <a:p>
            <a:pPr algn="ctr">
              <a:defRPr sz="2100">
                <a:solidFill>
                  <a:srgbClr val="FFFFFF"/>
                </a:solidFill>
              </a:defRPr>
            </a:pPr>
            <a:r>
              <a:t>Czech Airlines - od 2140 Kč</a:t>
            </a:r>
          </a:p>
          <a:p>
            <a:pPr algn="ctr">
              <a:defRPr sz="2100">
                <a:solidFill>
                  <a:srgbClr val="FFFFFF"/>
                </a:solidFill>
              </a:defRPr>
            </a:pPr>
            <a:r>
              <a:t>Brussels Airlines - od 1920 Kč</a:t>
            </a:r>
          </a:p>
          <a:p>
            <a:pPr algn="ctr">
              <a:defRPr sz="2100">
                <a:solidFill>
                  <a:srgbClr val="FFFFFF"/>
                </a:solidFill>
              </a:defRPr>
            </a:pPr>
            <a:r>
              <a:t>Ryanair - od 875 Kč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8"/>
          <p:cNvSpPr/>
          <p:nvPr/>
        </p:nvSpPr>
        <p:spPr>
          <a:xfrm>
            <a:off x="327545" y="4572000"/>
            <a:ext cx="7058309" cy="196426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9" name="Rectangle 10"/>
          <p:cNvSpPr/>
          <p:nvPr/>
        </p:nvSpPr>
        <p:spPr>
          <a:xfrm>
            <a:off x="7534654" y="321731"/>
            <a:ext cx="4335614" cy="621453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Nadpis 5"/>
          <p:cNvSpPr txBox="1"/>
          <p:nvPr>
            <p:ph type="title"/>
          </p:nvPr>
        </p:nvSpPr>
        <p:spPr>
          <a:xfrm>
            <a:off x="474131" y="4949711"/>
            <a:ext cx="6170519" cy="1208844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>
              <a:defRPr b="1">
                <a:latin typeface="+mn-lt"/>
                <a:ea typeface="+mn-ea"/>
                <a:cs typeface="+mn-cs"/>
                <a:sym typeface="Calibri"/>
              </a:defRPr>
            </a:pPr>
            <a:r>
              <a:rPr b="0">
                <a:latin typeface="Calibri Light"/>
                <a:ea typeface="Calibri Light"/>
                <a:cs typeface="Calibri Light"/>
                <a:sym typeface="Calibri Light"/>
              </a:rPr>
              <a:t>Ubytovací zařízení </a:t>
            </a:r>
          </a:p>
        </p:txBody>
      </p:sp>
      <p:sp>
        <p:nvSpPr>
          <p:cNvPr id="131" name="Zástupný obsah 7"/>
          <p:cNvSpPr txBox="1"/>
          <p:nvPr>
            <p:ph type="body" sz="half" idx="1"/>
          </p:nvPr>
        </p:nvSpPr>
        <p:spPr>
          <a:xfrm>
            <a:off x="8006150" y="658565"/>
            <a:ext cx="3392622" cy="5363070"/>
          </a:xfrm>
          <a:prstGeom prst="rect">
            <a:avLst/>
          </a:prstGeom>
        </p:spPr>
        <p:txBody>
          <a:bodyPr/>
          <a:lstStyle/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  <a:r>
              <a:t>Brusel - FunKey Hotel</a:t>
            </a: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  <a:r>
              <a:t>Bruggy - Monsieur Maurice</a:t>
            </a: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  <a:r>
              <a:t>Antwerp - Hotel Quartier Latin</a:t>
            </a: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  <a:r>
              <a:t>Ghent - Hotel Harmony</a:t>
            </a: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2058">
                <a:solidFill>
                  <a:srgbClr val="FFFFFF"/>
                </a:solidFill>
              </a:defRPr>
            </a:pPr>
            <a:r>
              <a:t>Leuven - Martin's Klooster</a:t>
            </a:r>
          </a:p>
          <a:p>
            <a:pPr marL="0" indent="0" defTabSz="384047">
              <a:spcBef>
                <a:spcPts val="400"/>
              </a:spcBef>
              <a:buSzTx/>
              <a:buNone/>
              <a:defRPr sz="1175">
                <a:solidFill>
                  <a:srgbClr val="212121"/>
                </a:solidFill>
              </a:defRPr>
            </a:pPr>
          </a:p>
          <a:p>
            <a:pPr marL="0" indent="0" defTabSz="384047">
              <a:spcBef>
                <a:spcPts val="400"/>
              </a:spcBef>
              <a:buSzTx/>
              <a:buNone/>
              <a:defRPr sz="1175">
                <a:solidFill>
                  <a:srgbClr val="212121"/>
                </a:solidFill>
              </a:defRPr>
            </a:pPr>
          </a:p>
        </p:txBody>
      </p:sp>
      <p:grpSp>
        <p:nvGrpSpPr>
          <p:cNvPr id="134" name="Group 134"/>
          <p:cNvGrpSpPr/>
          <p:nvPr/>
        </p:nvGrpSpPr>
        <p:grpSpPr>
          <a:xfrm>
            <a:off x="343921" y="271313"/>
            <a:ext cx="7025557" cy="4473130"/>
            <a:chOff x="0" y="0"/>
            <a:chExt cx="7025556" cy="4473128"/>
          </a:xfrm>
        </p:grpSpPr>
        <p:pic>
          <p:nvPicPr>
            <p:cNvPr id="132" name="one-of-our-rooms-spacious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6507" r="0" b="6507"/>
            <a:stretch>
              <a:fillRect/>
            </a:stretch>
          </p:blipFill>
          <p:spPr>
            <a:xfrm>
              <a:off x="0" y="0"/>
              <a:ext cx="7025557" cy="40667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3" name="Shape 133"/>
            <p:cNvSpPr/>
            <p:nvPr/>
          </p:nvSpPr>
          <p:spPr>
            <a:xfrm>
              <a:off x="0" y="4142928"/>
              <a:ext cx="702555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8"/>
          <p:cNvSpPr/>
          <p:nvPr/>
        </p:nvSpPr>
        <p:spPr>
          <a:xfrm>
            <a:off x="327545" y="4572000"/>
            <a:ext cx="7058309" cy="196426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Nadpis 1"/>
          <p:cNvSpPr txBox="1"/>
          <p:nvPr>
            <p:ph type="title"/>
          </p:nvPr>
        </p:nvSpPr>
        <p:spPr>
          <a:xfrm>
            <a:off x="536955" y="4763753"/>
            <a:ext cx="5799938" cy="1580761"/>
          </a:xfrm>
          <a:prstGeom prst="rect">
            <a:avLst/>
          </a:prstGeom>
        </p:spPr>
        <p:txBody>
          <a:bodyPr/>
          <a:lstStyle>
            <a:lvl1pPr algn="r" defTabSz="886968">
              <a:defRPr sz="5335">
                <a:solidFill>
                  <a:srgbClr val="FFFFFF"/>
                </a:solidFill>
              </a:defRPr>
            </a:lvl1pPr>
          </a:lstStyle>
          <a:p>
            <a:pPr/>
            <a:r>
              <a:t>Stravovací zařízení </a:t>
            </a:r>
          </a:p>
        </p:txBody>
      </p:sp>
      <p:sp>
        <p:nvSpPr>
          <p:cNvPr id="138" name="Rectangle 10"/>
          <p:cNvSpPr/>
          <p:nvPr/>
        </p:nvSpPr>
        <p:spPr>
          <a:xfrm>
            <a:off x="7534654" y="321731"/>
            <a:ext cx="4335614" cy="621453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Zástupný obsah 2"/>
          <p:cNvSpPr txBox="1"/>
          <p:nvPr>
            <p:ph type="body" sz="half" idx="1"/>
          </p:nvPr>
        </p:nvSpPr>
        <p:spPr>
          <a:xfrm>
            <a:off x="7858342" y="482838"/>
            <a:ext cx="3424740" cy="5892324"/>
          </a:xfrm>
          <a:prstGeom prst="rect">
            <a:avLst/>
          </a:prstGeom>
        </p:spPr>
        <p:txBody>
          <a:bodyPr anchor="ctr"/>
          <a:lstStyle/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  <a:r>
              <a:t>Brusel - Bon Bon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  <a:r>
              <a:t>Bruggy - Restaurant Couvert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  <a:r>
              <a:t>Antwerp - Wagamama Antwerpen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  <a:r>
              <a:t>Ghent - Midtown Grill Ghent</a:t>
            </a: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</a:p>
          <a:p>
            <a:pPr marL="0" indent="0" defTabSz="905255">
              <a:spcBef>
                <a:spcPts val="900"/>
              </a:spcBef>
              <a:buSzTx/>
              <a:buNone/>
              <a:defRPr b="1" sz="1979">
                <a:solidFill>
                  <a:srgbClr val="FFFFFF"/>
                </a:solidFill>
              </a:defRPr>
            </a:pPr>
            <a:r>
              <a:t>Leuven - Loving Hut Leuven</a:t>
            </a:r>
            <a:endParaRPr b="0"/>
          </a:p>
        </p:txBody>
      </p:sp>
      <p:grpSp>
        <p:nvGrpSpPr>
          <p:cNvPr id="142" name="Group 142"/>
          <p:cNvGrpSpPr/>
          <p:nvPr/>
        </p:nvGrpSpPr>
        <p:grpSpPr>
          <a:xfrm>
            <a:off x="287309" y="191028"/>
            <a:ext cx="7058308" cy="4693114"/>
            <a:chOff x="0" y="0"/>
            <a:chExt cx="7058307" cy="4693112"/>
          </a:xfrm>
        </p:grpSpPr>
        <p:pic>
          <p:nvPicPr>
            <p:cNvPr id="140" name="baby-lobster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462" r="0" b="9462"/>
            <a:stretch>
              <a:fillRect/>
            </a:stretch>
          </p:blipFill>
          <p:spPr>
            <a:xfrm>
              <a:off x="0" y="0"/>
              <a:ext cx="7058308" cy="42867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Shape 141"/>
            <p:cNvSpPr/>
            <p:nvPr/>
          </p:nvSpPr>
          <p:spPr>
            <a:xfrm>
              <a:off x="0" y="4362912"/>
              <a:ext cx="7058308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8"/>
          <p:cNvSpPr/>
          <p:nvPr/>
        </p:nvSpPr>
        <p:spPr>
          <a:xfrm>
            <a:off x="327545" y="4572000"/>
            <a:ext cx="7058309" cy="196426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5" name="Nadpis 1"/>
          <p:cNvSpPr txBox="1"/>
          <p:nvPr>
            <p:ph type="title"/>
          </p:nvPr>
        </p:nvSpPr>
        <p:spPr>
          <a:xfrm>
            <a:off x="559604" y="4619383"/>
            <a:ext cx="6594190" cy="1625211"/>
          </a:xfrm>
          <a:prstGeom prst="rect">
            <a:avLst/>
          </a:prstGeom>
        </p:spPr>
        <p:txBody>
          <a:bodyPr/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Atrakce</a:t>
            </a:r>
          </a:p>
        </p:txBody>
      </p:sp>
      <p:sp>
        <p:nvSpPr>
          <p:cNvPr id="146" name="Rectangle 10"/>
          <p:cNvSpPr/>
          <p:nvPr/>
        </p:nvSpPr>
        <p:spPr>
          <a:xfrm>
            <a:off x="7534654" y="321731"/>
            <a:ext cx="4335614" cy="621453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7" name="Shape 147"/>
          <p:cNvSpPr txBox="1"/>
          <p:nvPr/>
        </p:nvSpPr>
        <p:spPr>
          <a:xfrm>
            <a:off x="7788489" y="510393"/>
            <a:ext cx="3827945" cy="4841241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500">
                <a:solidFill>
                  <a:srgbClr val="FFFFFF"/>
                </a:solidFill>
              </a:defRPr>
            </a:pPr>
            <a:r>
              <a:t>Middelheim Museum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Antwerp Zoo (Dierentuin)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Bruselské náměstí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Manneken Pis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Atomium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Belfry of Bruges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Markt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Mini-Europe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Royal Palace of Brussels</a:t>
            </a:r>
          </a:p>
          <a:p>
            <a:pPr>
              <a:defRPr sz="2500">
                <a:solidFill>
                  <a:srgbClr val="FFFFFF"/>
                </a:solidFill>
              </a:defRPr>
            </a:pPr>
            <a:r>
              <a:t>Gravensteen</a:t>
            </a:r>
          </a:p>
          <a:p>
            <a:pPr algn="ctr">
              <a:defRPr>
                <a:solidFill>
                  <a:srgbClr val="FFFFFF"/>
                </a:solidFill>
              </a:defRPr>
            </a:pPr>
          </a:p>
          <a:p>
            <a:pPr algn="ctr">
              <a:defRPr>
                <a:solidFill>
                  <a:srgbClr val="FFFFFF"/>
                </a:solidFill>
              </a:defRPr>
            </a:pPr>
          </a:p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8" name="Manneken-Pis_43f33e9b6b69dcb03b3f6b1aaf2494ab364cf6a7_sq_6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448" y="314087"/>
            <a:ext cx="4119214" cy="4119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Federation-des-restos-du-coeur-de-belgique-manneken-pis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5519" y="364235"/>
            <a:ext cx="2679279" cy="40189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8"/>
          <p:cNvSpPr/>
          <p:nvPr/>
        </p:nvSpPr>
        <p:spPr>
          <a:xfrm>
            <a:off x="379893" y="4554550"/>
            <a:ext cx="7058308" cy="1964267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Rectangle 10"/>
          <p:cNvSpPr/>
          <p:nvPr/>
        </p:nvSpPr>
        <p:spPr>
          <a:xfrm>
            <a:off x="7604452" y="321732"/>
            <a:ext cx="4335613" cy="6214536"/>
          </a:xfrm>
          <a:prstGeom prst="rect">
            <a:avLst/>
          </a:prstGeom>
          <a:solidFill>
            <a:srgbClr val="20386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Shape 153"/>
          <p:cNvSpPr txBox="1"/>
          <p:nvPr>
            <p:ph type="ctrTitle"/>
          </p:nvPr>
        </p:nvSpPr>
        <p:spPr>
          <a:xfrm>
            <a:off x="559604" y="4619383"/>
            <a:ext cx="6594190" cy="1625211"/>
          </a:xfrm>
          <a:prstGeom prst="rect">
            <a:avLst/>
          </a:prstGeom>
        </p:spPr>
        <p:txBody>
          <a:bodyPr anchor="ctr"/>
          <a:lstStyle>
            <a:lvl1pPr algn="l"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Typická jídla </a:t>
            </a:r>
          </a:p>
        </p:txBody>
      </p:sp>
      <p:sp>
        <p:nvSpPr>
          <p:cNvPr id="154" name="Shape 154"/>
          <p:cNvSpPr txBox="1"/>
          <p:nvPr>
            <p:ph type="subTitle" sz="half" idx="1"/>
          </p:nvPr>
        </p:nvSpPr>
        <p:spPr>
          <a:xfrm>
            <a:off x="7894128" y="359219"/>
            <a:ext cx="3756262" cy="6139562"/>
          </a:xfrm>
          <a:prstGeom prst="rect">
            <a:avLst/>
          </a:prstGeom>
          <a:solidFill>
            <a:srgbClr val="203864"/>
          </a:solidFill>
        </p:spPr>
        <p:txBody>
          <a:bodyPr/>
          <a:lstStyle/>
          <a:p>
            <a:pPr defTabSz="621791">
              <a:lnSpc>
                <a:spcPct val="100000"/>
              </a:lnSpc>
              <a:spcBef>
                <a:spcPts val="0"/>
              </a:spcBef>
              <a:defRPr sz="1224">
                <a:solidFill>
                  <a:srgbClr val="FFFFFF"/>
                </a:solidFill>
              </a:defRPr>
            </a:pPr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 u="sng">
                <a:solidFill>
                  <a:srgbClr val="FFFFFF"/>
                </a:solidFill>
              </a:defRPr>
            </a:pPr>
            <a:r>
              <a:t>Waterzooi</a:t>
            </a:r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>
                <a:solidFill>
                  <a:srgbClr val="FFFFFF"/>
                </a:solidFill>
              </a:defRPr>
            </a:pPr>
            <a:r>
              <a:t>Národní jídlo, které pochází z Gentu ve Vlámsku. Jedná se v podstatě o polévku nebo dušené jídlo </a:t>
            </a:r>
            <a:r>
              <a:rPr b="1"/>
              <a:t>s polévkovým základem</a:t>
            </a:r>
            <a:r>
              <a:t>. Ten je tvořen vaječným žloutkem, smetanou a zeleninovým vývarem. Přidávají se různé druhy zeleniny, především mrkev, cibule, celer, pórek a brambory, a také bylinky. </a:t>
            </a:r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>
                <a:solidFill>
                  <a:srgbClr val="FFFFFF"/>
                </a:solidFill>
              </a:defRPr>
            </a:pPr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 u="sng">
                <a:solidFill>
                  <a:srgbClr val="FFFFFF"/>
                </a:solidFill>
              </a:defRPr>
            </a:pPr>
            <a:r>
              <a:t>Stoemp</a:t>
            </a:r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>
                <a:solidFill>
                  <a:srgbClr val="FFFFFF"/>
                </a:solidFill>
              </a:defRPr>
            </a:pPr>
            <a:r>
              <a:t> Bruselská specialita. Tvoří ji </a:t>
            </a:r>
            <a:r>
              <a:rPr b="1"/>
              <a:t>šťouchané brambory</a:t>
            </a:r>
            <a:r>
              <a:t> (nebo bramborová kaše) </a:t>
            </a:r>
            <a:r>
              <a:rPr b="1"/>
              <a:t>se zeleninou</a:t>
            </a:r>
            <a:r>
              <a:t>. K tomu se podává slanina, </a:t>
            </a:r>
            <a:r>
              <a:rPr b="1"/>
              <a:t>opečená klobása</a:t>
            </a:r>
            <a:endParaRPr b="1"/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>
                <a:solidFill>
                  <a:srgbClr val="FFFFFF"/>
                </a:solidFill>
              </a:defRPr>
            </a:pPr>
            <a:endParaRPr b="1"/>
          </a:p>
          <a:p>
            <a:pPr defTabSz="621791">
              <a:lnSpc>
                <a:spcPct val="100000"/>
              </a:lnSpc>
              <a:spcBef>
                <a:spcPts val="0"/>
              </a:spcBef>
              <a:defRPr b="1" sz="1632" u="sng">
                <a:solidFill>
                  <a:srgbClr val="FFFFFF"/>
                </a:solidFill>
              </a:defRPr>
            </a:pPr>
            <a:r>
              <a:t>Moules-frites</a:t>
            </a:r>
          </a:p>
          <a:p>
            <a:pPr defTabSz="621791">
              <a:lnSpc>
                <a:spcPct val="100000"/>
              </a:lnSpc>
              <a:spcBef>
                <a:spcPts val="0"/>
              </a:spcBef>
              <a:defRPr sz="1632">
                <a:solidFill>
                  <a:srgbClr val="FFFFFF"/>
                </a:solidFill>
              </a:defRPr>
            </a:pPr>
            <a:r>
              <a:t> Jsou jednou z belgických vášní. Jedná se o </a:t>
            </a:r>
            <a:r>
              <a:rPr b="1"/>
              <a:t>slávky jedlé</a:t>
            </a:r>
            <a:r>
              <a:t>, jídlo populární i v sousední severní Francii, ale pocházející z Belgie</a:t>
            </a:r>
            <a:endParaRPr b="1"/>
          </a:p>
        </p:txBody>
      </p:sp>
      <p:grpSp>
        <p:nvGrpSpPr>
          <p:cNvPr id="157" name="Group 157"/>
          <p:cNvGrpSpPr/>
          <p:nvPr/>
        </p:nvGrpSpPr>
        <p:grpSpPr>
          <a:xfrm>
            <a:off x="417565" y="303767"/>
            <a:ext cx="6982965" cy="4620999"/>
            <a:chOff x="0" y="0"/>
            <a:chExt cx="6982964" cy="4620998"/>
          </a:xfrm>
        </p:grpSpPr>
        <p:pic>
          <p:nvPicPr>
            <p:cNvPr id="155" name="defca051-9c20-464a-a3d4-bc68a165251b--MoroccanMoulesFrites-22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9763" r="0" b="9763"/>
            <a:stretch>
              <a:fillRect/>
            </a:stretch>
          </p:blipFill>
          <p:spPr>
            <a:xfrm>
              <a:off x="0" y="0"/>
              <a:ext cx="6982965" cy="42145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Shape 156"/>
            <p:cNvSpPr/>
            <p:nvPr/>
          </p:nvSpPr>
          <p:spPr>
            <a:xfrm>
              <a:off x="0" y="4290798"/>
              <a:ext cx="6982965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76200" tIns="76200" rIns="76200" bIns="76200" numCol="1" anchor="t">
              <a:noAutofit/>
            </a:bodyPr>
            <a:lstStyle/>
            <a:p>
              <a:pPr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otiv systému Office">
  <a:themeElements>
    <a:clrScheme name="Motiv systém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systém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systém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Motiv systému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systému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Motiv systému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