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60" r:id="rId4"/>
    <p:sldId id="258" r:id="rId5"/>
    <p:sldId id="259" r:id="rId6"/>
    <p:sldId id="257" r:id="rId7"/>
    <p:sldId id="264" r:id="rId8"/>
    <p:sldId id="263" r:id="rId9"/>
    <p:sldId id="265" r:id="rId10"/>
    <p:sldId id="262" r:id="rId11"/>
    <p:sldId id="261" r:id="rId12"/>
    <p:sldId id="268" r:id="rId13"/>
    <p:sldId id="271" r:id="rId14"/>
    <p:sldId id="275" r:id="rId15"/>
    <p:sldId id="276" r:id="rId16"/>
    <p:sldId id="266" r:id="rId17"/>
    <p:sldId id="269" r:id="rId18"/>
    <p:sldId id="272" r:id="rId19"/>
    <p:sldId id="270" r:id="rId20"/>
    <p:sldId id="274" r:id="rId21"/>
    <p:sldId id="277" r:id="rId22"/>
    <p:sldId id="279" r:id="rId23"/>
    <p:sldId id="280" r:id="rId24"/>
    <p:sldId id="281" r:id="rId25"/>
    <p:sldId id="282" r:id="rId26"/>
    <p:sldId id="278" r:id="rId27"/>
    <p:sldId id="273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C26F-6ED2-48B6-A86C-35A10106566A}" type="datetimeFigureOut">
              <a:rPr lang="cs-CZ" smtClean="0"/>
              <a:pPr/>
              <a:t>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8BFB-D033-44B6-A3C6-88544DBE9D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chengensk%C3%BD_informa%C4%8Dn%C3%AD_syst%C3%A9m" TargetMode="External"/><Relationship Id="rId3" Type="http://schemas.openxmlformats.org/officeDocument/2006/relationships/hyperlink" Target="http://publications.europa.eu/webpub/com/factsheets/emu/cs/" TargetMode="External"/><Relationship Id="rId7" Type="http://schemas.openxmlformats.org/officeDocument/2006/relationships/hyperlink" Target="https://cs.wikipedia.org/wiki/Benelux" TargetMode="External"/><Relationship Id="rId2" Type="http://schemas.openxmlformats.org/officeDocument/2006/relationships/hyperlink" Target="https://www.epravo.cz/top/clanky/evropska-menova-unie-vyvoj-clenove-a-aktualni-udalosti-27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curtainstories.eu/?lc=cs&amp;id=912" TargetMode="External"/><Relationship Id="rId11" Type="http://schemas.openxmlformats.org/officeDocument/2006/relationships/hyperlink" Target="https://cs.wikipedia.org/wiki/Schengensk%C3%BD_prostor" TargetMode="External"/><Relationship Id="rId5" Type="http://schemas.openxmlformats.org/officeDocument/2006/relationships/hyperlink" Target="https://www.euroskop.cz/674/sekce/hospodarska-a-menova-unie/" TargetMode="External"/><Relationship Id="rId10" Type="http://schemas.openxmlformats.org/officeDocument/2006/relationships/hyperlink" Target="https://www.youtube.com/watch?v=xffvPWmoWsQ" TargetMode="External"/><Relationship Id="rId4" Type="http://schemas.openxmlformats.org/officeDocument/2006/relationships/hyperlink" Target="https://cs.wikipedia.org/wiki/Euro" TargetMode="External"/><Relationship Id="rId9" Type="http://schemas.openxmlformats.org/officeDocument/2006/relationships/hyperlink" Target="https://www.youtube.com/watch?v=hPNLgZ8RMY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3/Schengen_Area.svg/454px-Schengen_Are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073" y="1"/>
            <a:ext cx="6918959" cy="5143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prostor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Sklenka 8.A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hranicni prechod 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038"/>
            <a:ext cx="9144000" cy="56010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Image result for ceskoslovensko nemecka hranice 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nkovky e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69" y="0"/>
            <a:ext cx="5191131" cy="51204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85932"/>
            <a:ext cx="4071934" cy="1102519"/>
          </a:xfrm>
        </p:spPr>
        <p:txBody>
          <a:bodyPr/>
          <a:lstStyle/>
          <a:p>
            <a:r>
              <a:rPr lang="cs-CZ" dirty="0" smtClean="0"/>
              <a:t>Měnová unie EU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Měnová unie EU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Společná hospodářská politika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Společná zahraniční a bezpečnostní politika 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Vytvoření zásad spolupráce v oblasti práva</a:t>
            </a:r>
          </a:p>
          <a:p>
            <a:pPr marL="514350" indent="-51435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Maastrichtská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r>
              <a:rPr lang="cs-CZ" dirty="0" smtClean="0"/>
              <a:t>Kritérium cenové stability</a:t>
            </a:r>
          </a:p>
          <a:p>
            <a:pPr lvl="1"/>
            <a:r>
              <a:rPr lang="cs-CZ" dirty="0" smtClean="0"/>
              <a:t>Dlouhodobě Ø inflace &lt; 3 státy unie s nejnižší + 1,5 %</a:t>
            </a:r>
          </a:p>
          <a:p>
            <a:r>
              <a:rPr lang="cs-CZ" dirty="0" smtClean="0"/>
              <a:t>Kritérium dlouhodobých úrokových sazeb</a:t>
            </a:r>
          </a:p>
          <a:p>
            <a:pPr lvl="1"/>
            <a:r>
              <a:rPr lang="cs-CZ" dirty="0" smtClean="0"/>
              <a:t>Celý rok před šetřením dlouhodobá nominální úroková sazba &lt; 3 státy unie s nejnižší + 2 %</a:t>
            </a:r>
          </a:p>
          <a:p>
            <a:r>
              <a:rPr lang="cs-CZ" dirty="0" smtClean="0"/>
              <a:t>Kritérium deficitu veřejných rozpočtů</a:t>
            </a:r>
          </a:p>
          <a:p>
            <a:pPr lvl="1"/>
            <a:r>
              <a:rPr lang="cs-CZ" dirty="0" smtClean="0"/>
              <a:t>Schodek rozpočtu &lt; 3 % HDP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Maastrichtská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Kritérium hrubého veřejného dluhu</a:t>
            </a:r>
          </a:p>
          <a:p>
            <a:pPr lvl="1"/>
            <a:r>
              <a:rPr lang="cs-CZ" dirty="0" smtClean="0"/>
              <a:t>Státní dluh &lt; 60 % HDP (výjimka, když se snižuje)</a:t>
            </a:r>
          </a:p>
          <a:p>
            <a:r>
              <a:rPr lang="cs-CZ" dirty="0" smtClean="0"/>
              <a:t>Kritérium stability měnového kurzu</a:t>
            </a:r>
          </a:p>
          <a:p>
            <a:pPr lvl="1"/>
            <a:r>
              <a:rPr lang="cs-CZ" dirty="0" smtClean="0"/>
              <a:t>± 15 % od stanoveného kurzu k €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Měnová unie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15"/>
          </a:xfrm>
        </p:spPr>
        <p:txBody>
          <a:bodyPr>
            <a:normAutofit/>
          </a:bodyPr>
          <a:lstStyle/>
          <a:p>
            <a:r>
              <a:rPr lang="cs-CZ" dirty="0" smtClean="0"/>
              <a:t>1.7.1998 	– Evropská centrální banka 				(Frankfurt nad Mohanem)</a:t>
            </a:r>
          </a:p>
          <a:p>
            <a:r>
              <a:rPr lang="cs-CZ" dirty="0" smtClean="0"/>
              <a:t>31.12.1998	– fixní poměry mezi měnami</a:t>
            </a:r>
          </a:p>
          <a:p>
            <a:r>
              <a:rPr lang="cs-CZ" dirty="0" smtClean="0"/>
              <a:t>1.1.1999		– virtuální €</a:t>
            </a:r>
          </a:p>
          <a:p>
            <a:r>
              <a:rPr lang="cs-CZ" dirty="0" smtClean="0"/>
              <a:t>1.1.2002		– euro v hotovosti</a:t>
            </a:r>
          </a:p>
          <a:p>
            <a:r>
              <a:rPr lang="cs-CZ" dirty="0" smtClean="0"/>
              <a:t>Dnes 19 z 28 států EU + 6 dalších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Země mimo EU s €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00151"/>
            <a:ext cx="3857652" cy="33944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Černá Hora</a:t>
            </a:r>
          </a:p>
          <a:p>
            <a:r>
              <a:rPr lang="cs-CZ" dirty="0" smtClean="0"/>
              <a:t>Kosovo</a:t>
            </a:r>
          </a:p>
          <a:p>
            <a:r>
              <a:rPr lang="cs-CZ" dirty="0" smtClean="0"/>
              <a:t>Andorra</a:t>
            </a:r>
          </a:p>
          <a:p>
            <a:r>
              <a:rPr lang="cs-CZ" dirty="0" smtClean="0"/>
              <a:t>San Marino</a:t>
            </a:r>
          </a:p>
          <a:p>
            <a:r>
              <a:rPr lang="cs-CZ" dirty="0" smtClean="0"/>
              <a:t>Monako</a:t>
            </a:r>
          </a:p>
          <a:p>
            <a:r>
              <a:rPr lang="cs-CZ" dirty="0" smtClean="0"/>
              <a:t>Vatikán</a:t>
            </a:r>
            <a:endParaRPr lang="cs-CZ" dirty="0"/>
          </a:p>
        </p:txBody>
      </p:sp>
      <p:pic>
        <p:nvPicPr>
          <p:cNvPr id="26626" name="Picture 2" descr="https://upload.wikimedia.org/wikipedia/commons/7/7f/European_union_emu_map_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-7842"/>
            <a:ext cx="5000628" cy="515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Měnová unie EU – 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2.12.1999 – Kurz € – </a:t>
            </a:r>
            <a:r>
              <a:rPr lang="en-US" dirty="0" smtClean="0"/>
              <a:t>$</a:t>
            </a:r>
            <a:r>
              <a:rPr lang="cs-CZ" dirty="0" smtClean="0"/>
              <a:t> poprvé € &lt; </a:t>
            </a:r>
            <a:r>
              <a:rPr lang="en-US" dirty="0" smtClean="0"/>
              <a:t>$</a:t>
            </a:r>
            <a:r>
              <a:rPr lang="cs-CZ" dirty="0" smtClean="0"/>
              <a:t> </a:t>
            </a:r>
          </a:p>
          <a:p>
            <a:r>
              <a:rPr lang="cs-CZ" dirty="0" smtClean="0"/>
              <a:t>22.2.2000 – Kurz € – </a:t>
            </a:r>
            <a:r>
              <a:rPr lang="en-US" dirty="0" smtClean="0"/>
              <a:t>$</a:t>
            </a:r>
            <a:r>
              <a:rPr lang="cs-CZ" dirty="0" smtClean="0"/>
              <a:t> znovu € &lt; </a:t>
            </a:r>
            <a:r>
              <a:rPr lang="en-US" dirty="0" smtClean="0"/>
              <a:t>$</a:t>
            </a:r>
            <a:endParaRPr lang="cs-CZ" dirty="0" smtClean="0"/>
          </a:p>
          <a:p>
            <a:r>
              <a:rPr lang="cs-CZ" dirty="0" smtClean="0"/>
              <a:t>3.5.2000 – Kurz € – </a:t>
            </a:r>
            <a:r>
              <a:rPr lang="en-US" dirty="0" smtClean="0"/>
              <a:t>$</a:t>
            </a:r>
            <a:r>
              <a:rPr lang="cs-CZ" dirty="0" smtClean="0"/>
              <a:t> </a:t>
            </a:r>
            <a:r>
              <a:rPr lang="cs-CZ" dirty="0" err="1" smtClean="0"/>
              <a:t>hist</a:t>
            </a:r>
            <a:r>
              <a:rPr lang="cs-CZ" dirty="0" smtClean="0"/>
              <a:t>. min. 0,8986 USD </a:t>
            </a:r>
          </a:p>
          <a:p>
            <a:r>
              <a:rPr lang="cs-CZ" dirty="0" smtClean="0"/>
              <a:t>18.10.2000 – Kurz € – </a:t>
            </a:r>
            <a:r>
              <a:rPr lang="en-US" dirty="0" smtClean="0"/>
              <a:t>$</a:t>
            </a:r>
            <a:r>
              <a:rPr lang="cs-CZ" dirty="0" smtClean="0"/>
              <a:t> </a:t>
            </a:r>
            <a:r>
              <a:rPr lang="cs-CZ" dirty="0" err="1" smtClean="0"/>
              <a:t>hist</a:t>
            </a:r>
            <a:r>
              <a:rPr lang="cs-CZ" dirty="0" smtClean="0"/>
              <a:t>. min. 0,8333 USD (70 % původní hodnoty)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:\Stažené soubory\cha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152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26 států Evropy </a:t>
            </a:r>
          </a:p>
          <a:p>
            <a:pPr lvl="1"/>
            <a:r>
              <a:rPr lang="cs-CZ" dirty="0" smtClean="0"/>
              <a:t>Kdokoliv, kdekoliv, kdykoliv může překročit hranici</a:t>
            </a:r>
          </a:p>
          <a:p>
            <a:pPr lvl="1"/>
            <a:r>
              <a:rPr lang="cs-CZ" dirty="0" smtClean="0"/>
              <a:t>Na omezenou dobu lze obnovit kontroly (bezpečnost, udržení veřejného pořádku)</a:t>
            </a:r>
          </a:p>
          <a:p>
            <a:pPr lvl="1"/>
            <a:r>
              <a:rPr lang="cs-CZ" dirty="0" smtClean="0"/>
              <a:t>Jednotné vízum do všech států </a:t>
            </a:r>
            <a:r>
              <a:rPr lang="cs-CZ" dirty="0" err="1" smtClean="0"/>
              <a:t>schengenu</a:t>
            </a:r>
            <a:endParaRPr lang="cs-CZ" dirty="0" smtClean="0"/>
          </a:p>
          <a:p>
            <a:pPr lvl="1"/>
            <a:r>
              <a:rPr lang="cs-CZ" dirty="0" smtClean="0"/>
              <a:t>5 % hranic ČR jsou v NP, tam je nelze překročit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 t="7368" b="6431"/>
          <a:stretch>
            <a:fillRect/>
          </a:stretch>
        </p:blipFill>
        <p:spPr bwMode="auto">
          <a:xfrm>
            <a:off x="0" y="0"/>
            <a:ext cx="9144000" cy="52573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Jednotný trh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Jednotný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15"/>
          </a:xfrm>
        </p:spPr>
        <p:txBody>
          <a:bodyPr>
            <a:normAutofit/>
          </a:bodyPr>
          <a:lstStyle/>
          <a:p>
            <a:r>
              <a:rPr lang="cs-CZ" dirty="0" smtClean="0"/>
              <a:t>Nástroj zaměřený na prosazování cílů EU</a:t>
            </a:r>
          </a:p>
          <a:p>
            <a:pPr lvl="1"/>
            <a:r>
              <a:rPr lang="cs-CZ" dirty="0" smtClean="0"/>
              <a:t>Koordinuje vytváření hospodářské politiky, fiskální politiky (omezení dluhu + deficitu) členských států </a:t>
            </a:r>
          </a:p>
          <a:p>
            <a:pPr lvl="1"/>
            <a:r>
              <a:rPr lang="cs-CZ" dirty="0" smtClean="0"/>
              <a:t>Stanovuje jednotná pravidla a dohled nad finančními institucemi v EU, jednotnou měnu – €</a:t>
            </a:r>
          </a:p>
          <a:p>
            <a:r>
              <a:rPr lang="cs-CZ" dirty="0" smtClean="0"/>
              <a:t>Umožňuje volný pohyb</a:t>
            </a:r>
          </a:p>
          <a:p>
            <a:pPr lvl="1"/>
            <a:r>
              <a:rPr lang="cs-CZ" dirty="0" smtClean="0"/>
              <a:t>Osob, zboží, služeb, kapitálu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6"/>
            <a:ext cx="9144000" cy="848933"/>
          </a:xfrm>
        </p:spPr>
        <p:txBody>
          <a:bodyPr>
            <a:normAutofit/>
          </a:bodyPr>
          <a:lstStyle/>
          <a:p>
            <a:r>
              <a:rPr lang="cs-CZ" dirty="0" smtClean="0"/>
              <a:t>Odpovědné orgány hospodářské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r>
              <a:rPr lang="cs-CZ" dirty="0" smtClean="0"/>
              <a:t>Evropská rada </a:t>
            </a:r>
          </a:p>
          <a:p>
            <a:pPr lvl="1"/>
            <a:r>
              <a:rPr lang="cs-CZ" dirty="0" smtClean="0"/>
              <a:t>Na návrh Komise stanovuje hlavní politické směry</a:t>
            </a:r>
          </a:p>
          <a:p>
            <a:r>
              <a:rPr lang="cs-CZ" dirty="0" smtClean="0"/>
              <a:t>Rada EU </a:t>
            </a:r>
          </a:p>
          <a:p>
            <a:pPr lvl="1"/>
            <a:r>
              <a:rPr lang="cs-CZ" dirty="0" smtClean="0"/>
              <a:t>Koordinuje tvorbu hospodářské politiky EU </a:t>
            </a:r>
          </a:p>
          <a:p>
            <a:pPr lvl="1"/>
            <a:r>
              <a:rPr lang="cs-CZ" dirty="0" smtClean="0"/>
              <a:t>Rozhoduje, zda členský stát může přijmout euro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Euroskupina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koordinuje politiky v zájmu států </a:t>
            </a:r>
            <a:r>
              <a:rPr lang="cs-CZ" dirty="0" err="1" smtClean="0"/>
              <a:t>eurozóny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cs-CZ" dirty="0" smtClean="0"/>
              <a:t>Odpovědné orgány hospodářské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6177"/>
          </a:xfrm>
        </p:spPr>
        <p:txBody>
          <a:bodyPr>
            <a:normAutofit/>
          </a:bodyPr>
          <a:lstStyle/>
          <a:p>
            <a:r>
              <a:rPr lang="cs-CZ" dirty="0" smtClean="0"/>
              <a:t>Členské státy</a:t>
            </a:r>
          </a:p>
          <a:p>
            <a:pPr lvl="1"/>
            <a:r>
              <a:rPr lang="cs-CZ" dirty="0" smtClean="0"/>
              <a:t>V rámci dohodnutých omezení výše dluhu, deficitu</a:t>
            </a:r>
          </a:p>
          <a:p>
            <a:pPr lvl="2"/>
            <a:r>
              <a:rPr lang="cs-CZ" dirty="0" smtClean="0"/>
              <a:t>Stanovují vnitrostátní rozpočty</a:t>
            </a:r>
          </a:p>
          <a:p>
            <a:pPr lvl="2"/>
            <a:r>
              <a:rPr lang="cs-CZ" dirty="0" smtClean="0"/>
              <a:t>Určují své strukturální politiky, hlavně</a:t>
            </a:r>
            <a:br>
              <a:rPr lang="cs-CZ" dirty="0" smtClean="0"/>
            </a:br>
            <a:r>
              <a:rPr lang="cs-CZ" dirty="0" smtClean="0"/>
              <a:t>pracovní, důchodové a kapitálové trhy</a:t>
            </a:r>
          </a:p>
          <a:p>
            <a:r>
              <a:rPr lang="cs-CZ" dirty="0" smtClean="0"/>
              <a:t>Evropská komise</a:t>
            </a:r>
          </a:p>
          <a:p>
            <a:pPr lvl="1"/>
            <a:r>
              <a:rPr lang="cs-CZ" dirty="0" smtClean="0"/>
              <a:t>sleduje výkonnost a plnění závazků</a:t>
            </a:r>
          </a:p>
        </p:txBody>
      </p:sp>
      <p:pic>
        <p:nvPicPr>
          <p:cNvPr id="35842" name="Picture 2" descr="Image result for jean claude junc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2247899"/>
            <a:ext cx="20955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cs-CZ" dirty="0" smtClean="0"/>
              <a:t>Odpovědné orgány hospodářské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30055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Evropská centrální banka</a:t>
            </a:r>
          </a:p>
          <a:p>
            <a:pPr lvl="1"/>
            <a:r>
              <a:rPr lang="cs-CZ" dirty="0" smtClean="0"/>
              <a:t>Stanovuje měnovou politiku – primárním cílem je stabilita cen</a:t>
            </a:r>
          </a:p>
          <a:p>
            <a:pPr lvl="1"/>
            <a:r>
              <a:rPr lang="cs-CZ" dirty="0" smtClean="0"/>
              <a:t>Působí jako ústřední orgán dohledu nad finančními institucemi v </a:t>
            </a:r>
            <a:r>
              <a:rPr lang="cs-CZ" dirty="0" err="1" smtClean="0"/>
              <a:t>eurozóně</a:t>
            </a:r>
            <a:endParaRPr lang="cs-CZ" dirty="0" smtClean="0"/>
          </a:p>
          <a:p>
            <a:r>
              <a:rPr lang="cs-CZ" dirty="0" smtClean="0"/>
              <a:t>Evropský parlament</a:t>
            </a:r>
          </a:p>
          <a:p>
            <a:pPr lvl="1"/>
            <a:r>
              <a:rPr lang="cs-CZ" dirty="0" smtClean="0"/>
              <a:t>Spolu s Radou se podílí na tvorbě právních předpisů </a:t>
            </a:r>
          </a:p>
          <a:p>
            <a:pPr lvl="1"/>
            <a:r>
              <a:rPr lang="cs-CZ" dirty="0" smtClean="0"/>
              <a:t>podrobuje správu ekonomických záležitostí kontrole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Ovlivňování úrokových sazeb + kurzů</a:t>
            </a:r>
          </a:p>
          <a:p>
            <a:pPr lvl="1"/>
            <a:r>
              <a:rPr lang="cs-CZ" dirty="0" smtClean="0"/>
              <a:t>Koordinováno v rámci hospodářské a měnové unie, v </a:t>
            </a:r>
            <a:r>
              <a:rPr lang="cs-CZ" dirty="0" err="1" smtClean="0"/>
              <a:t>eurozóně</a:t>
            </a:r>
            <a:r>
              <a:rPr lang="cs-CZ" dirty="0" smtClean="0"/>
              <a:t> řízeno centrální bankou</a:t>
            </a:r>
          </a:p>
          <a:p>
            <a:r>
              <a:rPr lang="cs-CZ" dirty="0" smtClean="0"/>
              <a:t>Vnitrostátní vlády kontrolují:</a:t>
            </a:r>
          </a:p>
          <a:p>
            <a:pPr lvl="1"/>
            <a:r>
              <a:rPr lang="cs-CZ" dirty="0" smtClean="0"/>
              <a:t>Fiskální politiku</a:t>
            </a:r>
          </a:p>
          <a:p>
            <a:pPr lvl="1"/>
            <a:r>
              <a:rPr lang="cs-CZ" dirty="0" smtClean="0"/>
              <a:t>Daňovou politiku</a:t>
            </a:r>
          </a:p>
          <a:p>
            <a:pPr lvl="1"/>
            <a:r>
              <a:rPr lang="cs-CZ" dirty="0" smtClean="0"/>
              <a:t>Strukturální politiku – důchodový systém, regulace pracovního a kapitálového trhu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Krize 2007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9053"/>
          </a:xfrm>
        </p:spPr>
        <p:txBody>
          <a:bodyPr>
            <a:normAutofit/>
          </a:bodyPr>
          <a:lstStyle/>
          <a:p>
            <a:r>
              <a:rPr lang="cs-CZ" dirty="0" smtClean="0"/>
              <a:t>Pakt o stabilitě a růstu – mimořádné opatření</a:t>
            </a:r>
          </a:p>
          <a:p>
            <a:pPr lvl="1"/>
            <a:r>
              <a:rPr lang="cs-CZ" dirty="0" smtClean="0"/>
              <a:t>Prosazuje fiskální disciplínu</a:t>
            </a:r>
          </a:p>
          <a:p>
            <a:r>
              <a:rPr lang="cs-CZ" dirty="0" smtClean="0"/>
              <a:t>Prohlubování měnové unie</a:t>
            </a:r>
          </a:p>
          <a:p>
            <a:pPr lvl="1"/>
            <a:r>
              <a:rPr lang="cs-CZ" dirty="0" smtClean="0"/>
              <a:t>1. fáze – prohlubování praxí (7.2015 – 6.2017), zlepšit fiskální odpovědnost, dovršit finanční unii</a:t>
            </a:r>
          </a:p>
          <a:p>
            <a:pPr lvl="1"/>
            <a:r>
              <a:rPr lang="cs-CZ" dirty="0" smtClean="0"/>
              <a:t>2. fáze – dokončení hospodářské a měnové unie, do 2025, závaznější propojení ekonomik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2"/>
              </a:rPr>
              <a:t>https://www.epravo.cz/top/clanky/evropska-menova-unie-vyvoj-clenove-a-aktualni-udalosti-272.html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http://publications.europa.eu/webpub/com/factsheets/emu/cs/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https://cs.wikipedia.org/wiki/Euro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https://www.euroskop.cz/674/sekce/hospodarska-a-menova-unie/</a:t>
            </a:r>
            <a:endParaRPr lang="cs-CZ" dirty="0" smtClean="0"/>
          </a:p>
          <a:p>
            <a:r>
              <a:rPr lang="cs-CZ" dirty="0" smtClean="0"/>
              <a:t>https://www.google.cz/search?biw=1920&amp;bih=1007&amp;tbm=isch&amp;sa=1&amp;ei=FMbhW6nfMOzOgAb48KKwBQ&amp;q=rozvadov+waidhaus+prechod&amp;oq=rozvadov+waidhaus+prechod&amp;gs_l=img.3...6653.7778.0.7898.8.8.0.0.0.0.119.559.7j1.8.0....0...1c.1.64.img..0.0.0....0.Q1eZPPwGkUo#imgrc=_I7MJ7AUa6vqFM:</a:t>
            </a:r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ironcurtainstories.eu</a:t>
            </a:r>
            <a:r>
              <a:rPr lang="cs-CZ" dirty="0" smtClean="0">
                <a:hlinkClick r:id="rId6"/>
              </a:rPr>
              <a:t>/?</a:t>
            </a:r>
            <a:r>
              <a:rPr lang="cs-CZ" dirty="0" err="1" smtClean="0">
                <a:hlinkClick r:id="rId6"/>
              </a:rPr>
              <a:t>lc</a:t>
            </a:r>
            <a:r>
              <a:rPr lang="cs-CZ" dirty="0" smtClean="0">
                <a:hlinkClick r:id="rId6"/>
              </a:rPr>
              <a:t>=</a:t>
            </a:r>
            <a:r>
              <a:rPr lang="cs-CZ" dirty="0" err="1" smtClean="0">
                <a:hlinkClick r:id="rId6"/>
              </a:rPr>
              <a:t>cs</a:t>
            </a:r>
            <a:r>
              <a:rPr lang="cs-CZ" dirty="0" smtClean="0">
                <a:hlinkClick r:id="rId6"/>
              </a:rPr>
              <a:t>&amp;id=912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https://cs.wikipedia.org/wiki/Benelux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https://cs.wikipedia.org/wiki/Schengensk%C3%BD_informa%C4%8Dn%C3%AD_syst%C3%A9m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https://www.youtube.com/watch?v=hPNLgZ8RMYI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https://www.youtube.com/watch?v=xffvPWmoWsQ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https://cs.wikipedia.org/wiki/Schengensk%C3%BD_prostor#/media/File:Schengen_Area.svg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informační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15"/>
          </a:xfrm>
        </p:spPr>
        <p:txBody>
          <a:bodyPr>
            <a:normAutofit/>
          </a:bodyPr>
          <a:lstStyle/>
          <a:p>
            <a:r>
              <a:rPr lang="cs-CZ" dirty="0" smtClean="0"/>
              <a:t>SIS I obsahuje:</a:t>
            </a:r>
          </a:p>
          <a:p>
            <a:pPr lvl="1"/>
            <a:r>
              <a:rPr lang="cs-CZ" dirty="0" smtClean="0"/>
              <a:t>Jména, základní identifikační údaje osob uvnitř SP+ zda kdy byly ozbrojeny/spáchali trestný čin</a:t>
            </a:r>
          </a:p>
          <a:p>
            <a:pPr lvl="1"/>
            <a:r>
              <a:rPr lang="cs-CZ" dirty="0" smtClean="0"/>
              <a:t>Přehled ztracených:</a:t>
            </a:r>
          </a:p>
          <a:p>
            <a:pPr lvl="2"/>
            <a:r>
              <a:rPr lang="cs-CZ" dirty="0" smtClean="0"/>
              <a:t>Aut + zbraní + dokladů</a:t>
            </a:r>
          </a:p>
          <a:p>
            <a:r>
              <a:rPr lang="cs-CZ" dirty="0" smtClean="0"/>
              <a:t>SIS II obsahuje:</a:t>
            </a:r>
          </a:p>
          <a:p>
            <a:pPr lvl="1"/>
            <a:r>
              <a:rPr lang="cs-CZ" dirty="0" smtClean="0"/>
              <a:t>Oproti SIS I </a:t>
            </a:r>
            <a:r>
              <a:rPr lang="cs-CZ" dirty="0" err="1" smtClean="0"/>
              <a:t>i</a:t>
            </a:r>
            <a:r>
              <a:rPr lang="cs-CZ" dirty="0" smtClean="0"/>
              <a:t> biometrické údaje 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prostor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1984 – </a:t>
            </a:r>
            <a:r>
              <a:rPr lang="cs-CZ" dirty="0" err="1" smtClean="0"/>
              <a:t>Saarbrückenská</a:t>
            </a:r>
            <a:r>
              <a:rPr lang="cs-CZ" dirty="0" smtClean="0"/>
              <a:t> dohoda – předchůdce</a:t>
            </a:r>
          </a:p>
          <a:p>
            <a:pPr lvl="1"/>
            <a:r>
              <a:rPr lang="cs-CZ" dirty="0" smtClean="0"/>
              <a:t>Německo, Francie proti frontám na hranicích</a:t>
            </a:r>
          </a:p>
          <a:p>
            <a:r>
              <a:rPr lang="cs-CZ" dirty="0" smtClean="0"/>
              <a:t>Benelux – celní a hospodářská unie</a:t>
            </a:r>
          </a:p>
          <a:p>
            <a:pPr lvl="1"/>
            <a:r>
              <a:rPr lang="cs-CZ" dirty="0" smtClean="0"/>
              <a:t>Omezené kontroly na vnitřních hranicích</a:t>
            </a:r>
          </a:p>
          <a:p>
            <a:r>
              <a:rPr lang="cs-CZ" dirty="0" smtClean="0"/>
              <a:t>1985 – Benelux + Francie + Německo</a:t>
            </a:r>
          </a:p>
          <a:p>
            <a:pPr lvl="1"/>
            <a:r>
              <a:rPr lang="cs-CZ" dirty="0" err="1" smtClean="0"/>
              <a:t>Schengenská</a:t>
            </a:r>
            <a:r>
              <a:rPr lang="cs-CZ" dirty="0" smtClean="0"/>
              <a:t> dohoda --&gt; </a:t>
            </a:r>
            <a:r>
              <a:rPr lang="cs-CZ" dirty="0" err="1" smtClean="0"/>
              <a:t>Schengenský</a:t>
            </a:r>
            <a:r>
              <a:rPr lang="cs-CZ" dirty="0" smtClean="0"/>
              <a:t> prostor (SP)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prostor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1995 – otevření hranic, počátek existence</a:t>
            </a:r>
          </a:p>
          <a:p>
            <a:pPr lvl="1"/>
            <a:r>
              <a:rPr lang="cs-CZ" dirty="0" smtClean="0"/>
              <a:t>Bylo potřeba nejdříve spustit SIS</a:t>
            </a:r>
          </a:p>
          <a:p>
            <a:pPr lvl="1"/>
            <a:r>
              <a:rPr lang="cs-CZ" dirty="0" smtClean="0"/>
              <a:t>Členové SIS, ne SP:</a:t>
            </a:r>
          </a:p>
          <a:p>
            <a:pPr lvl="2"/>
            <a:r>
              <a:rPr lang="cs-CZ" dirty="0" smtClean="0"/>
              <a:t>VB, Irsko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Schengenský</a:t>
            </a:r>
            <a:r>
              <a:rPr lang="cs-CZ" dirty="0" smtClean="0"/>
              <a:t> prostor - rozšiřování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089660"/>
          <a:ext cx="9286907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1187665"/>
                <a:gridCol w="1233426"/>
                <a:gridCol w="5151336"/>
              </a:tblGrid>
              <a:tr h="158184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Přístupový akt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Rok podpisu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Implementace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Státy</a:t>
                      </a:r>
                      <a:endParaRPr lang="cs-CZ" sz="1300" dirty="0"/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r>
                        <a:rPr lang="cs-CZ" sz="1300" dirty="0" err="1"/>
                        <a:t>Schengenská</a:t>
                      </a:r>
                      <a:r>
                        <a:rPr lang="cs-CZ" sz="1300" dirty="0"/>
                        <a:t> smlouva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Belgie, Francie, Lucembursko, Německo, Nizozemsko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r>
                        <a:rPr lang="cs-CZ" sz="1300"/>
                        <a:t>Schengenská smlouva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Itálie</a:t>
                      </a:r>
                    </a:p>
                  </a:txBody>
                  <a:tcPr anchor="ctr"/>
                </a:tc>
              </a:tr>
              <a:tr h="158184">
                <a:tc rowSpan="2">
                  <a:txBody>
                    <a:bodyPr/>
                    <a:lstStyle/>
                    <a:p>
                      <a:r>
                        <a:rPr lang="cs-CZ" sz="1300"/>
                        <a:t>Schengenská smlouva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1992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Portugalsko, Španělsko</a:t>
                      </a:r>
                    </a:p>
                  </a:txBody>
                  <a:tcPr anchor="ctr"/>
                </a:tc>
              </a:tr>
              <a:tr h="1581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Řecko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r>
                        <a:rPr lang="cs-CZ" sz="1300"/>
                        <a:t>Schengenská smlouva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Rakousko</a:t>
                      </a:r>
                    </a:p>
                  </a:txBody>
                  <a:tcPr anchor="ctr"/>
                </a:tc>
              </a:tr>
              <a:tr h="158184">
                <a:tc rowSpan="2">
                  <a:txBody>
                    <a:bodyPr/>
                    <a:lstStyle/>
                    <a:p>
                      <a:r>
                        <a:rPr lang="cs-CZ" sz="1300"/>
                        <a:t>Schengenská smlouva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1996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Dánsko, Finsko, Švédsko</a:t>
                      </a:r>
                    </a:p>
                  </a:txBody>
                  <a:tcPr anchor="ctr"/>
                </a:tc>
              </a:tr>
              <a:tr h="1581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Island, Norsko (nejsou členové EU)</a:t>
                      </a:r>
                    </a:p>
                  </a:txBody>
                  <a:tcPr anchor="ctr"/>
                </a:tc>
              </a:tr>
              <a:tr h="158184"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vstup do EU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Česko, </a:t>
                      </a:r>
                      <a:r>
                        <a:rPr lang="cs-CZ" sz="1300" dirty="0" smtClean="0"/>
                        <a:t>pobaltské</a:t>
                      </a:r>
                      <a:r>
                        <a:rPr lang="cs-CZ" sz="1300" baseline="0" dirty="0" smtClean="0"/>
                        <a:t> republiky</a:t>
                      </a:r>
                      <a:r>
                        <a:rPr lang="cs-CZ" sz="1300" dirty="0" smtClean="0"/>
                        <a:t>, </a:t>
                      </a:r>
                      <a:r>
                        <a:rPr lang="cs-CZ" sz="1300" dirty="0"/>
                        <a:t>Maďarsko, Malta, Polsko, Slovensko, Slovinsko</a:t>
                      </a:r>
                    </a:p>
                  </a:txBody>
                  <a:tcPr anchor="ctr"/>
                </a:tc>
              </a:tr>
              <a:tr h="1581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odloženo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Kypr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endParaRPr lang="cs-CZ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Švýcarsko (není člen EU)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r>
                        <a:rPr lang="cs-CZ" sz="1300"/>
                        <a:t>vstup do 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odloženo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Bulharsko, Rumunsko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endParaRPr lang="cs-CZ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Lichtenštejnsko (není člen EU)</a:t>
                      </a:r>
                    </a:p>
                  </a:txBody>
                  <a:tcPr anchor="ctr"/>
                </a:tc>
              </a:tr>
              <a:tr h="158184">
                <a:tc>
                  <a:txBody>
                    <a:bodyPr/>
                    <a:lstStyle/>
                    <a:p>
                      <a:r>
                        <a:rPr lang="cs-CZ" sz="1300"/>
                        <a:t>vstup do 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Odloženo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Chorvatsko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Image result for rozvadov waidha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33791"/>
            <a:ext cx="9548826" cy="673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Image result for hranicni prechod 1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Image result for rozvadov waidhaus prec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58522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687</Words>
  <Application>Microsoft Office PowerPoint</Application>
  <PresentationFormat>Předvádění na obrazovce (16:9)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Schengenský prostor</vt:lpstr>
      <vt:lpstr>Schengenský prostor</vt:lpstr>
      <vt:lpstr>Schengenský informační systém</vt:lpstr>
      <vt:lpstr>Schengenský prostor - historie</vt:lpstr>
      <vt:lpstr>Schengenský prostor - historie</vt:lpstr>
      <vt:lpstr>Schengenský prostor - rozšiřování</vt:lpstr>
      <vt:lpstr>Snímek 7</vt:lpstr>
      <vt:lpstr>Snímek 8</vt:lpstr>
      <vt:lpstr>Snímek 9</vt:lpstr>
      <vt:lpstr>Snímek 10</vt:lpstr>
      <vt:lpstr>Snímek 11</vt:lpstr>
      <vt:lpstr>Měnová unie EU</vt:lpstr>
      <vt:lpstr>Měnová unie EU </vt:lpstr>
      <vt:lpstr>Maastrichtská kritéria</vt:lpstr>
      <vt:lpstr>Maastrichtská kritéria</vt:lpstr>
      <vt:lpstr>Měnová unie EU</vt:lpstr>
      <vt:lpstr>Země mimo EU s €</vt:lpstr>
      <vt:lpstr>Měnová unie EU – zajímavosti</vt:lpstr>
      <vt:lpstr>Snímek 19</vt:lpstr>
      <vt:lpstr>Jednotný trh</vt:lpstr>
      <vt:lpstr>Jednotný trh</vt:lpstr>
      <vt:lpstr>Odpovědné orgány hospodářské unie</vt:lpstr>
      <vt:lpstr>Odpovědné orgány hospodářské unie</vt:lpstr>
      <vt:lpstr>Odpovědné orgány hospodářské unie</vt:lpstr>
      <vt:lpstr>Měnová politika</vt:lpstr>
      <vt:lpstr>Krize 2007</vt:lpstr>
      <vt:lpstr>Zdroje</vt:lpstr>
    </vt:vector>
  </TitlesOfParts>
  <Company>Balrock a.c.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Schengenský prostor</dc:title>
  <dc:creator>Jan Sklenka</dc:creator>
  <cp:lastModifiedBy>Jan Sklenka</cp:lastModifiedBy>
  <cp:revision>48</cp:revision>
  <dcterms:created xsi:type="dcterms:W3CDTF">2018-11-06T14:21:12Z</dcterms:created>
  <dcterms:modified xsi:type="dcterms:W3CDTF">2018-11-08T21:33:44Z</dcterms:modified>
</cp:coreProperties>
</file>