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regular.fntdata"/><Relationship Id="rId14" Type="http://schemas.openxmlformats.org/officeDocument/2006/relationships/slide" Target="slides/slide9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b646a18d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7b646a18d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b646a18d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7b646a18d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b646a18d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7b646a18d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14fd7d1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a14fd7d1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b646a18d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7b646a18d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7b646a18d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7b646a18d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a18c6dd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a18c6dd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b646a18d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7b646a18d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lastní rozvržení 1">
  <p:cSld name="AUTOLAYOUT_1"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13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Google Shape;13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lastní rozvržení 2">
  <p:cSld name="AUTOLAYOUT_2"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" name="Google Shape;138;p14"/>
          <p:cNvGrpSpPr/>
          <p:nvPr/>
        </p:nvGrpSpPr>
        <p:grpSpPr>
          <a:xfrm>
            <a:off x="4870649" y="2121826"/>
            <a:ext cx="3764843" cy="64502"/>
            <a:chOff x="595675" y="2820050"/>
            <a:chExt cx="7952774" cy="64502"/>
          </a:xfrm>
        </p:grpSpPr>
        <p:sp>
          <p:nvSpPr>
            <p:cNvPr id="139" name="Google Shape;139;p14"/>
            <p:cNvSpPr/>
            <p:nvPr/>
          </p:nvSpPr>
          <p:spPr>
            <a:xfrm>
              <a:off x="2186208" y="2820050"/>
              <a:ext cx="1620000" cy="64500"/>
            </a:xfrm>
            <a:prstGeom prst="rect">
              <a:avLst/>
            </a:prstGeom>
            <a:solidFill>
              <a:srgbClr val="D6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3776784" y="2820050"/>
              <a:ext cx="1620000" cy="64500"/>
            </a:xfrm>
            <a:prstGeom prst="rect">
              <a:avLst/>
            </a:prstGeom>
            <a:solidFill>
              <a:srgbClr val="F77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373056" y="2820052"/>
              <a:ext cx="1596300" cy="64500"/>
            </a:xfrm>
            <a:prstGeom prst="rect">
              <a:avLst/>
            </a:prstGeom>
            <a:solidFill>
              <a:srgbClr val="FCBF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5675" y="2820050"/>
              <a:ext cx="1590600" cy="64500"/>
            </a:xfrm>
            <a:prstGeom prst="rect">
              <a:avLst/>
            </a:prstGeom>
            <a:solidFill>
              <a:srgbClr val="003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957849" y="2820050"/>
              <a:ext cx="1590600" cy="64500"/>
            </a:xfrm>
            <a:prstGeom prst="rect">
              <a:avLst/>
            </a:prstGeom>
            <a:solidFill>
              <a:srgbClr val="EAE2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4"/>
          <p:cNvSpPr txBox="1"/>
          <p:nvPr>
            <p:ph type="title"/>
          </p:nvPr>
        </p:nvSpPr>
        <p:spPr>
          <a:xfrm>
            <a:off x="4771875" y="545025"/>
            <a:ext cx="3880800" cy="1438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45" name="Google Shape;145;p14"/>
          <p:cNvSpPr txBox="1"/>
          <p:nvPr>
            <p:ph idx="1" type="body"/>
          </p:nvPr>
        </p:nvSpPr>
        <p:spPr>
          <a:xfrm>
            <a:off x="4771875" y="2324775"/>
            <a:ext cx="3880800" cy="2273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46" name="Google Shape;14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lastní rozvržení 4">
  <p:cSld name="AUTOLAYOUT_7"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2355525" y="312600"/>
            <a:ext cx="4518300" cy="4518300"/>
          </a:xfrm>
          <a:prstGeom prst="ellipse">
            <a:avLst/>
          </a:prstGeom>
          <a:noFill/>
          <a:ln cap="flat" cmpd="sng" w="762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2581178" y="538253"/>
            <a:ext cx="4066800" cy="4066800"/>
          </a:xfrm>
          <a:prstGeom prst="ellipse">
            <a:avLst/>
          </a:prstGeom>
          <a:noFill/>
          <a:ln cap="flat" cmpd="sng" w="28575">
            <a:solidFill>
              <a:srgbClr val="EE22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5"/>
          <p:cNvSpPr txBox="1"/>
          <p:nvPr>
            <p:ph type="ctrTitle"/>
          </p:nvPr>
        </p:nvSpPr>
        <p:spPr>
          <a:xfrm>
            <a:off x="2709675" y="1441775"/>
            <a:ext cx="3810000" cy="1510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2" name="Google Shape;152;p15"/>
          <p:cNvSpPr txBox="1"/>
          <p:nvPr>
            <p:ph idx="1" type="subTitle"/>
          </p:nvPr>
        </p:nvSpPr>
        <p:spPr>
          <a:xfrm>
            <a:off x="3019350" y="3105075"/>
            <a:ext cx="3105300" cy="828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3" name="Google Shape;15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cxoUYutODJ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autickar.cz" TargetMode="External"/><Relationship Id="rId4" Type="http://schemas.openxmlformats.org/officeDocument/2006/relationships/hyperlink" Target="https://turbodmychadla.webnode.cz/jak-funguje/" TargetMode="External"/><Relationship Id="rId5" Type="http://schemas.openxmlformats.org/officeDocument/2006/relationships/hyperlink" Target="https://www.flexamiauto.cz/teor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/>
          <p:nvPr>
            <p:ph type="ctrTitle"/>
          </p:nvPr>
        </p:nvSpPr>
        <p:spPr>
          <a:xfrm>
            <a:off x="2709675" y="1441775"/>
            <a:ext cx="3810000" cy="151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Princip turba</a:t>
            </a:r>
            <a:endParaRPr/>
          </a:p>
        </p:txBody>
      </p:sp>
      <p:sp>
        <p:nvSpPr>
          <p:cNvPr id="159" name="Google Shape;159;p16"/>
          <p:cNvSpPr txBox="1"/>
          <p:nvPr>
            <p:ph idx="1" type="subTitle"/>
          </p:nvPr>
        </p:nvSpPr>
        <p:spPr>
          <a:xfrm>
            <a:off x="3019350" y="3105075"/>
            <a:ext cx="31053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Vendula Boudová 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Tereza Vrchovinová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Historie</a:t>
            </a:r>
            <a:endParaRPr/>
          </a:p>
        </p:txBody>
      </p:sp>
      <p:sp>
        <p:nvSpPr>
          <p:cNvPr id="165" name="Google Shape;165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1905 - Švýcar </a:t>
            </a:r>
            <a:r>
              <a:rPr lang="cs"/>
              <a:t>Alfred Büchi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nejdříve lodě, lokomotivy a průmyslové motory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 b="0" l="15650" r="15644" t="0"/>
          <a:stretch/>
        </p:blipFill>
        <p:spPr>
          <a:xfrm>
            <a:off x="0" y="0"/>
            <a:ext cx="42804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/>
          <p:nvPr>
            <p:ph type="title"/>
          </p:nvPr>
        </p:nvSpPr>
        <p:spPr>
          <a:xfrm>
            <a:off x="4771875" y="545025"/>
            <a:ext cx="3880800" cy="143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Turbodmychadlo</a:t>
            </a:r>
            <a:endParaRPr/>
          </a:p>
        </p:txBody>
      </p:sp>
      <p:sp>
        <p:nvSpPr>
          <p:cNvPr id="172" name="Google Shape;172;p18"/>
          <p:cNvSpPr txBox="1"/>
          <p:nvPr>
            <p:ph idx="1" type="body"/>
          </p:nvPr>
        </p:nvSpPr>
        <p:spPr>
          <a:xfrm>
            <a:off x="4771875" y="2324775"/>
            <a:ext cx="3880800" cy="22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zařízení sloužící k přeplňování agregátů (vznětových, zážehových)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poháněno výfukovými plyny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výsledek použití - vyšší výkon a točivý moment (do spalovacího prostoru dostane větší množství vzduchu - spálí se více paliva)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type="title"/>
          </p:nvPr>
        </p:nvSpPr>
        <p:spPr>
          <a:xfrm>
            <a:off x="642600" y="716150"/>
            <a:ext cx="15585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Složení</a:t>
            </a:r>
            <a:endParaRPr b="1"/>
          </a:p>
        </p:txBody>
      </p:sp>
      <p:sp>
        <p:nvSpPr>
          <p:cNvPr id="178" name="Google Shape;178;p19"/>
          <p:cNvSpPr txBox="1"/>
          <p:nvPr>
            <p:ph idx="1" type="body"/>
          </p:nvPr>
        </p:nvSpPr>
        <p:spPr>
          <a:xfrm>
            <a:off x="548425" y="2002500"/>
            <a:ext cx="2594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k</a:t>
            </a:r>
            <a:r>
              <a:rPr lang="cs" sz="1800"/>
              <a:t>ompresorová část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800"/>
              <a:t>turbínová část</a:t>
            </a:r>
            <a:endParaRPr sz="1800"/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4875" y="493050"/>
            <a:ext cx="5614875" cy="41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748550" y="478750"/>
            <a:ext cx="18408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Princip</a:t>
            </a:r>
            <a:endParaRPr b="1"/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775" y="1151350"/>
            <a:ext cx="6453000" cy="34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1"/>
          <p:cNvPicPr preferRelativeResize="0"/>
          <p:nvPr/>
        </p:nvPicPr>
        <p:blipFill rotWithShape="1">
          <a:blip r:embed="rId3">
            <a:alphaModFix/>
          </a:blip>
          <a:srcRect b="0" l="9624" r="9632" t="0"/>
          <a:stretch/>
        </p:blipFill>
        <p:spPr>
          <a:xfrm>
            <a:off x="3201450" y="0"/>
            <a:ext cx="5942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>
            <p:ph type="title"/>
          </p:nvPr>
        </p:nvSpPr>
        <p:spPr>
          <a:xfrm>
            <a:off x="233600" y="217500"/>
            <a:ext cx="2566200" cy="89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KONSTRUKCE</a:t>
            </a:r>
            <a:endParaRPr sz="2400"/>
          </a:p>
        </p:txBody>
      </p:sp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185650" y="1245100"/>
            <a:ext cx="28620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00000"/>
                </a:solidFill>
              </a:rPr>
              <a:t>50</a:t>
            </a:r>
            <a:r>
              <a:rPr lang="cs" sz="1800">
                <a:solidFill>
                  <a:srgbClr val="000000"/>
                </a:solidFill>
              </a:rPr>
              <a:t> 000 - 240 000 otáček za min.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00000"/>
                </a:solidFill>
              </a:rPr>
              <a:t>Závisí na: velikosti, váze rotujících částí, nárůstu tlaku, konstrukci turbodmychadla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00000"/>
                </a:solidFill>
              </a:rPr>
              <a:t>Kuličková ložiska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00000"/>
                </a:solidFill>
              </a:rPr>
              <a:t>Fluidní ložiska - vydrží velkou zátěž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type="title"/>
          </p:nvPr>
        </p:nvSpPr>
        <p:spPr>
          <a:xfrm>
            <a:off x="753100" y="845600"/>
            <a:ext cx="17466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Prodleva</a:t>
            </a:r>
            <a:endParaRPr b="1"/>
          </a:p>
        </p:txBody>
      </p:sp>
      <p:sp>
        <p:nvSpPr>
          <p:cNvPr id="198" name="Google Shape;198;p22"/>
          <p:cNvSpPr txBox="1"/>
          <p:nvPr/>
        </p:nvSpPr>
        <p:spPr>
          <a:xfrm>
            <a:off x="753100" y="1894350"/>
            <a:ext cx="6885600" cy="23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Doba, kterou plyny potřebují k dosažení vyššího tlaku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Rotační setrvačnost turbíny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Snížení </a:t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-&gt; zmenšení průměru turbíny nebo použití lehčích částí</a:t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-&gt; použití systému dvou turbodmychadel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9" name="Google Shape;199;p22"/>
          <p:cNvCxnSpPr/>
          <p:nvPr/>
        </p:nvCxnSpPr>
        <p:spPr>
          <a:xfrm>
            <a:off x="5473075" y="2201000"/>
            <a:ext cx="541500" cy="20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2"/>
          <p:cNvCxnSpPr/>
          <p:nvPr/>
        </p:nvCxnSpPr>
        <p:spPr>
          <a:xfrm flipH="1" rot="10800000">
            <a:off x="3501775" y="2542350"/>
            <a:ext cx="2500800" cy="2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" name="Google Shape;201;p22"/>
          <p:cNvSpPr txBox="1"/>
          <p:nvPr/>
        </p:nvSpPr>
        <p:spPr>
          <a:xfrm>
            <a:off x="6085125" y="2201000"/>
            <a:ext cx="247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/>
              <a:t>TURBOEFEKT</a:t>
            </a:r>
            <a:endParaRPr b="1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Video</a:t>
            </a:r>
            <a:endParaRPr/>
          </a:p>
        </p:txBody>
      </p:sp>
      <p:sp>
        <p:nvSpPr>
          <p:cNvPr id="207" name="Google Shape;207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https://www.youtube.com/watch?v=cxoUYutODJg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	</a:t>
            </a:r>
            <a:endParaRPr/>
          </a:p>
        </p:txBody>
      </p:sp>
      <p:sp>
        <p:nvSpPr>
          <p:cNvPr id="213" name="Google Shape;213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autickar.cz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https://turbodmychadla.webnode.cz/jak-funguje/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5"/>
              </a:rPr>
              <a:t>https://www.flexamiauto.cz/teorie/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