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oss1" initials="J" lastIdx="1" clrIdx="0">
    <p:extLst>
      <p:ext uri="{19B8F6BF-5375-455C-9EA6-DF929625EA0E}">
        <p15:presenceInfo xmlns:p15="http://schemas.microsoft.com/office/powerpoint/2012/main" userId="30b294686a71e54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1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39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7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1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813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24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3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8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07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5934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D8B3B-B503-B848-8993-21E0CBE73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140" y="1418165"/>
            <a:ext cx="7895930" cy="2268559"/>
          </a:xfrm>
        </p:spPr>
        <p:txBody>
          <a:bodyPr/>
          <a:lstStyle/>
          <a:p>
            <a:r>
              <a:rPr lang="cs-CZ" dirty="0"/>
              <a:t>Zimní provoz letiště</a:t>
            </a:r>
          </a:p>
        </p:txBody>
      </p:sp>
    </p:spTree>
    <p:extLst>
      <p:ext uri="{BB962C8B-B14F-4D97-AF65-F5344CB8AC3E}">
        <p14:creationId xmlns:p14="http://schemas.microsoft.com/office/powerpoint/2010/main" val="350643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4D7E45EB-2082-42A1-A5FC-6D53F21DB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10">
            <a:extLst>
              <a:ext uri="{FF2B5EF4-FFF2-40B4-BE49-F238E27FC236}">
                <a16:creationId xmlns:a16="http://schemas.microsoft.com/office/drawing/2014/main" id="{A6A5C072-919B-4308-A48B-96DC0CBF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5" name="Picture 12">
            <a:extLst>
              <a:ext uri="{FF2B5EF4-FFF2-40B4-BE49-F238E27FC236}">
                <a16:creationId xmlns:a16="http://schemas.microsoft.com/office/drawing/2014/main" id="{A8F74E2F-7C51-4D72-96BA-528A50748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6" name="Rectangle 14">
            <a:extLst>
              <a:ext uri="{FF2B5EF4-FFF2-40B4-BE49-F238E27FC236}">
                <a16:creationId xmlns:a16="http://schemas.microsoft.com/office/drawing/2014/main" id="{1B61F797-14BD-476F-B569-140E96CB6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9A0235D8-BAC3-4440-8A9B-43D98243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8">
            <a:extLst>
              <a:ext uri="{FF2B5EF4-FFF2-40B4-BE49-F238E27FC236}">
                <a16:creationId xmlns:a16="http://schemas.microsoft.com/office/drawing/2014/main" id="{CDF2FD5C-3192-4646-91D2-C907BDC4C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00A61C-492A-4F3F-BE7C-806D2391D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cs-CZ"/>
              <a:t>Měření brzdných účinků na RWY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79883F-E425-4038-BDFC-B4224ECD5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6175" y="2052116"/>
            <a:ext cx="3289986" cy="3997828"/>
          </a:xfrm>
        </p:spPr>
        <p:txBody>
          <a:bodyPr>
            <a:normAutofit/>
          </a:bodyPr>
          <a:lstStyle/>
          <a:p>
            <a:r>
              <a:rPr lang="cs-CZ" sz="1800"/>
              <a:t>Měřeno speciálním kontinuálním měření</a:t>
            </a:r>
          </a:p>
          <a:p>
            <a:r>
              <a:rPr lang="cs-CZ" sz="1800"/>
              <a:t>Zařízení instalované do vozu musí být schváleno ÚCL</a:t>
            </a:r>
          </a:p>
          <a:p>
            <a:endParaRPr lang="en-GB" sz="1800"/>
          </a:p>
        </p:txBody>
      </p:sp>
      <p:sp>
        <p:nvSpPr>
          <p:cNvPr id="29" name="Rectangle 20">
            <a:extLst>
              <a:ext uri="{FF2B5EF4-FFF2-40B4-BE49-F238E27FC236}">
                <a16:creationId xmlns:a16="http://schemas.microsoft.com/office/drawing/2014/main" id="{28564258-BA63-4452-B6A7-27E3497D9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1C5670B-4965-4887-85BB-42C20D33F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569302"/>
              </p:ext>
            </p:extLst>
          </p:nvPr>
        </p:nvGraphicFramePr>
        <p:xfrm>
          <a:off x="1707502" y="2693341"/>
          <a:ext cx="4928599" cy="234107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71283">
                  <a:extLst>
                    <a:ext uri="{9D8B030D-6E8A-4147-A177-3AD203B41FA5}">
                      <a16:colId xmlns:a16="http://schemas.microsoft.com/office/drawing/2014/main" val="1695961253"/>
                    </a:ext>
                  </a:extLst>
                </a:gridCol>
                <a:gridCol w="2657316">
                  <a:extLst>
                    <a:ext uri="{9D8B030D-6E8A-4147-A177-3AD203B41FA5}">
                      <a16:colId xmlns:a16="http://schemas.microsoft.com/office/drawing/2014/main" val="3027861985"/>
                    </a:ext>
                  </a:extLst>
                </a:gridCol>
              </a:tblGrid>
              <a:tr h="2341073">
                <a:tc>
                  <a:txBody>
                    <a:bodyPr/>
                    <a:lstStyle/>
                    <a:p>
                      <a:r>
                        <a:rPr lang="cs-CZ" sz="1800"/>
                        <a:t>Brzdný koeficient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/>
                        <a:t>Letecký výraz pro podélné tření</a:t>
                      </a:r>
                      <a:endParaRPr lang="en-GB" sz="1800"/>
                    </a:p>
                  </a:txBody>
                  <a:tcPr marL="91346" marR="91346" marT="45673" marB="4567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Brzdný účinek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Letecký výraz pro velikost odporu (pneumatika – pohybová plocha)</a:t>
                      </a:r>
                      <a:endParaRPr lang="en-GB" sz="1800" dirty="0"/>
                    </a:p>
                  </a:txBody>
                  <a:tcPr marL="91346" marR="91346" marT="45673" marB="45673"/>
                </a:tc>
                <a:extLst>
                  <a:ext uri="{0D108BD9-81ED-4DB2-BD59-A6C34878D82A}">
                    <a16:rowId xmlns:a16="http://schemas.microsoft.com/office/drawing/2014/main" val="4009548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455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1AF5FBB-9FDC-4D75-9DD6-DAF01ED19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3BBBE6-F4CF-483E-BA74-B51421B4D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C790028-99AE-4AE4-8269-9913E2D50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936A2A-FE08-4EE0-A409-3EF3FA244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F0407B-48CB-4C05-B0D7-7A69A0D40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DC50C3D-0DA0-4914-B5B4-D1819CC69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F9E583-1A92-4144-B4FA-81D98317F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47489EB-355C-4170-8C70-5CDD42EFD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21CC0F3-7B68-4C9C-999A-74F8925C3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EB18ECF-1C11-48BB-8C2B-DC5532A90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D8887E40-5A0B-4897-80F0-0BAFAAB61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2E3B1B6-DAAA-408B-A99C-2A7EE0409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A72B882-D016-4849-AF04-88E39D13A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A0A27D-5A30-4545-A3C9-B8630C097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398" y="5166420"/>
            <a:ext cx="8440564" cy="10450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/>
              <a:t>Brzdný koeficient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1FF9E96-6955-4599-A2D0-1FF57939C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0531" y="647188"/>
            <a:ext cx="9091538" cy="32972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3">
            <a:extLst>
              <a:ext uri="{FF2B5EF4-FFF2-40B4-BE49-F238E27FC236}">
                <a16:creationId xmlns:a16="http://schemas.microsoft.com/office/drawing/2014/main" id="{7583EF0C-F02B-41B3-9E68-E9B34E7212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2879775" y="972646"/>
            <a:ext cx="6620956" cy="2648383"/>
          </a:xfrm>
          <a:prstGeom prst="rect">
            <a:avLst/>
          </a:prstGeom>
          <a:ln>
            <a:noFill/>
          </a:ln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A15CFF31-2A56-4E24-9263-DC4342144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966" y="888935"/>
            <a:ext cx="8613076" cy="2818547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F8907EB-52AA-4516-BC6A-7861CE0774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32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F97257-6A50-47C8-AA05-C00F059DE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De-icing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CF7D16-6750-4B86-8921-7F49BCD6C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6"/>
            <a:ext cx="2908167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Odstranění ledu či sněhu</a:t>
            </a:r>
          </a:p>
          <a:p>
            <a:r>
              <a:rPr lang="cs-CZ" dirty="0"/>
              <a:t>Mechanicky</a:t>
            </a:r>
          </a:p>
          <a:p>
            <a:r>
              <a:rPr lang="cs-CZ" dirty="0"/>
              <a:t>Tepelně</a:t>
            </a:r>
          </a:p>
          <a:p>
            <a:r>
              <a:rPr lang="cs-CZ" dirty="0"/>
              <a:t>Chemicky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7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2AE081-871F-46BA-ABA8-A0594B848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Anti-icing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9E198B-0719-4FBD-BBB2-AE8B294E5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6"/>
            <a:ext cx="2908167" cy="3997828"/>
          </a:xfrm>
        </p:spPr>
        <p:txBody>
          <a:bodyPr>
            <a:normAutofit/>
          </a:bodyPr>
          <a:lstStyle/>
          <a:p>
            <a:r>
              <a:rPr lang="cs-CZ" dirty="0"/>
              <a:t>Chemický postřik</a:t>
            </a:r>
          </a:p>
          <a:p>
            <a:r>
              <a:rPr lang="cs-CZ" dirty="0"/>
              <a:t>Nízký bod tuhnutí</a:t>
            </a:r>
          </a:p>
          <a:p>
            <a:r>
              <a:rPr lang="cs-CZ" dirty="0"/>
              <a:t>Zabraňuje vzniku námrazy</a:t>
            </a:r>
          </a:p>
          <a:p>
            <a:endParaRPr lang="cs-CZ" sz="1600" dirty="0"/>
          </a:p>
          <a:p>
            <a:endParaRPr lang="en-GB" sz="16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98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34D73-4AFD-45C2-B415-3A151FFD1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81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2C650-F3DF-6141-AAA9-8C6F7B425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/>
          <a:lstStyle/>
          <a:p>
            <a:r>
              <a:rPr lang="cs-CZ"/>
              <a:t>Účinky sněhu na RWY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07BB0-311B-9742-B3AF-3476C4329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433" y="1084497"/>
            <a:ext cx="7796540" cy="3997828"/>
          </a:xfrm>
        </p:spPr>
        <p:txBody>
          <a:bodyPr/>
          <a:lstStyle/>
          <a:p>
            <a:r>
              <a:rPr lang="cs-CZ" dirty="0"/>
              <a:t>Vyvolává odpor na kola podvozku při rozjezdu letadla</a:t>
            </a:r>
          </a:p>
          <a:p>
            <a:r>
              <a:rPr lang="cs-CZ" dirty="0"/>
              <a:t>Zhoršuje aerodynamické charakteristiky letadla</a:t>
            </a:r>
          </a:p>
          <a:p>
            <a:r>
              <a:rPr lang="cs-CZ" dirty="0"/>
              <a:t>Snižuje brzdné účinky povrchu RWY</a:t>
            </a:r>
          </a:p>
        </p:txBody>
      </p:sp>
    </p:spTree>
    <p:extLst>
      <p:ext uri="{BB962C8B-B14F-4D97-AF65-F5344CB8AC3E}">
        <p14:creationId xmlns:p14="http://schemas.microsoft.com/office/powerpoint/2010/main" val="235504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7C74F-E20D-CF4F-8678-70DC061A3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/>
          <a:lstStyle/>
          <a:p>
            <a:r>
              <a:rPr lang="cs-CZ"/>
              <a:t>Druhy sněhu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6F7504-B625-9644-87A6-160EDC56F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8480" y="1885285"/>
            <a:ext cx="7796540" cy="3997828"/>
          </a:xfrm>
        </p:spPr>
        <p:txBody>
          <a:bodyPr/>
          <a:lstStyle/>
          <a:p>
            <a:r>
              <a:rPr lang="cs-CZ" dirty="0"/>
              <a:t>Suchý sníh</a:t>
            </a:r>
          </a:p>
          <a:p>
            <a:r>
              <a:rPr lang="cs-CZ" dirty="0"/>
              <a:t>Mokrý sníh</a:t>
            </a:r>
          </a:p>
          <a:p>
            <a:r>
              <a:rPr lang="cs-CZ" dirty="0"/>
              <a:t>Zhutněný sníh</a:t>
            </a:r>
          </a:p>
          <a:p>
            <a:r>
              <a:rPr lang="cs-CZ" dirty="0"/>
              <a:t>Rozbředlý sníh</a:t>
            </a:r>
          </a:p>
        </p:txBody>
      </p:sp>
    </p:spTree>
    <p:extLst>
      <p:ext uri="{BB962C8B-B14F-4D97-AF65-F5344CB8AC3E}">
        <p14:creationId xmlns:p14="http://schemas.microsoft.com/office/powerpoint/2010/main" val="428409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137B1-6F4F-0A45-BD5D-B5BE2B8DE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737" y="269441"/>
            <a:ext cx="7958331" cy="1077229"/>
          </a:xfrm>
        </p:spPr>
        <p:txBody>
          <a:bodyPr/>
          <a:lstStyle/>
          <a:p>
            <a:r>
              <a:rPr lang="cs-CZ"/>
              <a:t>Technologické postupy pro odstraňování sněhu a ledu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DA41B-427B-124E-A0AA-018B8C0B9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32" y="1077229"/>
            <a:ext cx="7796540" cy="5511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u="sng" dirty="0"/>
              <a:t>Mechanické</a:t>
            </a:r>
          </a:p>
          <a:p>
            <a:r>
              <a:rPr lang="cs-CZ" sz="1800" dirty="0"/>
              <a:t>Písek</a:t>
            </a:r>
          </a:p>
          <a:p>
            <a:pPr marL="0" indent="0">
              <a:buNone/>
            </a:pPr>
            <a:r>
              <a:rPr lang="cs-CZ" sz="1800" u="sng" dirty="0"/>
              <a:t>Tepelné prostředky</a:t>
            </a:r>
          </a:p>
          <a:p>
            <a:r>
              <a:rPr lang="cs-CZ" sz="1800" dirty="0"/>
              <a:t>Mobilní</a:t>
            </a:r>
          </a:p>
          <a:p>
            <a:r>
              <a:rPr lang="cs-CZ" sz="1800" dirty="0"/>
              <a:t>Stacionární</a:t>
            </a:r>
          </a:p>
          <a:p>
            <a:pPr marL="0" indent="0">
              <a:buNone/>
            </a:pPr>
            <a:r>
              <a:rPr lang="cs-CZ" sz="1800" u="sng" dirty="0"/>
              <a:t>Chemické</a:t>
            </a:r>
          </a:p>
          <a:p>
            <a:r>
              <a:rPr lang="cs-CZ" sz="1800" dirty="0"/>
              <a:t>Močovina</a:t>
            </a:r>
          </a:p>
          <a:p>
            <a:r>
              <a:rPr lang="cs-CZ" sz="1800" dirty="0"/>
              <a:t>Oktany</a:t>
            </a:r>
          </a:p>
          <a:p>
            <a:r>
              <a:rPr lang="cs-CZ" sz="1800" dirty="0"/>
              <a:t>Alkoholy a glykoly</a:t>
            </a:r>
          </a:p>
          <a:p>
            <a:r>
              <a:rPr lang="cs-CZ" sz="1800" dirty="0"/>
              <a:t>Chloridy</a:t>
            </a:r>
          </a:p>
          <a:p>
            <a:pPr marL="0" indent="0">
              <a:buNone/>
            </a:pPr>
            <a:r>
              <a:rPr lang="cs-CZ" u="sng" dirty="0"/>
              <a:t>Kombinované</a:t>
            </a:r>
          </a:p>
        </p:txBody>
      </p:sp>
    </p:spTree>
    <p:extLst>
      <p:ext uri="{BB962C8B-B14F-4D97-AF65-F5344CB8AC3E}">
        <p14:creationId xmlns:p14="http://schemas.microsoft.com/office/powerpoint/2010/main" val="405198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1594E-3330-B74F-99B4-618ACA9B9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mobilních mechanizačních prostředků (MMP)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EF2FFC-F25C-884C-8D93-970891298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483" y="2052116"/>
            <a:ext cx="7796540" cy="3997828"/>
          </a:xfrm>
        </p:spPr>
        <p:txBody>
          <a:bodyPr/>
          <a:lstStyle/>
          <a:p>
            <a:r>
              <a:rPr lang="cs-CZ" dirty="0"/>
              <a:t>Frézy (jejich výkon je kritický pro celé soustavy)</a:t>
            </a:r>
          </a:p>
          <a:p>
            <a:r>
              <a:rPr lang="cs-CZ" dirty="0"/>
              <a:t>Zametače (včetně chodníkových)</a:t>
            </a:r>
          </a:p>
          <a:p>
            <a:r>
              <a:rPr lang="cs-CZ"/>
              <a:t>Odfukovače</a:t>
            </a:r>
            <a:endParaRPr lang="cs-CZ" dirty="0"/>
          </a:p>
          <a:p>
            <a:r>
              <a:rPr lang="cs-CZ" dirty="0"/>
              <a:t>Pluhy</a:t>
            </a:r>
          </a:p>
          <a:p>
            <a:r>
              <a:rPr lang="cs-CZ" dirty="0"/>
              <a:t>Sypače</a:t>
            </a:r>
          </a:p>
          <a:p>
            <a:r>
              <a:rPr lang="cs-CZ" dirty="0"/>
              <a:t>Postřiková zařízení</a:t>
            </a:r>
          </a:p>
          <a:p>
            <a:r>
              <a:rPr lang="cs-CZ" dirty="0"/>
              <a:t>Nakladače</a:t>
            </a:r>
          </a:p>
        </p:txBody>
      </p:sp>
    </p:spTree>
    <p:extLst>
      <p:ext uri="{BB962C8B-B14F-4D97-AF65-F5344CB8AC3E}">
        <p14:creationId xmlns:p14="http://schemas.microsoft.com/office/powerpoint/2010/main" val="3220172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5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27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0" name="Picture 29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1" name="Rectangle 31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33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342594-24F1-4913-88B7-3B1C68BA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cs-CZ"/>
              <a:t>Postup úklidu sněhu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65DFBD-2A5F-4AEA-BEC5-C3203C6B5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1885285"/>
            <a:ext cx="2908167" cy="4164659"/>
          </a:xfrm>
        </p:spPr>
        <p:txBody>
          <a:bodyPr>
            <a:normAutofit fontScale="92500" lnSpcReduction="20000"/>
          </a:bodyPr>
          <a:lstStyle/>
          <a:p>
            <a:r>
              <a:rPr lang="cs-CZ" sz="1800" dirty="0"/>
              <a:t>Hlavní RWY</a:t>
            </a:r>
          </a:p>
          <a:p>
            <a:r>
              <a:rPr lang="cs-CZ" sz="1800" dirty="0"/>
              <a:t>Alespoň 2 TWY spojující runway a </a:t>
            </a:r>
            <a:r>
              <a:rPr lang="cs-CZ" sz="1800"/>
              <a:t>manipulační plochy</a:t>
            </a:r>
            <a:endParaRPr lang="cs-CZ" sz="1800" dirty="0"/>
          </a:p>
          <a:p>
            <a:r>
              <a:rPr lang="cs-CZ" sz="1800" dirty="0"/>
              <a:t>Manipulační plochy (odbavovací plochy atp.)</a:t>
            </a:r>
          </a:p>
          <a:p>
            <a:r>
              <a:rPr lang="cs-CZ" sz="1800" dirty="0"/>
              <a:t>Další RWY, TWY a jiné části pohybové plochy a komunikace, které rozšiřují provozní použitelnost a kapacitu letiště</a:t>
            </a:r>
            <a:endParaRPr lang="en-GB" sz="1800" dirty="0"/>
          </a:p>
          <a:p>
            <a:endParaRPr lang="en-GB" sz="18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80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9B0F3308-12C4-4DD7-ABB4-D0DFAA3C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10">
            <a:extLst>
              <a:ext uri="{FF2B5EF4-FFF2-40B4-BE49-F238E27FC236}">
                <a16:creationId xmlns:a16="http://schemas.microsoft.com/office/drawing/2014/main" id="{6A24046D-AAB6-4470-AC22-6448D576E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5" name="Picture 12">
            <a:extLst>
              <a:ext uri="{FF2B5EF4-FFF2-40B4-BE49-F238E27FC236}">
                <a16:creationId xmlns:a16="http://schemas.microsoft.com/office/drawing/2014/main" id="{211A0A85-392D-49DA-B9EC-82262B3B9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6" name="Rectangle 14">
            <a:extLst>
              <a:ext uri="{FF2B5EF4-FFF2-40B4-BE49-F238E27FC236}">
                <a16:creationId xmlns:a16="http://schemas.microsoft.com/office/drawing/2014/main" id="{73AFD74C-283C-45BD-885B-6E6635E4B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CE3DE725-FEB0-422F-BDBA-A29C95768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8">
            <a:extLst>
              <a:ext uri="{FF2B5EF4-FFF2-40B4-BE49-F238E27FC236}">
                <a16:creationId xmlns:a16="http://schemas.microsoft.com/office/drawing/2014/main" id="{05058156-257B-4118-BA50-5869C8AF6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C644E6E-9C85-4283-9A07-D2CEF7174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cs-CZ"/>
              <a:t>Časové limity pro úklid sněhu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51F1CD-2963-42F9-8106-F45AA7D04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6"/>
            <a:ext cx="2658877" cy="3997828"/>
          </a:xfrm>
        </p:spPr>
        <p:txBody>
          <a:bodyPr>
            <a:normAutofit/>
          </a:bodyPr>
          <a:lstStyle/>
          <a:p>
            <a:r>
              <a:rPr lang="cs-CZ" sz="1800" dirty="0"/>
              <a:t>Provozovatel (LKPR, EGLL) by svými prostředky měl být schopný odstranit 2,5cm sněhu za čas</a:t>
            </a:r>
            <a:endParaRPr lang="en-GB" sz="1800" dirty="0"/>
          </a:p>
        </p:txBody>
      </p:sp>
      <p:sp>
        <p:nvSpPr>
          <p:cNvPr id="29" name="Rectangle 20">
            <a:extLst>
              <a:ext uri="{FF2B5EF4-FFF2-40B4-BE49-F238E27FC236}">
                <a16:creationId xmlns:a16="http://schemas.microsoft.com/office/drawing/2014/main" id="{D23B4D99-FEA8-489A-8436-A2F113BE1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FD7B76D-D9B6-429E-A8AA-1CC346544A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845932"/>
              </p:ext>
            </p:extLst>
          </p:nvPr>
        </p:nvGraphicFramePr>
        <p:xfrm>
          <a:off x="5432992" y="2605026"/>
          <a:ext cx="4818975" cy="2860975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880843">
                  <a:extLst>
                    <a:ext uri="{9D8B030D-6E8A-4147-A177-3AD203B41FA5}">
                      <a16:colId xmlns:a16="http://schemas.microsoft.com/office/drawing/2014/main" val="1571803176"/>
                    </a:ext>
                  </a:extLst>
                </a:gridCol>
                <a:gridCol w="1938132">
                  <a:extLst>
                    <a:ext uri="{9D8B030D-6E8A-4147-A177-3AD203B41FA5}">
                      <a16:colId xmlns:a16="http://schemas.microsoft.com/office/drawing/2014/main" val="3495597803"/>
                    </a:ext>
                  </a:extLst>
                </a:gridCol>
              </a:tblGrid>
              <a:tr h="572195">
                <a:tc>
                  <a:txBody>
                    <a:bodyPr/>
                    <a:lstStyle/>
                    <a:p>
                      <a:pPr algn="ctr"/>
                      <a:r>
                        <a:rPr lang="cs-CZ" sz="19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Počet pohybů za rok</a:t>
                      </a:r>
                      <a:endParaRPr lang="en-GB" sz="19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33549" marR="116774" marT="116774" marB="116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Časový limit</a:t>
                      </a:r>
                      <a:endParaRPr lang="en-GB" sz="19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33549" marR="116774" marT="116774" marB="116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480373"/>
                  </a:ext>
                </a:extLst>
              </a:tr>
              <a:tr h="572195">
                <a:tc>
                  <a:txBody>
                    <a:bodyPr/>
                    <a:lstStyle/>
                    <a:p>
                      <a:r>
                        <a:rPr lang="cs-CZ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40 000 a více</a:t>
                      </a:r>
                      <a:endParaRPr lang="en-GB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33549" marR="116774" marT="116774" marB="116774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30 minut</a:t>
                      </a:r>
                      <a:endParaRPr lang="en-GB" sz="1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33549" marR="116774" marT="116774" marB="116774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65935"/>
                  </a:ext>
                </a:extLst>
              </a:tr>
              <a:tr h="572195">
                <a:tc>
                  <a:txBody>
                    <a:bodyPr/>
                    <a:lstStyle/>
                    <a:p>
                      <a:r>
                        <a:rPr lang="cs-CZ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10 000 – 40 000</a:t>
                      </a:r>
                      <a:endParaRPr lang="en-GB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33549" marR="116774" marT="116774" marB="116774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 hodina</a:t>
                      </a:r>
                      <a:endParaRPr lang="en-GB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33549" marR="116774" marT="116774" marB="116774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404030"/>
                  </a:ext>
                </a:extLst>
              </a:tr>
              <a:tr h="572195">
                <a:tc>
                  <a:txBody>
                    <a:bodyPr/>
                    <a:lstStyle/>
                    <a:p>
                      <a:r>
                        <a:rPr lang="cs-CZ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6 000 – 10 000</a:t>
                      </a:r>
                      <a:endParaRPr lang="en-GB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33549" marR="116774" marT="116774" marB="116774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 hodiny</a:t>
                      </a:r>
                      <a:endParaRPr lang="en-GB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33549" marR="116774" marT="116774" marB="116774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82192"/>
                  </a:ext>
                </a:extLst>
              </a:tr>
              <a:tr h="572195">
                <a:tc>
                  <a:txBody>
                    <a:bodyPr/>
                    <a:lstStyle/>
                    <a:p>
                      <a:r>
                        <a:rPr lang="cs-CZ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6 000 a méně</a:t>
                      </a:r>
                      <a:endParaRPr lang="en-GB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33549" marR="116774" marT="116774" marB="116774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Dle možností</a:t>
                      </a:r>
                      <a:endParaRPr lang="en-GB" sz="1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33549" marR="116774" marT="116774" marB="116774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931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09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503DD0-03BE-4AEC-88C0-8DFBB604C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Kalamitní situace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095287-7E75-422A-9171-517A210C7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6"/>
            <a:ext cx="2908167" cy="3997828"/>
          </a:xfrm>
        </p:spPr>
        <p:txBody>
          <a:bodyPr>
            <a:normAutofit/>
          </a:bodyPr>
          <a:lstStyle/>
          <a:p>
            <a:r>
              <a:rPr lang="cs-CZ" sz="1800" dirty="0"/>
              <a:t>Na LKPR více než 15cm za den</a:t>
            </a:r>
          </a:p>
          <a:p>
            <a:r>
              <a:rPr lang="cs-CZ" sz="1800" dirty="0"/>
              <a:t>Více než 4cm za hodinu a to po dobu delší než-li 2 hodin </a:t>
            </a:r>
          </a:p>
          <a:p>
            <a:r>
              <a:rPr lang="cs-CZ" sz="1800" dirty="0"/>
              <a:t>Zledovatělý povrch, souvislá námraza (bez možnosti odstranění)</a:t>
            </a:r>
            <a:endParaRPr lang="en-GB" sz="18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58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D9DFAA-A446-48BC-A31A-29B5CADBC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Řídící štáb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C679F6-C763-4098-8BD0-45D6064EC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6"/>
            <a:ext cx="2908167" cy="3997828"/>
          </a:xfrm>
        </p:spPr>
        <p:txBody>
          <a:bodyPr>
            <a:normAutofit/>
          </a:bodyPr>
          <a:lstStyle/>
          <a:p>
            <a:r>
              <a:rPr lang="cs-CZ" sz="1800" dirty="0"/>
              <a:t>Zlepšuje bezpečnost provozu</a:t>
            </a:r>
          </a:p>
          <a:p>
            <a:r>
              <a:rPr lang="cs-CZ" sz="1800" dirty="0"/>
              <a:t>Koordinuje složky letiště</a:t>
            </a:r>
          </a:p>
          <a:p>
            <a:r>
              <a:rPr lang="cs-CZ" sz="1800" dirty="0"/>
              <a:t>Vylepšuje řešení kalamitních situací </a:t>
            </a:r>
          </a:p>
          <a:p>
            <a:endParaRPr lang="en-GB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19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31</TotalTime>
  <Words>280</Words>
  <Application>Microsoft Office PowerPoint</Application>
  <PresentationFormat>Širokoúhlá obrazovka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MS Shell Dlg 2</vt:lpstr>
      <vt:lpstr>Wingdings</vt:lpstr>
      <vt:lpstr>Wingdings 3</vt:lpstr>
      <vt:lpstr>Madison</vt:lpstr>
      <vt:lpstr>Zimní provoz letiště</vt:lpstr>
      <vt:lpstr>Účinky sněhu na RWY </vt:lpstr>
      <vt:lpstr>Druhy sněhu</vt:lpstr>
      <vt:lpstr>Technologické postupy pro odstraňování sněhu a ledu</vt:lpstr>
      <vt:lpstr>Druhy mobilních mechanizačních prostředků (MMP)</vt:lpstr>
      <vt:lpstr>Postup úklidu sněhu</vt:lpstr>
      <vt:lpstr>Časové limity pro úklid sněhu</vt:lpstr>
      <vt:lpstr>Kalamitní situace</vt:lpstr>
      <vt:lpstr>Řídící štáb</vt:lpstr>
      <vt:lpstr>Měření brzdných účinků na RWY</vt:lpstr>
      <vt:lpstr>Brzdný koeficient</vt:lpstr>
      <vt:lpstr>De-icing</vt:lpstr>
      <vt:lpstr>Anti-icing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Zimní provoz letiště</dc:title>
  <dc:creator>Jacob Altner</dc:creator>
  <cp:lastModifiedBy>Jacob Altner</cp:lastModifiedBy>
  <cp:revision>11</cp:revision>
  <dcterms:created xsi:type="dcterms:W3CDTF">2019-04-03T20:38:48Z</dcterms:created>
  <dcterms:modified xsi:type="dcterms:W3CDTF">2019-04-04T18:29:49Z</dcterms:modified>
</cp:coreProperties>
</file>