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B9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9" autoAdjust="0"/>
  </p:normalViewPr>
  <p:slideViewPr>
    <p:cSldViewPr>
      <p:cViewPr>
        <p:scale>
          <a:sx n="100" d="100"/>
          <a:sy n="100" d="100"/>
        </p:scale>
        <p:origin x="-94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Vložte obrázek některého z turisticky zajímavých míst země.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Vložte mapu země.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Vložte obrázek některého z významných geografických úkazů země.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Vložte obrázek ilustrující některé roční období v zemi.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Vložte obrázek rostliny nebo zvířete žijícího v zemi.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Přidejte na časovou osu klíčové události v dějinách země.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Vložte obrázek ilustrující zvyky nebo tradice.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 tak se se</a:t>
            </a:r>
            <a:r>
              <a:rPr lang="cs-CZ" baseline="0" dirty="0" smtClean="0"/>
              <a:t> EHS přejmenovalo na Evropskou unii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Vložte obrázek ilustrující ekonomiku země.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9/23/2018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index_cs" TargetMode="External"/><Relationship Id="rId2" Type="http://schemas.openxmlformats.org/officeDocument/2006/relationships/hyperlink" Target="https://cs.wikipedia.org/wiki/Evropsk%C3%A1_unie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rozhlas.cz/evropskaunie/vseoeu/_zprava/525118" TargetMode="External"/><Relationship Id="rId4" Type="http://schemas.openxmlformats.org/officeDocument/2006/relationships/hyperlink" Target="http://www.euhrou.cz/jak-funguje-eu5906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Bahnschrift SemiBold" pitchFamily="34" charset="0"/>
              </a:rPr>
              <a:t>Evropská unie</a:t>
            </a:r>
            <a:endParaRPr lang="cs-CZ" dirty="0">
              <a:latin typeface="Bahnschrift SemiBold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latin typeface="Bahnschrift SemiBold" pitchFamily="34" charset="0"/>
              </a:rPr>
              <a:t>Marie Kočí 23.9.2018</a:t>
            </a:r>
            <a:endParaRPr lang="cs-CZ" dirty="0">
              <a:latin typeface="Bahnschrift SemiBold" pitchFamily="34" charset="0"/>
            </a:endParaRPr>
          </a:p>
        </p:txBody>
      </p:sp>
      <p:pic>
        <p:nvPicPr>
          <p:cNvPr id="4" name="Picture 2" descr="VÃ½sledek obrÃ¡zku pro evropskÃ¡ u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400413" cy="2755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unie dnes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r>
              <a:rPr lang="cs-CZ" sz="2800" b="1" kern="1200" dirty="0" smtClean="0">
                <a:solidFill>
                  <a:schemeClr val="accent6">
                    <a:shade val="10000"/>
                  </a:schemeClr>
                </a:solidFill>
                <a:latin typeface="+mj-lt"/>
                <a:ea typeface="+mn-ea"/>
                <a:cs typeface="+mn-cs"/>
              </a:rPr>
              <a:t>Peníze</a:t>
            </a:r>
          </a:p>
          <a:p>
            <a:pPr>
              <a:buNone/>
            </a:pPr>
            <a:r>
              <a:rPr lang="cs-CZ" sz="2000" b="1" dirty="0" smtClean="0"/>
              <a:t>-</a:t>
            </a:r>
            <a:r>
              <a:rPr lang="cs-CZ" sz="2000" dirty="0" smtClean="0"/>
              <a:t>V minulosti měla každá evropská země svou vlastní měnu. Dnes řada zemí EU používá jednotnou měnu – euro. </a:t>
            </a:r>
            <a:endParaRPr lang="cs-CZ" sz="2000" dirty="0" smtClean="0"/>
          </a:p>
          <a:p>
            <a:r>
              <a:rPr lang="cs-CZ" b="1" dirty="0" smtClean="0"/>
              <a:t>Studium v jiné zemi</a:t>
            </a:r>
          </a:p>
          <a:p>
            <a:pPr>
              <a:buNone/>
            </a:pPr>
            <a:r>
              <a:rPr lang="cs-CZ" sz="1800" b="1" dirty="0" smtClean="0"/>
              <a:t>-</a:t>
            </a:r>
            <a:r>
              <a:rPr lang="cs-CZ" sz="1800" dirty="0" err="1" smtClean="0"/>
              <a:t>Erasmus</a:t>
            </a:r>
            <a:endParaRPr lang="cs-CZ" sz="1800" dirty="0" smtClean="0"/>
          </a:p>
          <a:p>
            <a:pPr>
              <a:buNone/>
            </a:pPr>
            <a:r>
              <a:rPr lang="cs-CZ" sz="1800" b="1" dirty="0" smtClean="0"/>
              <a:t>-</a:t>
            </a:r>
            <a:r>
              <a:rPr lang="cs-CZ" sz="1800" dirty="0" smtClean="0"/>
              <a:t>to platí i pro práci v jiné zemi</a:t>
            </a:r>
          </a:p>
          <a:p>
            <a:r>
              <a:rPr lang="cs-CZ" b="1" dirty="0" smtClean="0"/>
              <a:t>Klimatické změny</a:t>
            </a:r>
          </a:p>
          <a:p>
            <a:pPr>
              <a:buNone/>
            </a:pPr>
            <a:r>
              <a:rPr lang="cs-CZ" sz="1600" dirty="0" smtClean="0"/>
              <a:t>-Během mezinárodních jednání o změně klimatu vystupuje Evropská unie jako jeden celek.</a:t>
            </a:r>
            <a:endParaRPr lang="cs-CZ" sz="1600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608512" cy="4525963"/>
          </a:xfrm>
        </p:spPr>
        <p:txBody>
          <a:bodyPr/>
          <a:lstStyle/>
          <a:p>
            <a:r>
              <a:rPr lang="cs-CZ" b="1" dirty="0" smtClean="0"/>
              <a:t>Pomoc </a:t>
            </a:r>
            <a:r>
              <a:rPr lang="cs-CZ" b="1" dirty="0" smtClean="0"/>
              <a:t>chudým </a:t>
            </a:r>
            <a:r>
              <a:rPr lang="cs-CZ" b="1" dirty="0" smtClean="0"/>
              <a:t>regionům </a:t>
            </a:r>
            <a:endParaRPr lang="cs-CZ" b="1" dirty="0" smtClean="0"/>
          </a:p>
          <a:p>
            <a:pPr>
              <a:buNone/>
            </a:pPr>
            <a:r>
              <a:rPr lang="cs-CZ" sz="1400" b="1" dirty="0" smtClean="0"/>
              <a:t>-</a:t>
            </a:r>
            <a:r>
              <a:rPr lang="cs-CZ" sz="1400" dirty="0" smtClean="0"/>
              <a:t>finanční pomoc na výstavbu nových silnic, železničních tratí, nebo vytváření pracovních míst</a:t>
            </a:r>
          </a:p>
          <a:p>
            <a:r>
              <a:rPr lang="cs-CZ" b="1" dirty="0" smtClean="0"/>
              <a:t>Pomoc sousedním zemím</a:t>
            </a:r>
          </a:p>
          <a:p>
            <a:pPr>
              <a:buFontTx/>
              <a:buChar char="-"/>
            </a:pPr>
            <a:r>
              <a:rPr lang="cs-CZ" sz="1600" dirty="0" smtClean="0"/>
              <a:t>Pomoc zvýšení </a:t>
            </a:r>
            <a:r>
              <a:rPr lang="cs-CZ" sz="1600" dirty="0" err="1" smtClean="0"/>
              <a:t>urovně</a:t>
            </a:r>
            <a:r>
              <a:rPr lang="cs-CZ" sz="1600" dirty="0" smtClean="0"/>
              <a:t> škol nebo zdravotnictví</a:t>
            </a:r>
          </a:p>
          <a:p>
            <a:pPr>
              <a:buFontTx/>
              <a:buChar char="-"/>
            </a:pPr>
            <a:endParaRPr lang="cs-CZ" sz="1600" dirty="0" smtClean="0"/>
          </a:p>
          <a:p>
            <a:pPr>
              <a:buFontTx/>
              <a:buChar char="-"/>
            </a:pPr>
            <a:endParaRPr lang="cs-CZ" sz="1600" dirty="0" smtClean="0"/>
          </a:p>
          <a:p>
            <a:pPr>
              <a:buFontTx/>
              <a:buChar char="-"/>
            </a:pPr>
            <a:r>
              <a:rPr lang="cs-CZ" sz="3200" dirty="0" smtClean="0"/>
              <a:t>…….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Rozhodování </a:t>
            </a:r>
            <a:r>
              <a:rPr lang="cs-CZ" dirty="0" err="1" smtClean="0"/>
              <a:t>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Evropská komise je složená z 28 komisařů, po jednom z každé země EU. 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       -Jejich úkolem je přemýšlet o tom, co by bylo pro celou EU nejlepší. Navrhují právní předpisy a starají se o to, aby byly dodržovány smlouvy EU.</a:t>
            </a:r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Evropský </a:t>
            </a:r>
            <a:r>
              <a:rPr lang="cs-CZ" b="1" dirty="0" smtClean="0"/>
              <a:t>parlament</a:t>
            </a:r>
          </a:p>
          <a:p>
            <a:pPr>
              <a:buNone/>
            </a:pPr>
            <a:r>
              <a:rPr lang="cs-CZ" sz="1800" dirty="0" smtClean="0"/>
              <a:t>-Parlament jedná a rozhoduje o nových právních předpisech EU společně s Radou</a:t>
            </a:r>
            <a:r>
              <a:rPr lang="cs-CZ" sz="1800" dirty="0" smtClean="0"/>
              <a:t>.</a:t>
            </a:r>
          </a:p>
          <a:p>
            <a:pPr>
              <a:buNone/>
            </a:pPr>
            <a:r>
              <a:rPr lang="cs-CZ" sz="1800" dirty="0" smtClean="0"/>
              <a:t>-</a:t>
            </a:r>
            <a:r>
              <a:rPr lang="pl-PL" sz="1800" dirty="0" smtClean="0"/>
              <a:t>zastupuje všechny lidi v </a:t>
            </a:r>
            <a:r>
              <a:rPr lang="pl-PL" sz="1800" dirty="0" smtClean="0"/>
              <a:t>EU</a:t>
            </a:r>
          </a:p>
          <a:p>
            <a:pPr>
              <a:buNone/>
            </a:pPr>
            <a:r>
              <a:rPr lang="pl-PL" sz="1800" dirty="0" smtClean="0"/>
              <a:t>-</a:t>
            </a:r>
            <a:r>
              <a:rPr lang="cs-CZ" sz="1800" dirty="0" smtClean="0"/>
              <a:t>Jeho poslanci jsou vybírání ve volbách, které se konají každých pět let. </a:t>
            </a:r>
            <a:endParaRPr lang="cs-CZ" sz="1800" dirty="0"/>
          </a:p>
        </p:txBody>
      </p:sp>
      <p:pic>
        <p:nvPicPr>
          <p:cNvPr id="40962" name="Picture 2" descr="VÃ½sledek obrÃ¡zku pro 28 komisaÅÅ¯ 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4884234" cy="2232248"/>
          </a:xfrm>
          <a:prstGeom prst="rect">
            <a:avLst/>
          </a:prstGeom>
          <a:noFill/>
        </p:spPr>
      </p:pic>
      <p:pic>
        <p:nvPicPr>
          <p:cNvPr id="40964" name="Picture 4" descr="SouvisejÃ­cÃ­ obrÃ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600400" cy="2211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Rada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sz="1800" dirty="0" smtClean="0"/>
              <a:t>V Radě zasedají ministři členských států EU, aby projednali záležitosti EU, přijali rozhodnutí a schválili právní </a:t>
            </a:r>
            <a:r>
              <a:rPr lang="cs-CZ" sz="1800" dirty="0" smtClean="0"/>
              <a:t>předpisy</a:t>
            </a:r>
          </a:p>
          <a:p>
            <a:r>
              <a:rPr lang="cs-CZ" dirty="0" smtClean="0"/>
              <a:t>Evropská </a:t>
            </a:r>
            <a:r>
              <a:rPr lang="cs-CZ" dirty="0" smtClean="0"/>
              <a:t>rada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sz="1800" dirty="0" smtClean="0"/>
              <a:t>V Evropské radě se scházejí všichni hlavní představitelé zemí EU (prezidenti, předsedové vlád a kancléři), aby se dohodli na obecné evropské strategii.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Soudní </a:t>
            </a:r>
            <a:r>
              <a:rPr lang="cs-CZ" dirty="0" smtClean="0"/>
              <a:t>dvůr</a:t>
            </a:r>
          </a:p>
          <a:p>
            <a:pPr>
              <a:buNone/>
            </a:pPr>
            <a:r>
              <a:rPr lang="cs-CZ" sz="1800" dirty="0" smtClean="0"/>
              <a:t>-Soudní dvůr zajišťuje, aby země EU dodržovaly zákony, na kterých se dohodly. Soudní dvůr se stará také o to, aby tyto zákony respektovaly základní práva, jako je například svoboda projevu a svoboda tisku</a:t>
            </a:r>
            <a:endParaRPr lang="cs-CZ" sz="1800" dirty="0"/>
          </a:p>
        </p:txBody>
      </p:sp>
      <p:pic>
        <p:nvPicPr>
          <p:cNvPr id="3993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5246" y="3789040"/>
            <a:ext cx="4558754" cy="256490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5652120" y="6381328"/>
            <a:ext cx="1940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Soudní dvůr, Lucemburk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476671"/>
            <a:ext cx="8229600" cy="108012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peníze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7200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/>
          <a:lstStyle/>
          <a:p>
            <a:r>
              <a:rPr lang="cs-CZ" dirty="0" smtClean="0"/>
              <a:t>Evropská centrální banka odpovídá za udržování cenové stability v </a:t>
            </a:r>
            <a:r>
              <a:rPr lang="cs-CZ" dirty="0" err="1" smtClean="0"/>
              <a:t>eurozóně</a:t>
            </a:r>
            <a:r>
              <a:rPr lang="cs-CZ" dirty="0" smtClean="0"/>
              <a:t>. </a:t>
            </a:r>
            <a:endParaRPr lang="cs-CZ" dirty="0" smtClean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/>
          <a:lstStyle/>
          <a:p>
            <a:r>
              <a:rPr lang="cs-CZ" dirty="0" smtClean="0"/>
              <a:t>Evropský účetní dvůr kontroluje, zda byly prostředky z rozpočtu Evropské unie vynaloženy řádným způsobem.</a:t>
            </a:r>
            <a:endParaRPr lang="cs-CZ" dirty="0"/>
          </a:p>
        </p:txBody>
      </p:sp>
      <p:pic>
        <p:nvPicPr>
          <p:cNvPr id="38914" name="Picture 2" descr="VÃ½sledek obrÃ¡zku pro EvropskÃ¡ centrÃ¡lnÃ­ ba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66938"/>
            <a:ext cx="6422984" cy="3091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Členské státy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7890" name="Picture 2" descr="VÃ½sledek obrÃ¡zku pro ÄlenskÃ© stÃ¡ty 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331"/>
            <a:ext cx="9144000" cy="6486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Členské státy </a:t>
            </a:r>
            <a:r>
              <a:rPr lang="cs-CZ" dirty="0" err="1" smtClean="0"/>
              <a:t>eu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​Belgie</a:t>
            </a:r>
            <a:r>
              <a:rPr lang="cs-CZ" dirty="0" smtClean="0"/>
              <a:t>, Bulharsko, </a:t>
            </a:r>
            <a:r>
              <a:rPr lang="cs-CZ" dirty="0" smtClean="0">
                <a:solidFill>
                  <a:srgbClr val="FF0000"/>
                </a:solidFill>
              </a:rPr>
              <a:t>Česká republika</a:t>
            </a:r>
            <a:r>
              <a:rPr lang="cs-CZ" dirty="0" smtClean="0"/>
              <a:t>, Dánsko, Estonsko, Finsko, Francie, Chorvatsko, Irsko, Itálie, Kypr, Litva, Lotyšsko, Lucembursko, Maďarsko, Malta, Německo, Nizozemsko, Polsko, Portugalsko, Rakousko, Rumunsko, Řecko, Slovensko, Slovinsko, Španělsko, Švédsko, Velká Británie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Rozšiřování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F11B9A"/>
                </a:solidFill>
              </a:rPr>
              <a:t>1952</a:t>
            </a:r>
            <a:r>
              <a:rPr lang="cs-CZ" dirty="0" smtClean="0"/>
              <a:t> Belgie, Francie, Itálie, Lucembursko, Německo, Nizozemsko </a:t>
            </a:r>
            <a:endParaRPr lang="cs-CZ" dirty="0" smtClean="0"/>
          </a:p>
          <a:p>
            <a:r>
              <a:rPr lang="cs-CZ" dirty="0" smtClean="0">
                <a:solidFill>
                  <a:srgbClr val="F11B9A"/>
                </a:solidFill>
              </a:rPr>
              <a:t>1973</a:t>
            </a:r>
            <a:r>
              <a:rPr lang="cs-CZ" dirty="0" smtClean="0"/>
              <a:t> </a:t>
            </a:r>
            <a:r>
              <a:rPr lang="cs-CZ" dirty="0" smtClean="0"/>
              <a:t>Dánsko, Irsko, Spojené království </a:t>
            </a:r>
            <a:endParaRPr lang="cs-CZ" dirty="0" smtClean="0"/>
          </a:p>
          <a:p>
            <a:r>
              <a:rPr lang="cs-CZ" dirty="0" smtClean="0">
                <a:solidFill>
                  <a:srgbClr val="F11B9A"/>
                </a:solidFill>
              </a:rPr>
              <a:t>1981</a:t>
            </a:r>
            <a:r>
              <a:rPr lang="cs-CZ" dirty="0" smtClean="0"/>
              <a:t> </a:t>
            </a:r>
            <a:r>
              <a:rPr lang="cs-CZ" dirty="0" smtClean="0"/>
              <a:t>Řecko </a:t>
            </a:r>
            <a:endParaRPr lang="cs-CZ" dirty="0" smtClean="0"/>
          </a:p>
          <a:p>
            <a:r>
              <a:rPr lang="cs-CZ" dirty="0" smtClean="0">
                <a:solidFill>
                  <a:srgbClr val="F11B9A"/>
                </a:solidFill>
              </a:rPr>
              <a:t>1986</a:t>
            </a:r>
            <a:r>
              <a:rPr lang="cs-CZ" dirty="0" smtClean="0"/>
              <a:t> </a:t>
            </a:r>
            <a:r>
              <a:rPr lang="cs-CZ" dirty="0" smtClean="0"/>
              <a:t>Portugalsko, Španělsko </a:t>
            </a:r>
            <a:endParaRPr lang="cs-CZ" dirty="0" smtClean="0"/>
          </a:p>
          <a:p>
            <a:r>
              <a:rPr lang="cs-CZ" dirty="0" smtClean="0">
                <a:solidFill>
                  <a:srgbClr val="F11B9A"/>
                </a:solidFill>
              </a:rPr>
              <a:t>1995</a:t>
            </a:r>
            <a:r>
              <a:rPr lang="cs-CZ" dirty="0" smtClean="0"/>
              <a:t> </a:t>
            </a:r>
            <a:r>
              <a:rPr lang="cs-CZ" dirty="0" smtClean="0"/>
              <a:t>Finsko, Rakousko, Švédsko </a:t>
            </a:r>
            <a:endParaRPr lang="cs-CZ" dirty="0" smtClean="0"/>
          </a:p>
          <a:p>
            <a:r>
              <a:rPr lang="cs-CZ" dirty="0" smtClean="0">
                <a:solidFill>
                  <a:srgbClr val="F11B9A"/>
                </a:solidFill>
              </a:rPr>
              <a:t>2004</a:t>
            </a:r>
            <a:r>
              <a:rPr lang="cs-CZ" dirty="0" smtClean="0"/>
              <a:t> </a:t>
            </a:r>
            <a:r>
              <a:rPr lang="cs-CZ" dirty="0" smtClean="0"/>
              <a:t>Česká republika, Estonsko, Kypr, Litva, Lotyšsko, Maďarsko, Malta, Polsko, Slovensko, Slovinsko </a:t>
            </a:r>
            <a:endParaRPr lang="cs-CZ" dirty="0" smtClean="0"/>
          </a:p>
          <a:p>
            <a:r>
              <a:rPr lang="cs-CZ" dirty="0" smtClean="0">
                <a:solidFill>
                  <a:srgbClr val="F11B9A"/>
                </a:solidFill>
              </a:rPr>
              <a:t>2007</a:t>
            </a:r>
            <a:r>
              <a:rPr lang="cs-CZ" dirty="0" smtClean="0"/>
              <a:t> </a:t>
            </a:r>
            <a:r>
              <a:rPr lang="cs-CZ" dirty="0" smtClean="0"/>
              <a:t>Bulharsko, Rumunsko </a:t>
            </a:r>
            <a:endParaRPr lang="cs-CZ" dirty="0" smtClean="0"/>
          </a:p>
          <a:p>
            <a:r>
              <a:rPr lang="cs-CZ" dirty="0" smtClean="0">
                <a:solidFill>
                  <a:srgbClr val="F11B9A"/>
                </a:solidFill>
              </a:rPr>
              <a:t>2013</a:t>
            </a:r>
            <a:r>
              <a:rPr lang="cs-CZ" dirty="0" smtClean="0"/>
              <a:t> </a:t>
            </a:r>
            <a:r>
              <a:rPr lang="cs-CZ" dirty="0" smtClean="0"/>
              <a:t>Chorvatsko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Konec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hlinkClick r:id="rId2"/>
              </a:rPr>
              <a:t>https://</a:t>
            </a:r>
            <a:r>
              <a:rPr lang="cs-CZ" sz="1800" dirty="0" smtClean="0">
                <a:hlinkClick r:id="rId2"/>
              </a:rPr>
              <a:t>cs.wikipedia.org/wiki/Evropsk%C3%A1_unie</a:t>
            </a:r>
            <a:endParaRPr lang="cs-CZ" sz="1800" dirty="0" smtClean="0"/>
          </a:p>
          <a:p>
            <a:r>
              <a:rPr lang="cs-CZ" sz="1800" dirty="0" smtClean="0">
                <a:hlinkClick r:id="rId3"/>
              </a:rPr>
              <a:t>https://</a:t>
            </a:r>
            <a:r>
              <a:rPr lang="cs-CZ" sz="1800" dirty="0" smtClean="0">
                <a:hlinkClick r:id="rId3"/>
              </a:rPr>
              <a:t>europa.eu/european-union/index_cs</a:t>
            </a:r>
            <a:endParaRPr lang="cs-CZ" sz="1800" dirty="0" smtClean="0"/>
          </a:p>
          <a:p>
            <a:r>
              <a:rPr lang="cs-CZ" sz="1800" dirty="0" smtClean="0">
                <a:hlinkClick r:id="rId4"/>
              </a:rPr>
              <a:t>http://</a:t>
            </a:r>
            <a:r>
              <a:rPr lang="cs-CZ" sz="1800" dirty="0" smtClean="0">
                <a:hlinkClick r:id="rId4"/>
              </a:rPr>
              <a:t>www.</a:t>
            </a:r>
            <a:r>
              <a:rPr lang="cs-CZ" sz="1800" dirty="0" err="1" smtClean="0">
                <a:hlinkClick r:id="rId4"/>
              </a:rPr>
              <a:t>euhrou.cz</a:t>
            </a:r>
            <a:r>
              <a:rPr lang="cs-CZ" sz="1800" dirty="0" smtClean="0">
                <a:hlinkClick r:id="rId4"/>
              </a:rPr>
              <a:t>/jak-funguje-eu5906.pdf</a:t>
            </a:r>
            <a:endParaRPr lang="cs-CZ" sz="1800" dirty="0" smtClean="0"/>
          </a:p>
          <a:p>
            <a:r>
              <a:rPr lang="cs-CZ" sz="1800" dirty="0" smtClean="0">
                <a:hlinkClick r:id="rId5"/>
              </a:rPr>
              <a:t>http://www.rozhlas.</a:t>
            </a:r>
            <a:r>
              <a:rPr lang="cs-CZ" sz="1800" dirty="0" err="1" smtClean="0">
                <a:hlinkClick r:id="rId5"/>
              </a:rPr>
              <a:t>cz</a:t>
            </a:r>
            <a:r>
              <a:rPr lang="cs-CZ" sz="1800" dirty="0" smtClean="0">
                <a:hlinkClick r:id="rId5"/>
              </a:rPr>
              <a:t>/</a:t>
            </a:r>
            <a:r>
              <a:rPr lang="cs-CZ" sz="1800" dirty="0" err="1" smtClean="0">
                <a:hlinkClick r:id="rId5"/>
              </a:rPr>
              <a:t>evropskaunie</a:t>
            </a:r>
            <a:r>
              <a:rPr lang="cs-CZ" sz="1800" dirty="0" smtClean="0">
                <a:hlinkClick r:id="rId5"/>
              </a:rPr>
              <a:t>/</a:t>
            </a:r>
            <a:r>
              <a:rPr lang="cs-CZ" sz="1800" dirty="0" err="1" smtClean="0">
                <a:hlinkClick r:id="rId5"/>
              </a:rPr>
              <a:t>vseoeu</a:t>
            </a:r>
            <a:r>
              <a:rPr lang="cs-CZ" sz="1800" dirty="0" smtClean="0">
                <a:hlinkClick r:id="rId5"/>
              </a:rPr>
              <a:t>/_</a:t>
            </a:r>
            <a:r>
              <a:rPr lang="cs-CZ" sz="1800" dirty="0" smtClean="0">
                <a:hlinkClick r:id="rId5"/>
              </a:rPr>
              <a:t>zprava/525118</a:t>
            </a:r>
            <a:endParaRPr lang="cs-CZ" sz="1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to vůbec je?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11B9A"/>
                </a:solidFill>
              </a:rPr>
              <a:t>Evropská unie</a:t>
            </a:r>
            <a:r>
              <a:rPr lang="cs-CZ" sz="2000" dirty="0" smtClean="0"/>
              <a:t> </a:t>
            </a:r>
            <a:r>
              <a:rPr lang="cs-CZ" sz="2000" dirty="0" smtClean="0"/>
              <a:t>je </a:t>
            </a:r>
            <a:r>
              <a:rPr lang="cs-CZ" sz="2000" dirty="0" smtClean="0"/>
              <a:t>oficiálně politická a ekonomická unie, která si klade za cíl zlepšit spolupráci v Evropě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n</a:t>
            </a:r>
            <a:r>
              <a:rPr lang="cs-CZ" sz="2000" dirty="0" smtClean="0"/>
              <a:t>achází se v Evropě = Evropská</a:t>
            </a:r>
          </a:p>
          <a:p>
            <a:r>
              <a:rPr lang="cs-CZ" sz="2000" dirty="0" smtClean="0"/>
              <a:t>s</a:t>
            </a:r>
            <a:r>
              <a:rPr lang="cs-CZ" sz="2000" dirty="0" smtClean="0"/>
              <a:t>pojuje země a lidi = unie</a:t>
            </a:r>
          </a:p>
          <a:p>
            <a:endParaRPr lang="cs-CZ" sz="1800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ÄlenskÃ© stÃ¡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6632"/>
            <a:ext cx="3888432" cy="3888432"/>
          </a:xfrm>
          <a:prstGeom prst="rect">
            <a:avLst/>
          </a:prstGeom>
          <a:noFill/>
        </p:spPr>
      </p:pic>
      <p:pic>
        <p:nvPicPr>
          <p:cNvPr id="18436" name="Picture 4" descr="VÃ½sledek obrÃ¡zku pro obrÃ¡zek spojenÃ­ lidÃ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717032"/>
            <a:ext cx="3886145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Jeden ze světadílů</a:t>
            </a:r>
          </a:p>
          <a:p>
            <a:r>
              <a:rPr lang="cs-CZ" dirty="0" smtClean="0"/>
              <a:t>V Evropě žije více než 700 milionů </a:t>
            </a:r>
            <a:r>
              <a:rPr lang="cs-CZ" dirty="0" smtClean="0"/>
              <a:t>lidí</a:t>
            </a:r>
          </a:p>
          <a:p>
            <a:r>
              <a:rPr lang="pl-PL" dirty="0" smtClean="0"/>
              <a:t>500 milionů z nich žije v Evropské </a:t>
            </a:r>
            <a:r>
              <a:rPr lang="pl-PL" dirty="0" smtClean="0"/>
              <a:t>unii</a:t>
            </a:r>
          </a:p>
          <a:p>
            <a:endParaRPr lang="cs-CZ" dirty="0"/>
          </a:p>
        </p:txBody>
      </p:sp>
      <p:sp>
        <p:nvSpPr>
          <p:cNvPr id="8" name="Rectangle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EVROPA-náš kontinent</a:t>
            </a:r>
            <a:endParaRPr lang="cs-CZ" dirty="0"/>
          </a:p>
        </p:txBody>
      </p:sp>
      <p:pic>
        <p:nvPicPr>
          <p:cNvPr id="16386" name="Picture 2" descr="VÃ½sledek obrÃ¡zku pro ev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933017" cy="4420369"/>
          </a:xfrm>
          <a:prstGeom prst="rect">
            <a:avLst/>
          </a:prstGeom>
          <a:noFill/>
        </p:spPr>
      </p:pic>
      <p:pic>
        <p:nvPicPr>
          <p:cNvPr id="16388" name="Picture 4" descr="VÃ½sledek obrÃ¡zku pro davy li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370692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Evropa – naše dějiny –&gt; evropská unie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Evropané sdílí stejný kontinent, ale i historii.</a:t>
            </a:r>
          </a:p>
          <a:p>
            <a:r>
              <a:rPr lang="cs-CZ" sz="2000" dirty="0" smtClean="0"/>
              <a:t>Evropa byla vždy kolébkou novátorských přístupů, náboženských a uměleckých směrů a mnoha objevů…</a:t>
            </a:r>
          </a:p>
          <a:p>
            <a:pPr>
              <a:buNone/>
            </a:pPr>
            <a:r>
              <a:rPr lang="cs-CZ" sz="2000" dirty="0" smtClean="0"/>
              <a:t> </a:t>
            </a:r>
            <a:r>
              <a:rPr lang="cs-CZ" sz="2000" dirty="0" smtClean="0"/>
              <a:t>        -Evropská kultura byla silně ovlivněna starověkým Řeckem a antickým Římem</a:t>
            </a:r>
          </a:p>
          <a:p>
            <a:r>
              <a:rPr lang="cs-CZ" sz="2000" dirty="0" smtClean="0"/>
              <a:t>Literárn</a:t>
            </a:r>
            <a:r>
              <a:rPr lang="cs-CZ" sz="2000" dirty="0" smtClean="0"/>
              <a:t>í, architektonické a hudební styly inspirovaly umělce.</a:t>
            </a:r>
          </a:p>
          <a:p>
            <a:endParaRPr lang="cs-CZ" sz="2000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4008" y="3933056"/>
            <a:ext cx="4042792" cy="219310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4338" name="Picture 2" descr="SouvisejÃ­cÃ­ obrÃ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791" y="1484784"/>
            <a:ext cx="4629209" cy="2280466"/>
          </a:xfrm>
          <a:prstGeom prst="rect">
            <a:avLst/>
          </a:prstGeom>
          <a:noFill/>
        </p:spPr>
      </p:pic>
      <p:pic>
        <p:nvPicPr>
          <p:cNvPr id="14340" name="Picture 4" descr="VÃ½sledek obrÃ¡zku pro moz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81425"/>
            <a:ext cx="209550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kern="1200" cap="all" baseline="0" dirty="0" smtClean="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Evropa a války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r>
              <a:rPr lang="cs-CZ" sz="2800" kern="1200" dirty="0" err="1" smtClean="0">
                <a:solidFill>
                  <a:schemeClr val="accent6">
                    <a:shade val="10000"/>
                  </a:schemeClr>
                </a:solidFill>
                <a:latin typeface="+mj-lt"/>
                <a:ea typeface="+mn-ea"/>
                <a:cs typeface="+mn-cs"/>
              </a:rPr>
              <a:t>Néjen</a:t>
            </a:r>
            <a:r>
              <a:rPr lang="cs-CZ" sz="2800" kern="1200" dirty="0" smtClean="0">
                <a:solidFill>
                  <a:schemeClr val="accent6">
                    <a:shade val="10000"/>
                  </a:schemeClr>
                </a:solidFill>
                <a:latin typeface="+mj-lt"/>
                <a:ea typeface="+mn-ea"/>
                <a:cs typeface="+mn-cs"/>
              </a:rPr>
              <a:t> úspěchy a světlé stránky</a:t>
            </a:r>
          </a:p>
          <a:p>
            <a:r>
              <a:rPr lang="cs-CZ" dirty="0" smtClean="0"/>
              <a:t>V průběhu dějin proběhly strašlivé války</a:t>
            </a:r>
          </a:p>
          <a:p>
            <a:r>
              <a:rPr lang="cs-CZ" dirty="0" smtClean="0"/>
              <a:t>20. </a:t>
            </a:r>
            <a:r>
              <a:rPr lang="cs-CZ" dirty="0" err="1" smtClean="0"/>
              <a:t>st</a:t>
            </a:r>
            <a:r>
              <a:rPr lang="cs-CZ" dirty="0" smtClean="0"/>
              <a:t> – války do kterých byly zataženy postupně země celého  světa</a:t>
            </a:r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VÃ½sledek obrÃ¡zku pro druhÃ¡ svÄtovÃ¡ vÃ¡l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67250"/>
            <a:ext cx="6191250" cy="2190750"/>
          </a:xfrm>
          <a:prstGeom prst="rect">
            <a:avLst/>
          </a:prstGeom>
          <a:noFill/>
        </p:spPr>
      </p:pic>
      <p:pic>
        <p:nvPicPr>
          <p:cNvPr id="12292" name="Picture 4" descr="VÃ½sledek obrÃ¡zku pro prvnÃ­ svÄtovÃ¡ vÃ¡l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0787" y="2204864"/>
            <a:ext cx="3313213" cy="248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Založení evropské unie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Především kvůli tomu abychom předešli válce- společné síly</a:t>
            </a:r>
          </a:p>
          <a:p>
            <a:r>
              <a:rPr lang="cs-CZ" dirty="0" smtClean="0"/>
              <a:t>1. </a:t>
            </a:r>
            <a:r>
              <a:rPr lang="pl-PL" dirty="0" smtClean="0"/>
              <a:t>společně kontrolovat to, co je k válce </a:t>
            </a:r>
            <a:r>
              <a:rPr lang="pl-PL" dirty="0" smtClean="0"/>
              <a:t>nezbytné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/>
              <a:t>ocel na výrobu zbraní 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energii </a:t>
            </a:r>
            <a:r>
              <a:rPr lang="cs-CZ" dirty="0" smtClean="0"/>
              <a:t>pro továrny a dopravu...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10242" name="Picture 2" descr="VÃ½sledek obrÃ¡zku pro vÃ½roba oce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318321" cy="2880320"/>
          </a:xfrm>
          <a:prstGeom prst="rect">
            <a:avLst/>
          </a:prstGeom>
          <a:noFill/>
        </p:spPr>
      </p:pic>
      <p:pic>
        <p:nvPicPr>
          <p:cNvPr id="10244" name="Picture 4" descr="VÃ½sledek obrÃ¡zku pro vÃ½roba oce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539976"/>
            <a:ext cx="3474040" cy="231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Evropské společenství uhlí a oceli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šest evropských zemí (Belgie, Francie, Německo, Itálie, Lucembursko a Nizozemsko) dohodlo, že propojí svůj uhelný a ocelářský </a:t>
            </a:r>
            <a:r>
              <a:rPr lang="cs-CZ" sz="2000" dirty="0" smtClean="0"/>
              <a:t>průmysl</a:t>
            </a:r>
          </a:p>
          <a:p>
            <a:r>
              <a:rPr lang="cs-CZ" sz="2000" dirty="0" smtClean="0"/>
              <a:t>Evropské společenství uhlí a </a:t>
            </a:r>
            <a:r>
              <a:rPr lang="cs-CZ" sz="2000" dirty="0" smtClean="0"/>
              <a:t>oceli (1951)</a:t>
            </a:r>
            <a:endParaRPr lang="cs-CZ" sz="20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716016" y="692696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Evropské hospodářské společenství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Těchto šest zemí spolu vycházelo tak dobře, že se rozhodly </a:t>
            </a:r>
            <a:r>
              <a:rPr lang="cs-CZ" dirty="0" smtClean="0"/>
              <a:t>vytvořit dokonce i </a:t>
            </a:r>
            <a:r>
              <a:rPr lang="cs-CZ" dirty="0" smtClean="0"/>
              <a:t>Evropské hospodářské společenství (EHS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dirty="0" smtClean="0"/>
              <a:t>Hlavní myšlenka :  vytvoření společného trhu</a:t>
            </a:r>
          </a:p>
          <a:p>
            <a:pPr>
              <a:buNone/>
            </a:pPr>
            <a:r>
              <a:rPr lang="cs-CZ" dirty="0" smtClean="0"/>
              <a:t>- odstranit všechny překážky volného obchodu na úrovni jednotlivých </a:t>
            </a:r>
            <a:r>
              <a:rPr lang="cs-CZ" dirty="0" smtClean="0"/>
              <a:t>států (hraniční </a:t>
            </a:r>
            <a:r>
              <a:rPr lang="cs-CZ" dirty="0" smtClean="0"/>
              <a:t>kontroly a cla, jako by Evropa byla jedinou </a:t>
            </a:r>
            <a:r>
              <a:rPr lang="cs-CZ" dirty="0" smtClean="0"/>
              <a:t>zemí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8194" name="Picture 2" descr="VÃ½sledek obrÃ¡zku pro EvropskÃ©ho spoleÄenstvÃ­ uhlÃ­ a oceli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4019233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kern="1200" cap="all" baseline="0" dirty="0" err="1" smtClean="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dAlší</a:t>
            </a:r>
            <a:r>
              <a:rPr lang="cs-CZ" sz="3600" kern="1200" cap="all" dirty="0" smtClean="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vývoj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smtClean="0"/>
              <a:t>Postupně se k EHS přidávaly další a další země.</a:t>
            </a:r>
          </a:p>
          <a:p>
            <a:pPr>
              <a:buNone/>
            </a:pPr>
            <a:r>
              <a:rPr lang="cs-CZ" sz="2000" smtClean="0"/>
              <a:t>-spolupr</a:t>
            </a:r>
            <a:r>
              <a:rPr lang="cs-CZ" sz="2000" smtClean="0"/>
              <a:t>acovali v mnoha dalších oblastech</a:t>
            </a:r>
          </a:p>
          <a:p>
            <a:pPr>
              <a:buNone/>
            </a:pPr>
            <a:r>
              <a:rPr lang="cs-CZ" sz="2000" smtClean="0"/>
              <a:t>(ochrana životního prostředí, výstavba lepších silnic nebo železničních tratí…)</a:t>
            </a:r>
            <a:endParaRPr lang="cs-CZ" sz="2000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6146" name="Picture 2" descr="VÃ½sledek obrÃ¡zku pro ÃresundskÃ½ m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3968440" cy="223224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07504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err="1" smtClean="0"/>
              <a:t>Öresundský</a:t>
            </a:r>
            <a:r>
              <a:rPr lang="cs-CZ" sz="1200" dirty="0" smtClean="0"/>
              <a:t> most dokončený v roce 1999 spojuje Švédsko a Dánsko. </a:t>
            </a:r>
            <a:endParaRPr lang="cs-CZ" sz="1200" dirty="0"/>
          </a:p>
        </p:txBody>
      </p:sp>
      <p:sp>
        <p:nvSpPr>
          <p:cNvPr id="7" name="Pravá složená závorka 6"/>
          <p:cNvSpPr/>
          <p:nvPr/>
        </p:nvSpPr>
        <p:spPr>
          <a:xfrm>
            <a:off x="4211960" y="1628800"/>
            <a:ext cx="504056" cy="230425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788024" y="242088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A tak se se EHS přejmenovalo na Evropskou unii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148" name="Picture 4" descr="VÃ½sledek obrÃ¡zku pro evropskÃ¡ u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4380" y="3212976"/>
            <a:ext cx="4589620" cy="2203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Pád Železné opony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1989 – končí komunismus ve střední a východní Evropy</a:t>
            </a:r>
          </a:p>
          <a:p>
            <a:r>
              <a:rPr lang="cs-CZ" dirty="0" smtClean="0"/>
              <a:t>Železná opona, která rozdělovala Evropu na východ a západ přestala existovat</a:t>
            </a:r>
          </a:p>
          <a:p>
            <a:r>
              <a:rPr lang="cs-CZ" dirty="0" smtClean="0"/>
              <a:t>Do EU vstoupily další země</a:t>
            </a:r>
            <a:r>
              <a:rPr lang="cs-CZ" sz="2800" dirty="0" smtClean="0"/>
              <a:t>(28  zemí)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Ã½sledek obrÃ¡zku pro PÃ¡d Å½eleznÃ© opo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3897710" cy="2608909"/>
          </a:xfrm>
          <a:prstGeom prst="rect">
            <a:avLst/>
          </a:prstGeom>
          <a:noFill/>
        </p:spPr>
      </p:pic>
      <p:pic>
        <p:nvPicPr>
          <p:cNvPr id="4100" name="Picture 4" descr="VÃ½sledek obrÃ¡zku pro PÃ¡d Å½eleznÃ© opo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56992"/>
            <a:ext cx="41529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165960 (1)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eb71313-1cf6-4961-b6ce-0c29fc5284b9">english</DirectSourceMarket>
    <ApprovalStatus xmlns="4eb71313-1cf6-4961-b6ce-0c29fc5284b9">InProgress</ApprovalStatus>
    <MarketSpecific xmlns="4eb71313-1cf6-4961-b6ce-0c29fc5284b9" xsi:nil="true"/>
    <PrimaryImageGen xmlns="4eb71313-1cf6-4961-b6ce-0c29fc5284b9">true</PrimaryImageGen>
    <ThumbnailAssetId xmlns="4eb71313-1cf6-4961-b6ce-0c29fc5284b9" xsi:nil="true"/>
    <NumericId xmlns="4eb71313-1cf6-4961-b6ce-0c29fc5284b9">-1</NumericId>
    <TPFriendlyName xmlns="4eb71313-1cf6-4961-b6ce-0c29fc5284b9">Presentation for report on country</TPFriendlyName>
    <BusinessGroup xmlns="4eb71313-1cf6-4961-b6ce-0c29fc5284b9" xsi:nil="true"/>
    <APEditor xmlns="4eb71313-1cf6-4961-b6ce-0c29fc5284b9">
      <UserInfo>
        <DisplayName>REDMOND\v-luannv</DisplayName>
        <AccountId>90</AccountId>
        <AccountType/>
      </UserInfo>
    </APEditor>
    <SourceTitle xmlns="4eb71313-1cf6-4961-b6ce-0c29fc5284b9">Presentation for report on country</SourceTitle>
    <OpenTemplate xmlns="4eb71313-1cf6-4961-b6ce-0c29fc5284b9">true</OpenTemplate>
    <UALocComments xmlns="4eb71313-1cf6-4961-b6ce-0c29fc5284b9" xsi:nil="true"/>
    <ParentAssetId xmlns="4eb71313-1cf6-4961-b6ce-0c29fc5284b9" xsi:nil="true"/>
    <IntlLangReviewDate xmlns="4eb71313-1cf6-4961-b6ce-0c29fc5284b9" xsi:nil="true"/>
    <PublishStatusLookup xmlns="4eb71313-1cf6-4961-b6ce-0c29fc5284b9">
      <Value>52976</Value>
      <Value>320533</Value>
    </PublishStatusLookup>
    <LastPublishResultLookup xmlns="4eb71313-1cf6-4961-b6ce-0c29fc5284b9" xsi:nil="true"/>
    <MachineTranslated xmlns="4eb71313-1cf6-4961-b6ce-0c29fc5284b9">false</MachineTranslated>
    <OriginalSourceMarket xmlns="4eb71313-1cf6-4961-b6ce-0c29fc5284b9">english</OriginalSourceMarket>
    <TPInstallLocation xmlns="4eb71313-1cf6-4961-b6ce-0c29fc5284b9">{My Templates}</TPInstallLocation>
    <ClipArtFilename xmlns="4eb71313-1cf6-4961-b6ce-0c29fc5284b9" xsi:nil="true"/>
    <ContentItem xmlns="4eb71313-1cf6-4961-b6ce-0c29fc5284b9" xsi:nil="true"/>
    <APDescription xmlns="4eb71313-1cf6-4961-b6ce-0c29fc5284b9" xsi:nil="true"/>
    <EditorialStatus xmlns="4eb71313-1cf6-4961-b6ce-0c29fc5284b9" xsi:nil="true"/>
    <PublishTargets xmlns="4eb71313-1cf6-4961-b6ce-0c29fc5284b9">OfficeOnline</PublishTargets>
    <TPLaunchHelpLinkType xmlns="4eb71313-1cf6-4961-b6ce-0c29fc5284b9">Template</TPLaunchHelpLinkType>
    <TimesCloned xmlns="4eb71313-1cf6-4961-b6ce-0c29fc5284b9" xsi:nil="true"/>
    <LastModifiedDateTime xmlns="4eb71313-1cf6-4961-b6ce-0c29fc5284b9" xsi:nil="true"/>
    <Provider xmlns="4eb71313-1cf6-4961-b6ce-0c29fc5284b9">EY006220130</Provider>
    <AssetStart xmlns="4eb71313-1cf6-4961-b6ce-0c29fc5284b9">2009-01-02T00:00:00+00:00</AssetStart>
    <LastHandOff xmlns="4eb71313-1cf6-4961-b6ce-0c29fc5284b9" xsi:nil="true"/>
    <AcquiredFrom xmlns="4eb71313-1cf6-4961-b6ce-0c29fc5284b9" xsi:nil="true"/>
    <TPClientViewer xmlns="4eb71313-1cf6-4961-b6ce-0c29fc5284b9">Microsoft Office PowerPoint</TPClientViewer>
    <ArtSampleDocs xmlns="4eb71313-1cf6-4961-b6ce-0c29fc5284b9" xsi:nil="true"/>
    <UACurrentWords xmlns="4eb71313-1cf6-4961-b6ce-0c29fc5284b9">0</UACurrentWords>
    <UALocRecommendation xmlns="4eb71313-1cf6-4961-b6ce-0c29fc5284b9">Localize</UALocRecommendation>
    <IsDeleted xmlns="4eb71313-1cf6-4961-b6ce-0c29fc5284b9">false</IsDeleted>
    <ShowIn xmlns="4eb71313-1cf6-4961-b6ce-0c29fc5284b9" xsi:nil="true"/>
    <UANotes xmlns="4eb71313-1cf6-4961-b6ce-0c29fc5284b9">online only</UANotes>
    <TemplateStatus xmlns="4eb71313-1cf6-4961-b6ce-0c29fc5284b9" xsi:nil="true"/>
    <CSXHash xmlns="4eb71313-1cf6-4961-b6ce-0c29fc5284b9" xsi:nil="true"/>
    <VoteCount xmlns="4eb71313-1cf6-4961-b6ce-0c29fc5284b9" xsi:nil="true"/>
    <DSATActionTaken xmlns="4eb71313-1cf6-4961-b6ce-0c29fc5284b9" xsi:nil="true"/>
    <AssetExpire xmlns="4eb71313-1cf6-4961-b6ce-0c29fc5284b9">2029-05-12T00:00:00+00:00</AssetExpire>
    <CSXSubmissionMarket xmlns="4eb71313-1cf6-4961-b6ce-0c29fc5284b9" xsi:nil="true"/>
    <SubmitterId xmlns="4eb71313-1cf6-4961-b6ce-0c29fc5284b9" xsi:nil="true"/>
    <TPExecutable xmlns="4eb71313-1cf6-4961-b6ce-0c29fc5284b9" xsi:nil="true"/>
    <AssetType xmlns="4eb71313-1cf6-4961-b6ce-0c29fc5284b9">TP</AssetType>
    <CSXSubmissionDate xmlns="4eb71313-1cf6-4961-b6ce-0c29fc5284b9" xsi:nil="true"/>
    <ApprovalLog xmlns="4eb71313-1cf6-4961-b6ce-0c29fc5284b9" xsi:nil="true"/>
    <CSXUpdate xmlns="4eb71313-1cf6-4961-b6ce-0c29fc5284b9">false</CSXUpdate>
    <BugNumber xmlns="4eb71313-1cf6-4961-b6ce-0c29fc5284b9" xsi:nil="true"/>
    <Milestone xmlns="4eb71313-1cf6-4961-b6ce-0c29fc5284b9" xsi:nil="true"/>
    <TPComponent xmlns="4eb71313-1cf6-4961-b6ce-0c29fc5284b9">PPTFiles</TPComponent>
    <OriginAsset xmlns="4eb71313-1cf6-4961-b6ce-0c29fc5284b9" xsi:nil="true"/>
    <AssetId xmlns="4eb71313-1cf6-4961-b6ce-0c29fc5284b9">TP010165960</AssetId>
    <TPApplication xmlns="4eb71313-1cf6-4961-b6ce-0c29fc5284b9">PowerPoint</TPApplication>
    <TPLaunchHelpLink xmlns="4eb71313-1cf6-4961-b6ce-0c29fc5284b9" xsi:nil="true"/>
    <IntlLocPriority xmlns="4eb71313-1cf6-4961-b6ce-0c29fc5284b9" xsi:nil="true"/>
    <IntlLangReviewer xmlns="4eb71313-1cf6-4961-b6ce-0c29fc5284b9" xsi:nil="true"/>
    <CrawlForDependencies xmlns="4eb71313-1cf6-4961-b6ce-0c29fc5284b9">false</CrawlForDependencies>
    <HandoffToMSDN xmlns="4eb71313-1cf6-4961-b6ce-0c29fc5284b9" xsi:nil="true"/>
    <PlannedPubDate xmlns="4eb71313-1cf6-4961-b6ce-0c29fc5284b9" xsi:nil="true"/>
    <TrustLevel xmlns="4eb71313-1cf6-4961-b6ce-0c29fc5284b9">1 Microsoft Managed Content</TrustLevel>
    <IsSearchable xmlns="4eb71313-1cf6-4961-b6ce-0c29fc5284b9">false</IsSearchable>
    <TPNamespace xmlns="4eb71313-1cf6-4961-b6ce-0c29fc5284b9">POWERPNT</TPNamespace>
    <Markets xmlns="4eb71313-1cf6-4961-b6ce-0c29fc5284b9"/>
    <UAProjectedTotalWords xmlns="4eb71313-1cf6-4961-b6ce-0c29fc5284b9" xsi:nil="true"/>
    <IntlLangReview xmlns="4eb71313-1cf6-4961-b6ce-0c29fc5284b9" xsi:nil="true"/>
    <OutputCachingOn xmlns="4eb71313-1cf6-4961-b6ce-0c29fc5284b9">false</OutputCachingOn>
    <APAuthor xmlns="4eb71313-1cf6-4961-b6ce-0c29fc5284b9">
      <UserInfo>
        <DisplayName>REDMOND\cynvey</DisplayName>
        <AccountId>213</AccountId>
        <AccountType/>
      </UserInfo>
    </APAuthor>
    <TPAppVersion xmlns="4eb71313-1cf6-4961-b6ce-0c29fc5284b9">11</TPAppVersion>
    <TPCommandLine xmlns="4eb71313-1cf6-4961-b6ce-0c29fc5284b9">{PP} /n {FilePath}</TPCommandLine>
    <EditorialTags xmlns="4eb71313-1cf6-4961-b6ce-0c29fc5284b9" xsi:nil="true"/>
    <Providers xmlns="4eb71313-1cf6-4961-b6ce-0c29fc5284b9" xsi:nil="true"/>
    <FriendlyTitle xmlns="4eb71313-1cf6-4961-b6ce-0c29fc5284b9" xsi:nil="true"/>
    <OOCacheId xmlns="4eb71313-1cf6-4961-b6ce-0c29fc5284b9" xsi:nil="true"/>
    <Downloads xmlns="4eb71313-1cf6-4961-b6ce-0c29fc5284b9">0</Downloads>
    <LegacyData xmlns="4eb71313-1cf6-4961-b6ce-0c29fc5284b9" xsi:nil="true"/>
    <Manager xmlns="4eb71313-1cf6-4961-b6ce-0c29fc5284b9" xsi:nil="true"/>
    <PolicheckWords xmlns="4eb71313-1cf6-4961-b6ce-0c29fc5284b9" xsi:nil="true"/>
    <TemplateTemplateType xmlns="4eb71313-1cf6-4961-b6ce-0c29fc5284b9">PowerPoint 2003 Default</TemplateTemplateType>
    <LocNewPublishedVersionLookup xmlns="4eb71313-1cf6-4961-b6ce-0c29fc5284b9" xsi:nil="true"/>
    <FeatureTagsTaxHTField0 xmlns="4eb71313-1cf6-4961-b6ce-0c29fc5284b9">
      <Terms xmlns="http://schemas.microsoft.com/office/infopath/2007/PartnerControls"/>
    </FeatureTagsTaxHTField0>
    <LocOverallLocStatusLookup xmlns="4eb71313-1cf6-4961-b6ce-0c29fc5284b9" xsi:nil="true"/>
    <LocOverallPublishStatusLookup xmlns="4eb71313-1cf6-4961-b6ce-0c29fc5284b9" xsi:nil="true"/>
    <InternalTagsTaxHTField0 xmlns="4eb71313-1cf6-4961-b6ce-0c29fc5284b9">
      <Terms xmlns="http://schemas.microsoft.com/office/infopath/2007/PartnerControls"/>
    </InternalTagsTaxHTField0>
    <LocProcessedForMarketsLookup xmlns="4eb71313-1cf6-4961-b6ce-0c29fc5284b9" xsi:nil="true"/>
    <RecommendationsModifier xmlns="4eb71313-1cf6-4961-b6ce-0c29fc5284b9" xsi:nil="true"/>
    <LocOverallHandbackStatusLookup xmlns="4eb71313-1cf6-4961-b6ce-0c29fc5284b9" xsi:nil="true"/>
    <LocLastLocAttemptVersionLookup xmlns="4eb71313-1cf6-4961-b6ce-0c29fc5284b9">65640</LocLastLocAttemptVersionLookup>
    <LocLastLocAttemptVersionTypeLookup xmlns="4eb71313-1cf6-4961-b6ce-0c29fc5284b9" xsi:nil="true"/>
    <LocProcessedForHandoffsLookup xmlns="4eb71313-1cf6-4961-b6ce-0c29fc5284b9" xsi:nil="true"/>
    <LocalizationTagsTaxHTField0 xmlns="4eb71313-1cf6-4961-b6ce-0c29fc5284b9">
      <Terms xmlns="http://schemas.microsoft.com/office/infopath/2007/PartnerControls"/>
    </LocalizationTagsTaxHTField0>
    <LocPublishedLinkedAssetsLookup xmlns="4eb71313-1cf6-4961-b6ce-0c29fc5284b9" xsi:nil="true"/>
    <LocPublishedDependentAssetsLookup xmlns="4eb71313-1cf6-4961-b6ce-0c29fc5284b9" xsi:nil="true"/>
    <LocOverallPreviewStatusLookup xmlns="4eb71313-1cf6-4961-b6ce-0c29fc5284b9" xsi:nil="true"/>
    <TaxCatchAll xmlns="4eb71313-1cf6-4961-b6ce-0c29fc5284b9"/>
    <LocComments xmlns="4eb71313-1cf6-4961-b6ce-0c29fc5284b9" xsi:nil="true"/>
    <LocManualTestRequired xmlns="4eb71313-1cf6-4961-b6ce-0c29fc5284b9" xsi:nil="true"/>
    <ScenarioTagsTaxHTField0 xmlns="4eb71313-1cf6-4961-b6ce-0c29fc5284b9">
      <Terms xmlns="http://schemas.microsoft.com/office/infopath/2007/PartnerControls"/>
    </ScenarioTagsTaxHTField0>
    <CampaignTagsTaxHTField0 xmlns="4eb71313-1cf6-4961-b6ce-0c29fc5284b9">
      <Terms xmlns="http://schemas.microsoft.com/office/infopath/2007/PartnerControls"/>
    </CampaignTagsTaxHTField0>
    <BlockPublish xmlns="4eb71313-1cf6-4961-b6ce-0c29fc5284b9" xsi:nil="true"/>
    <LocRecommendedHandoff xmlns="4eb71313-1cf6-4961-b6ce-0c29fc5284b9" xsi:nil="true"/>
    <OriginalRelease xmlns="4eb71313-1cf6-4961-b6ce-0c29fc5284b9">14</OriginalRelease>
    <LocMarketGroupTiers2 xmlns="4eb71313-1cf6-4961-b6ce-0c29fc5284b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AC6DD24B17643A43B5911557F59D23340400899CD97D2199F748BA22A48D93649A64" ma:contentTypeVersion="58" ma:contentTypeDescription="Create a new document." ma:contentTypeScope="" ma:versionID="cb85242d804791fa63a999220e43a0bf">
  <xsd:schema xmlns:xsd="http://www.w3.org/2001/XMLSchema" xmlns:xs="http://www.w3.org/2001/XMLSchema" xmlns:p="http://schemas.microsoft.com/office/2006/metadata/properties" xmlns:ns2="4eb71313-1cf6-4961-b6ce-0c29fc5284b9" targetNamespace="http://schemas.microsoft.com/office/2006/metadata/properties" ma:root="true" ma:fieldsID="2e13631c6b34a2889e7ce7c8f1efd12b" ns2:_="">
    <xsd:import namespace="4eb71313-1cf6-4961-b6ce-0c29fc5284b9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71313-1cf6-4961-b6ce-0c29fc5284b9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c3f4d027-4fd8-4cc2-8b85-0841a4458da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5CA8D83B-96EC-4276-857B-79C0D68D41F2}" ma:internalName="CSXSubmissionMarket" ma:readOnly="false" ma:showField="MarketName" ma:web="4eb71313-1cf6-4961-b6ce-0c29fc5284b9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795c8547-23fd-40ca-83e8-685fb4656d05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3E8746B6-F860-4147-B98C-956DED1CEF1C}" ma:internalName="InProjectListLookup" ma:readOnly="true" ma:showField="InProjectLis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dd8e871c-dee9-4360-89a8-b52fc0509435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3E8746B6-F860-4147-B98C-956DED1CEF1C}" ma:internalName="LastCompleteVersionLookup" ma:readOnly="true" ma:showField="LastComplete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3E8746B6-F860-4147-B98C-956DED1CEF1C}" ma:internalName="LastPreviewErrorLookup" ma:readOnly="true" ma:showField="LastPreviewError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3E8746B6-F860-4147-B98C-956DED1CEF1C}" ma:internalName="LastPreviewResultLookup" ma:readOnly="true" ma:showField="LastPreviewResul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3E8746B6-F860-4147-B98C-956DED1CEF1C}" ma:internalName="LastPreviewAttemptDateLookup" ma:readOnly="true" ma:showField="LastPreviewAttemptDat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3E8746B6-F860-4147-B98C-956DED1CEF1C}" ma:internalName="LastPreviewedByLookup" ma:readOnly="true" ma:showField="LastPreviewedBy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3E8746B6-F860-4147-B98C-956DED1CEF1C}" ma:internalName="LastPreviewTimeLookup" ma:readOnly="true" ma:showField="LastPreviewTi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3E8746B6-F860-4147-B98C-956DED1CEF1C}" ma:internalName="LastPreviewVersionLookup" ma:readOnly="true" ma:showField="LastPreview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3E8746B6-F860-4147-B98C-956DED1CEF1C}" ma:internalName="LastPublishErrorLookup" ma:readOnly="true" ma:showField="LastPublishError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3E8746B6-F860-4147-B98C-956DED1CEF1C}" ma:internalName="LastPublishResultLookup" ma:readOnly="true" ma:showField="LastPublishResul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3E8746B6-F860-4147-B98C-956DED1CEF1C}" ma:internalName="LastPublishAttemptDateLookup" ma:readOnly="true" ma:showField="LastPublishAttemptDat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3E8746B6-F860-4147-B98C-956DED1CEF1C}" ma:internalName="LastPublishedByLookup" ma:readOnly="true" ma:showField="LastPublishedBy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3E8746B6-F860-4147-B98C-956DED1CEF1C}" ma:internalName="LastPublishTimeLookup" ma:readOnly="true" ma:showField="LastPublishTi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3E8746B6-F860-4147-B98C-956DED1CEF1C}" ma:internalName="LastPublishVersionLookup" ma:readOnly="true" ma:showField="LastPublish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23C0E5B4-08EA-4DE1-951E-EEC9D1148E55}" ma:internalName="LocLastLocAttemptVersionLookup" ma:readOnly="false" ma:showField="LastLocAttemptVersion" ma:web="4eb71313-1cf6-4961-b6ce-0c29fc5284b9">
      <xsd:simpleType>
        <xsd:restriction base="dms:Lookup"/>
      </xsd:simpleType>
    </xsd:element>
    <xsd:element name="LocLastLocAttemptVersionTypeLookup" ma:index="71" nillable="true" ma:displayName="Loc Last Loc Attempt Version Type" ma:default="" ma:list="{23C0E5B4-08EA-4DE1-951E-EEC9D1148E55}" ma:internalName="LocLastLocAttemptVersionTypeLookup" ma:readOnly="true" ma:showField="LastLocAttemptVersionType" ma:web="4eb71313-1cf6-4961-b6ce-0c29fc5284b9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23C0E5B4-08EA-4DE1-951E-EEC9D1148E55}" ma:internalName="LocNewPublishedVersionLookup" ma:readOnly="true" ma:showField="NewPublishedVersion" ma:web="4eb71313-1cf6-4961-b6ce-0c29fc5284b9">
      <xsd:simpleType>
        <xsd:restriction base="dms:Lookup"/>
      </xsd:simpleType>
    </xsd:element>
    <xsd:element name="LocOverallHandbackStatusLookup" ma:index="75" nillable="true" ma:displayName="Loc Overall Handback Status" ma:default="" ma:list="{23C0E5B4-08EA-4DE1-951E-EEC9D1148E55}" ma:internalName="LocOverallHandbackStatusLookup" ma:readOnly="true" ma:showField="OverallHandbackStatus" ma:web="4eb71313-1cf6-4961-b6ce-0c29fc5284b9">
      <xsd:simpleType>
        <xsd:restriction base="dms:Lookup"/>
      </xsd:simpleType>
    </xsd:element>
    <xsd:element name="LocOverallLocStatusLookup" ma:index="76" nillable="true" ma:displayName="Loc Overall Localize Status" ma:default="" ma:list="{23C0E5B4-08EA-4DE1-951E-EEC9D1148E55}" ma:internalName="LocOverallLocStatusLookup" ma:readOnly="true" ma:showField="OverallLocStatus" ma:web="4eb71313-1cf6-4961-b6ce-0c29fc5284b9">
      <xsd:simpleType>
        <xsd:restriction base="dms:Lookup"/>
      </xsd:simpleType>
    </xsd:element>
    <xsd:element name="LocOverallPreviewStatusLookup" ma:index="77" nillable="true" ma:displayName="Loc Overall Preview Status" ma:default="" ma:list="{23C0E5B4-08EA-4DE1-951E-EEC9D1148E55}" ma:internalName="LocOverallPreviewStatusLookup" ma:readOnly="true" ma:showField="OverallPreviewStatus" ma:web="4eb71313-1cf6-4961-b6ce-0c29fc5284b9">
      <xsd:simpleType>
        <xsd:restriction base="dms:Lookup"/>
      </xsd:simpleType>
    </xsd:element>
    <xsd:element name="LocOverallPublishStatusLookup" ma:index="78" nillable="true" ma:displayName="Loc Overall Publish Status" ma:default="" ma:list="{23C0E5B4-08EA-4DE1-951E-EEC9D1148E55}" ma:internalName="LocOverallPublishStatusLookup" ma:readOnly="true" ma:showField="OverallPublishStatus" ma:web="4eb71313-1cf6-4961-b6ce-0c29fc5284b9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23C0E5B4-08EA-4DE1-951E-EEC9D1148E55}" ma:internalName="LocProcessedForHandoffsLookup" ma:readOnly="true" ma:showField="ProcessedForHandoffs" ma:web="4eb71313-1cf6-4961-b6ce-0c29fc5284b9">
      <xsd:simpleType>
        <xsd:restriction base="dms:Lookup"/>
      </xsd:simpleType>
    </xsd:element>
    <xsd:element name="LocProcessedForMarketsLookup" ma:index="81" nillable="true" ma:displayName="Loc Processed For Markets" ma:default="" ma:list="{23C0E5B4-08EA-4DE1-951E-EEC9D1148E55}" ma:internalName="LocProcessedForMarketsLookup" ma:readOnly="true" ma:showField="ProcessedForMarkets" ma:web="4eb71313-1cf6-4961-b6ce-0c29fc5284b9">
      <xsd:simpleType>
        <xsd:restriction base="dms:Lookup"/>
      </xsd:simpleType>
    </xsd:element>
    <xsd:element name="LocPublishedDependentAssetsLookup" ma:index="82" nillable="true" ma:displayName="Loc Published Dependent Assets" ma:default="" ma:list="{23C0E5B4-08EA-4DE1-951E-EEC9D1148E55}" ma:internalName="LocPublishedDependentAssetsLookup" ma:readOnly="true" ma:showField="PublishedDependentAssets" ma:web="4eb71313-1cf6-4961-b6ce-0c29fc5284b9">
      <xsd:simpleType>
        <xsd:restriction base="dms:Lookup"/>
      </xsd:simpleType>
    </xsd:element>
    <xsd:element name="LocPublishedLinkedAssetsLookup" ma:index="83" nillable="true" ma:displayName="Loc Published Linked Assets" ma:default="" ma:list="{23C0E5B4-08EA-4DE1-951E-EEC9D1148E55}" ma:internalName="LocPublishedLinkedAssetsLookup" ma:readOnly="true" ma:showField="PublishedLinkedAssets" ma:web="4eb71313-1cf6-4961-b6ce-0c29fc5284b9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a64f61a5-8dda-4b60-92b7-5d2a1238c06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5CA8D83B-96EC-4276-857B-79C0D68D41F2}" ma:internalName="Markets" ma:readOnly="false" ma:showField="MarketNa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3E8746B6-F860-4147-B98C-956DED1CEF1C}" ma:internalName="NumOfRatingsLookup" ma:readOnly="true" ma:showField="NumOfRatings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3E8746B6-F860-4147-B98C-956DED1CEF1C}" ma:internalName="PublishStatusLookup" ma:readOnly="false" ma:showField="PublishStatus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cb8549bf-ef8d-4a3b-b930-30a5e5f6ddcb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4e3c5e03-5af4-47a0-b7f8-ada82367dacf}" ma:internalName="TaxCatchAll" ma:showField="CatchAllData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4e3c5e03-5af4-47a0-b7f8-ada82367dacf}" ma:internalName="TaxCatchAllLabel" ma:readOnly="true" ma:showField="CatchAllDataLabel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FD2E5C-693D-40FA-B710-82A887CC02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550170-FBDD-4D56-8C06-5531DCB6E290}">
  <ds:schemaRefs>
    <ds:schemaRef ds:uri="http://schemas.microsoft.com/office/2006/metadata/properties"/>
    <ds:schemaRef ds:uri="http://schemas.microsoft.com/office/infopath/2007/PartnerControls"/>
    <ds:schemaRef ds:uri="4eb71313-1cf6-4961-b6ce-0c29fc5284b9"/>
  </ds:schemaRefs>
</ds:datastoreItem>
</file>

<file path=customXml/itemProps3.xml><?xml version="1.0" encoding="utf-8"?>
<ds:datastoreItem xmlns:ds="http://schemas.openxmlformats.org/officeDocument/2006/customXml" ds:itemID="{DCFFE239-0753-441B-9781-447518AAFF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b71313-1cf6-4961-b6ce-0c29fc5284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tf10165960 (1)</Template>
  <TotalTime>0</TotalTime>
  <Words>830</Words>
  <Application>Microsoft Office PowerPoint</Application>
  <PresentationFormat>Předvádění na obrazovce (4:3)</PresentationFormat>
  <Paragraphs>110</Paragraphs>
  <Slides>17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tf10165960 (1)</vt:lpstr>
      <vt:lpstr>Evropská unie</vt:lpstr>
      <vt:lpstr>CO to vůbec je?</vt:lpstr>
      <vt:lpstr>EVROPA-náš kontinent</vt:lpstr>
      <vt:lpstr>Evropa – naše dějiny –&gt; evropská unie</vt:lpstr>
      <vt:lpstr>Evropa a války</vt:lpstr>
      <vt:lpstr>Založení evropské unie</vt:lpstr>
      <vt:lpstr>Snímek 7</vt:lpstr>
      <vt:lpstr>dAlší vývoj</vt:lpstr>
      <vt:lpstr>Snímek 9</vt:lpstr>
      <vt:lpstr>Evropská unie dnes</vt:lpstr>
      <vt:lpstr>Rozhodování eu</vt:lpstr>
      <vt:lpstr>Snímek 12</vt:lpstr>
      <vt:lpstr>peníze </vt:lpstr>
      <vt:lpstr>Členské státy</vt:lpstr>
      <vt:lpstr>Členské státy eu</vt:lpstr>
      <vt:lpstr>Rozšiřování EU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2018-09-23T16:32:12Z</dcterms:created>
  <dcterms:modified xsi:type="dcterms:W3CDTF">2018-09-24T15:11:25Z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1029</vt:lpwstr>
  </property>
  <property fmtid="{D5CDD505-2E9C-101B-9397-08002B2CF9AE}" pid="3" name="ContentTypeId">
    <vt:lpwstr>0x010100AC6DD24B17643A43B5911557F59D23340400899CD97D2199F748BA22A48D93649A64</vt:lpwstr>
  </property>
  <property fmtid="{D5CDD505-2E9C-101B-9397-08002B2CF9AE}" pid="4" name="ImageGenCounter">
    <vt:i4>0</vt:i4>
  </property>
  <property fmtid="{D5CDD505-2E9C-101B-9397-08002B2CF9AE}" pid="5" name="ViolationReportStatus">
    <vt:lpwstr>None</vt:lpwstr>
  </property>
  <property fmtid="{D5CDD505-2E9C-101B-9397-08002B2CF9AE}" pid="6" name="ImageGenStatus">
    <vt:i4>0</vt:i4>
  </property>
  <property fmtid="{D5CDD505-2E9C-101B-9397-08002B2CF9AE}" pid="7" name="PolicheckStatus">
    <vt:i4>0</vt:i4>
  </property>
  <property fmtid="{D5CDD505-2E9C-101B-9397-08002B2CF9AE}" pid="8" name="Applications">
    <vt:lpwstr>67;#Template 12;#53;#PowerPoint 12;#407;#PowerPoint 14</vt:lpwstr>
  </property>
  <property fmtid="{D5CDD505-2E9C-101B-9397-08002B2CF9AE}" pid="9" name="PolicheckCounter">
    <vt:i4>0</vt:i4>
  </property>
  <property fmtid="{D5CDD505-2E9C-101B-9397-08002B2CF9AE}" pid="10" name="APTrustLevel">
    <vt:r8>1</vt:r8>
  </property>
  <property fmtid="{D5CDD505-2E9C-101B-9397-08002B2CF9AE}" pid="11" name="Order">
    <vt:r8>2440400</vt:r8>
  </property>
</Properties>
</file>