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63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-570" y="-9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5/14/2018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5" r:id="rId2"/>
    <p:sldLayoutId id="2147483651" r:id="rId3"/>
    <p:sldLayoutId id="2147483666" r:id="rId4"/>
    <p:sldLayoutId id="2147483653" r:id="rId5"/>
    <p:sldLayoutId id="2147483654" r:id="rId6"/>
    <p:sldLayoutId id="2147483655" r:id="rId7"/>
    <p:sldLayoutId id="2147483667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07067" y="1683521"/>
            <a:ext cx="7766936" cy="2367315"/>
          </a:xfrm>
        </p:spPr>
        <p:txBody>
          <a:bodyPr/>
          <a:lstStyle/>
          <a:p>
            <a:pPr algn="ctr"/>
            <a:r>
              <a:rPr lang="cs-CZ" sz="6000" b="1" dirty="0" smtClean="0"/>
              <a:t>ANALOGOVÁ TELEVIZE </a:t>
            </a:r>
            <a:endParaRPr lang="cs-CZ" sz="6000" b="1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xmlns="" val="95920518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SIGNÁL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750391"/>
            <a:ext cx="8596668" cy="3880773"/>
          </a:xfrm>
        </p:spPr>
        <p:txBody>
          <a:bodyPr>
            <a:normAutofit/>
          </a:bodyPr>
          <a:lstStyle/>
          <a:p>
            <a:r>
              <a:rPr lang="cs-CZ" sz="2000" dirty="0" smtClean="0">
                <a:solidFill>
                  <a:schemeClr val="tx1"/>
                </a:solidFill>
              </a:rPr>
              <a:t>Rozdíl mezi analogovým a digitálním signálem:</a:t>
            </a:r>
          </a:p>
          <a:p>
            <a:r>
              <a:rPr lang="cs-CZ" sz="2000" dirty="0">
                <a:solidFill>
                  <a:schemeClr val="tx1"/>
                </a:solidFill>
              </a:rPr>
              <a:t>D</a:t>
            </a:r>
            <a:r>
              <a:rPr lang="cs-CZ" sz="2000" dirty="0" smtClean="0">
                <a:solidFill>
                  <a:schemeClr val="tx1"/>
                </a:solidFill>
              </a:rPr>
              <a:t>igitální </a:t>
            </a:r>
            <a:r>
              <a:rPr lang="cs-CZ" sz="2000" dirty="0">
                <a:solidFill>
                  <a:schemeClr val="tx1"/>
                </a:solidFill>
              </a:rPr>
              <a:t>„zpráva“ může nabývat hodnot 0 nebo </a:t>
            </a:r>
            <a:r>
              <a:rPr lang="cs-CZ" sz="2000" dirty="0" smtClean="0">
                <a:solidFill>
                  <a:schemeClr val="tx1"/>
                </a:solidFill>
              </a:rPr>
              <a:t>1</a:t>
            </a:r>
          </a:p>
          <a:p>
            <a:r>
              <a:rPr lang="cs-CZ" sz="2000" dirty="0">
                <a:solidFill>
                  <a:schemeClr val="tx1"/>
                </a:solidFill>
              </a:rPr>
              <a:t>A</a:t>
            </a:r>
            <a:r>
              <a:rPr lang="cs-CZ" sz="2000" dirty="0" smtClean="0">
                <a:solidFill>
                  <a:schemeClr val="tx1"/>
                </a:solidFill>
              </a:rPr>
              <a:t>nalogová </a:t>
            </a:r>
            <a:r>
              <a:rPr lang="cs-CZ" sz="2000" dirty="0">
                <a:solidFill>
                  <a:schemeClr val="tx1"/>
                </a:solidFill>
              </a:rPr>
              <a:t>prakticky libovolného počtu </a:t>
            </a:r>
            <a:r>
              <a:rPr lang="cs-CZ" sz="2000" dirty="0" smtClean="0">
                <a:solidFill>
                  <a:schemeClr val="tx1"/>
                </a:solidFill>
              </a:rPr>
              <a:t>hodnot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1639590" y="3619187"/>
            <a:ext cx="5648325" cy="28670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50339364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270000"/>
            <a:ext cx="8709980" cy="4631821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Alexandr </a:t>
            </a:r>
            <a:r>
              <a:rPr lang="cs-CZ" dirty="0" err="1">
                <a:solidFill>
                  <a:schemeClr val="tx1"/>
                </a:solidFill>
              </a:rPr>
              <a:t>Bain</a:t>
            </a:r>
            <a:r>
              <a:rPr lang="cs-CZ" dirty="0">
                <a:solidFill>
                  <a:schemeClr val="tx1"/>
                </a:solidFill>
              </a:rPr>
              <a:t> (skot) v roce 1843 definoval základní principy vysílání obrazu: 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1</a:t>
            </a:r>
            <a:r>
              <a:rPr lang="cs-CZ" dirty="0">
                <a:solidFill>
                  <a:schemeClr val="tx1"/>
                </a:solidFill>
              </a:rPr>
              <a:t>. Obraz se rozloží na řádky a </a:t>
            </a:r>
            <a:r>
              <a:rPr lang="cs-CZ" dirty="0" smtClean="0">
                <a:solidFill>
                  <a:schemeClr val="tx1"/>
                </a:solidFill>
              </a:rPr>
              <a:t>body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2</a:t>
            </a:r>
            <a:r>
              <a:rPr lang="cs-CZ" dirty="0">
                <a:solidFill>
                  <a:schemeClr val="tx1"/>
                </a:solidFill>
              </a:rPr>
              <a:t>. Světelné body se převedou na elektrické impulsy a </a:t>
            </a:r>
            <a:r>
              <a:rPr lang="cs-CZ" dirty="0" smtClean="0">
                <a:solidFill>
                  <a:schemeClr val="tx1"/>
                </a:solidFill>
              </a:rPr>
              <a:t>obráceně</a:t>
            </a:r>
          </a:p>
          <a:p>
            <a:pPr marL="0" indent="0">
              <a:buNone/>
            </a:pPr>
            <a:r>
              <a:rPr lang="cs-CZ" dirty="0" smtClean="0">
                <a:solidFill>
                  <a:schemeClr val="tx1"/>
                </a:solidFill>
              </a:rPr>
              <a:t>	3</a:t>
            </a:r>
            <a:r>
              <a:rPr lang="cs-CZ" dirty="0">
                <a:solidFill>
                  <a:schemeClr val="tx1"/>
                </a:solidFill>
              </a:rPr>
              <a:t>. Rozklad i skládání probíhá </a:t>
            </a:r>
            <a:r>
              <a:rPr lang="cs-CZ" dirty="0" smtClean="0">
                <a:solidFill>
                  <a:schemeClr val="tx1"/>
                </a:solidFill>
              </a:rPr>
              <a:t>synchronizovaně</a:t>
            </a: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>
                <a:solidFill>
                  <a:schemeClr val="tx1"/>
                </a:solidFill>
              </a:rPr>
              <a:t>1.května 1953 - první pravidelné zkušební veřejné vysílání u nás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1966 </a:t>
            </a:r>
            <a:r>
              <a:rPr lang="cs-CZ" dirty="0">
                <a:solidFill>
                  <a:schemeClr val="tx1"/>
                </a:solidFill>
              </a:rPr>
              <a:t>- zahájeno první televizní reklamní vysílání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1970 </a:t>
            </a:r>
            <a:r>
              <a:rPr lang="cs-CZ" dirty="0">
                <a:solidFill>
                  <a:schemeClr val="tx1"/>
                </a:solidFill>
              </a:rPr>
              <a:t>- začíná vysílání druhého programu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  <a:buFont typeface="Wingdings" panose="05000000000000000000" pitchFamily="2" charset="2"/>
              <a:buChar char="Ø"/>
            </a:pPr>
            <a:r>
              <a:rPr lang="cs-CZ" dirty="0" smtClean="0">
                <a:solidFill>
                  <a:schemeClr val="tx1"/>
                </a:solidFill>
              </a:rPr>
              <a:t>1973 </a:t>
            </a:r>
            <a:r>
              <a:rPr lang="cs-CZ" dirty="0">
                <a:solidFill>
                  <a:schemeClr val="tx1"/>
                </a:solidFill>
              </a:rPr>
              <a:t>- spuštění barevného vysílání </a:t>
            </a: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621797" y="4407376"/>
            <a:ext cx="3146188" cy="225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40971107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ZÁKLADNÍ INFORMACE: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1495514"/>
            <a:ext cx="8596668" cy="4434753"/>
          </a:xfrm>
        </p:spPr>
        <p:txBody>
          <a:bodyPr>
            <a:noAutofit/>
          </a:bodyPr>
          <a:lstStyle/>
          <a:p>
            <a:pPr>
              <a:lnSpc>
                <a:spcPct val="200000"/>
              </a:lnSpc>
            </a:pPr>
            <a:r>
              <a:rPr lang="cs-CZ" dirty="0"/>
              <a:t> </a:t>
            </a:r>
            <a:r>
              <a:rPr lang="cs-CZ" dirty="0">
                <a:solidFill>
                  <a:schemeClr val="tx1"/>
                </a:solidFill>
              </a:rPr>
              <a:t>Analogová televize využívá modulace elektromagnetických vln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/>
                </a:solidFill>
              </a:rPr>
              <a:t>posloupnost </a:t>
            </a:r>
            <a:r>
              <a:rPr lang="cs-CZ" dirty="0">
                <a:solidFill>
                  <a:schemeClr val="tx1"/>
                </a:solidFill>
              </a:rPr>
              <a:t>rychle se opakujících snímků (25 Hz)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/>
                </a:solidFill>
              </a:rPr>
              <a:t>střídá </a:t>
            </a:r>
            <a:r>
              <a:rPr lang="cs-CZ" dirty="0">
                <a:solidFill>
                  <a:schemeClr val="tx1"/>
                </a:solidFill>
              </a:rPr>
              <a:t>se půlsnímek z lichých a sudých řádků = prokládaný obraz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/>
                </a:solidFill>
              </a:rPr>
              <a:t>body </a:t>
            </a:r>
            <a:r>
              <a:rPr lang="cs-CZ" dirty="0">
                <a:solidFill>
                  <a:schemeClr val="tx1"/>
                </a:solidFill>
              </a:rPr>
              <a:t>se vykreslují zleva doprava a shora dolů 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/>
                </a:solidFill>
              </a:rPr>
              <a:t>obraz </a:t>
            </a:r>
            <a:r>
              <a:rPr lang="cs-CZ" dirty="0">
                <a:solidFill>
                  <a:schemeClr val="tx1"/>
                </a:solidFill>
              </a:rPr>
              <a:t>se skládá z jasové a barevné složky zvuk se přenáší nezávisle na </a:t>
            </a:r>
            <a:r>
              <a:rPr lang="cs-CZ" dirty="0" smtClean="0">
                <a:solidFill>
                  <a:schemeClr val="tx1"/>
                </a:solidFill>
              </a:rPr>
              <a:t>obrazu</a:t>
            </a: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/>
                </a:solidFill>
              </a:rPr>
              <a:t>Rozlišení </a:t>
            </a:r>
            <a:r>
              <a:rPr lang="cs-CZ" dirty="0">
                <a:solidFill>
                  <a:schemeClr val="tx1"/>
                </a:solidFill>
              </a:rPr>
              <a:t>PAL 720 x 576 </a:t>
            </a:r>
            <a:endParaRPr lang="cs-CZ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cs-CZ" dirty="0" smtClean="0">
                <a:solidFill>
                  <a:schemeClr val="tx1"/>
                </a:solidFill>
              </a:rPr>
              <a:t>Vznikla před 60 lety</a:t>
            </a:r>
            <a:endParaRPr lang="cs-CZ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999124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DRUHY ANALOGOVÉHO VYSÍLÁNÍ: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14066" y="2066585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Analogové pozemní vysílání (A-TV)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Analogové kabelové vysílání (CATV)</a:t>
            </a:r>
          </a:p>
          <a:p>
            <a:pPr>
              <a:lnSpc>
                <a:spcPct val="200000"/>
              </a:lnSpc>
            </a:pPr>
            <a:r>
              <a:rPr lang="cs-CZ" sz="2400" dirty="0" smtClean="0">
                <a:solidFill>
                  <a:schemeClr val="tx1"/>
                </a:solidFill>
              </a:rPr>
              <a:t>Analogové satelitní vysílání</a:t>
            </a:r>
            <a:endParaRPr lang="cs-CZ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2985987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9121" y="1204958"/>
            <a:ext cx="9169638" cy="5460249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endParaRPr lang="cs-CZ" sz="2000" dirty="0" smtClean="0">
              <a:solidFill>
                <a:schemeClr val="tx1"/>
              </a:solidFill>
            </a:endParaRPr>
          </a:p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Technologie přenosu pohyblivého obrazu je starší více než ¾ století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Původní obraz byl černobílý, později barevný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Jedná se o amplitudově modulovaný obrazový signál vysílaný s jedním postranním pásmem a s přidaným frekvenčně modulovaným zvukem</a:t>
            </a:r>
          </a:p>
        </p:txBody>
      </p:sp>
    </p:spTree>
    <p:extLst>
      <p:ext uri="{BB962C8B-B14F-4D97-AF65-F5344CB8AC3E}">
        <p14:creationId xmlns:p14="http://schemas.microsoft.com/office/powerpoint/2010/main" xmlns="" val="314621430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54578" y="1594305"/>
            <a:ext cx="8470697" cy="5263695"/>
          </a:xfrm>
        </p:spPr>
        <p:txBody>
          <a:bodyPr/>
          <a:lstStyle/>
          <a:p>
            <a:pPr>
              <a:lnSpc>
                <a:spcPct val="200000"/>
              </a:lnSpc>
            </a:pPr>
            <a:r>
              <a:rPr lang="cs-CZ" sz="2000" dirty="0">
                <a:solidFill>
                  <a:schemeClr val="tx1"/>
                </a:solidFill>
              </a:rPr>
              <a:t>Potřeba přenést informaci o barvě znamenala přidání barvonosné složky, </a:t>
            </a:r>
            <a:r>
              <a:rPr lang="cs-CZ" sz="2000" dirty="0" smtClean="0">
                <a:solidFill>
                  <a:schemeClr val="tx1"/>
                </a:solidFill>
              </a:rPr>
              <a:t>chytře </a:t>
            </a:r>
            <a:r>
              <a:rPr lang="cs-CZ" sz="2000" dirty="0">
                <a:solidFill>
                  <a:schemeClr val="tx1"/>
                </a:solidFill>
              </a:rPr>
              <a:t>umístěné „mezi řádky“ černobílého obrazu</a:t>
            </a:r>
          </a:p>
          <a:p>
            <a:pPr>
              <a:lnSpc>
                <a:spcPct val="200000"/>
              </a:lnSpc>
            </a:pPr>
            <a:r>
              <a:rPr lang="cs-CZ" sz="2000" dirty="0">
                <a:solidFill>
                  <a:schemeClr val="tx1"/>
                </a:solidFill>
              </a:rPr>
              <a:t>Mezi jednotlivými řádky obrazu jsou volná místa, která jsou jen částečně vyplněna barvonosným </a:t>
            </a:r>
            <a:r>
              <a:rPr lang="cs-CZ" sz="2000" dirty="0" smtClean="0">
                <a:solidFill>
                  <a:schemeClr val="tx1"/>
                </a:solidFill>
              </a:rPr>
              <a:t>signálem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Dále jsou mezery mezi videosignálem a zvukovým doprovodem             </a:t>
            </a:r>
            <a:r>
              <a:rPr lang="cs-CZ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celá tato přenosová obálka tvoří jeden televizní kanál</a:t>
            </a:r>
            <a:endParaRPr lang="cs-CZ" sz="2000" dirty="0">
              <a:solidFill>
                <a:schemeClr val="tx1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5294504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2137213" y="1005898"/>
            <a:ext cx="6955512" cy="4497898"/>
          </a:xfrm>
        </p:spPr>
      </p:pic>
    </p:spTree>
    <p:extLst>
      <p:ext uri="{BB962C8B-B14F-4D97-AF65-F5344CB8AC3E}">
        <p14:creationId xmlns:p14="http://schemas.microsoft.com/office/powerpoint/2010/main" xmlns="" val="303517672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NEVÝHODY ANALOGOVÉ TELEVIZE: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7334" y="2033899"/>
            <a:ext cx="8596668" cy="40074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Má velmi omezený počet přenášených programů = nejzávaznější důvod ústupu A-TV a vzniku digitální televize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Degradace obrazu následkem odrazů od terénu (tzv. „duchy“)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Touto vadou je zatížena drtivá většina příjmů</a:t>
            </a:r>
            <a:r>
              <a:rPr lang="cs-CZ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není mnoho míst na území naší republiky, kde by TV signál nebyl degradován touto vadou tato vada je z principu neodstranitelná</a:t>
            </a:r>
            <a:endParaRPr lang="cs-CZ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7417824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762792" y="801808"/>
            <a:ext cx="8596668" cy="388077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/>
                </a:solidFill>
              </a:rPr>
              <a:t>Nemožnost přenosu HD TV- přenos širokoúhlého obrazu</a:t>
            </a:r>
            <a:r>
              <a:rPr lang="cs-CZ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 dříve tento problém řešen soustavou PAL plus, ale pouze s rozlišením G25 řádků a příliš se neujal</a:t>
            </a:r>
          </a:p>
          <a:p>
            <a:pPr>
              <a:lnSpc>
                <a:spcPct val="200000"/>
              </a:lnSpc>
            </a:pPr>
            <a:r>
              <a:rPr lang="cs-CZ" sz="2000" dirty="0" smtClean="0">
                <a:solidFill>
                  <a:schemeClr val="tx1"/>
                </a:solidFill>
                <a:sym typeface="Wingdings" panose="05000000000000000000" pitchFamily="2" charset="2"/>
              </a:rPr>
              <a:t>Degradace šum obrazu, rozmazávání obrazu při pohybu</a:t>
            </a:r>
            <a:endParaRPr lang="cs-CZ" sz="2000" dirty="0">
              <a:solidFill>
                <a:schemeClr val="tx1"/>
              </a:solidFill>
            </a:endParaRPr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5278452" y="3406210"/>
            <a:ext cx="3224614" cy="322461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3944917453"/>
      </p:ext>
    </p:extLst>
  </p:cSld>
  <p:clrMapOvr>
    <a:masterClrMapping/>
  </p:clrMapOvr>
</p:sld>
</file>

<file path=ppt/theme/theme1.xml><?xml version="1.0" encoding="utf-8"?>
<a:theme xmlns:a="http://schemas.openxmlformats.org/drawingml/2006/main" name="Faseta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64</TotalTime>
  <Words>245</Words>
  <Application>Microsoft Office PowerPoint</Application>
  <PresentationFormat>Vlastní</PresentationFormat>
  <Paragraphs>39</Paragraphs>
  <Slides>10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1" baseType="lpstr">
      <vt:lpstr>Faseta</vt:lpstr>
      <vt:lpstr>ANALOGOVÁ TELEVIZE </vt:lpstr>
      <vt:lpstr>HISTORIE:</vt:lpstr>
      <vt:lpstr>ZÁKLADNÍ INFORMACE:</vt:lpstr>
      <vt:lpstr>DRUHY ANALOGOVÉHO VYSÍLÁNÍ:</vt:lpstr>
      <vt:lpstr>Snímek 5</vt:lpstr>
      <vt:lpstr>Snímek 6</vt:lpstr>
      <vt:lpstr>Snímek 7</vt:lpstr>
      <vt:lpstr>NEVÝHODY ANALOGOVÉ TELEVIZE:</vt:lpstr>
      <vt:lpstr>Snímek 9</vt:lpstr>
      <vt:lpstr>SIGNÁL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ANALOGOVÁ TELEVIZE</dc:title>
  <dc:creator>Tereza Trávníčková</dc:creator>
  <cp:lastModifiedBy>Windows User</cp:lastModifiedBy>
  <cp:revision>9</cp:revision>
  <dcterms:created xsi:type="dcterms:W3CDTF">2018-05-13T10:43:29Z</dcterms:created>
  <dcterms:modified xsi:type="dcterms:W3CDTF">2018-05-14T05:33:36Z</dcterms:modified>
</cp:coreProperties>
</file>