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1683521"/>
            <a:ext cx="7766936" cy="2367315"/>
          </a:xfrm>
        </p:spPr>
        <p:txBody>
          <a:bodyPr/>
          <a:lstStyle/>
          <a:p>
            <a:pPr algn="ctr"/>
            <a:r>
              <a:rPr lang="cs-CZ" sz="6000" b="1" dirty="0" smtClean="0"/>
              <a:t>ANALOGOVÁ TELEVIZE 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59205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SIGNÁL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0391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Rozdíl mezi analogovým a digitálním signálem:</a:t>
            </a:r>
          </a:p>
          <a:p>
            <a:r>
              <a:rPr lang="cs-CZ" sz="2000" dirty="0">
                <a:solidFill>
                  <a:schemeClr val="tx1"/>
                </a:solidFill>
              </a:rPr>
              <a:t>D</a:t>
            </a:r>
            <a:r>
              <a:rPr lang="cs-CZ" sz="2000" dirty="0" smtClean="0">
                <a:solidFill>
                  <a:schemeClr val="tx1"/>
                </a:solidFill>
              </a:rPr>
              <a:t>igitální </a:t>
            </a:r>
            <a:r>
              <a:rPr lang="cs-CZ" sz="2000" dirty="0">
                <a:solidFill>
                  <a:schemeClr val="tx1"/>
                </a:solidFill>
              </a:rPr>
              <a:t>„zpráva“ může nabývat hodnot 0 nebo </a:t>
            </a:r>
            <a:r>
              <a:rPr lang="cs-CZ" sz="2000" dirty="0" smtClean="0">
                <a:solidFill>
                  <a:schemeClr val="tx1"/>
                </a:solidFill>
              </a:rPr>
              <a:t>1</a:t>
            </a:r>
          </a:p>
          <a:p>
            <a:r>
              <a:rPr lang="cs-CZ" sz="2000" dirty="0">
                <a:solidFill>
                  <a:schemeClr val="tx1"/>
                </a:solidFill>
              </a:rPr>
              <a:t>A</a:t>
            </a:r>
            <a:r>
              <a:rPr lang="cs-CZ" sz="2000" dirty="0" smtClean="0">
                <a:solidFill>
                  <a:schemeClr val="tx1"/>
                </a:solidFill>
              </a:rPr>
              <a:t>nalogová </a:t>
            </a:r>
            <a:r>
              <a:rPr lang="cs-CZ" sz="2000" dirty="0">
                <a:solidFill>
                  <a:schemeClr val="tx1"/>
                </a:solidFill>
              </a:rPr>
              <a:t>prakticky libovolného počtu </a:t>
            </a:r>
            <a:r>
              <a:rPr lang="cs-CZ" sz="2000" dirty="0" smtClean="0">
                <a:solidFill>
                  <a:schemeClr val="tx1"/>
                </a:solidFill>
              </a:rPr>
              <a:t>hodnot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9590" y="3619187"/>
            <a:ext cx="564832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339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0000"/>
            <a:ext cx="8709980" cy="4631821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Alexandr </a:t>
            </a:r>
            <a:r>
              <a:rPr lang="cs-CZ" dirty="0" err="1">
                <a:solidFill>
                  <a:schemeClr val="tx1"/>
                </a:solidFill>
              </a:rPr>
              <a:t>Bain</a:t>
            </a:r>
            <a:r>
              <a:rPr lang="cs-CZ" dirty="0">
                <a:solidFill>
                  <a:schemeClr val="tx1"/>
                </a:solidFill>
              </a:rPr>
              <a:t> (skot) v roce 1843 definoval základní principy vysílání obrazu: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1</a:t>
            </a:r>
            <a:r>
              <a:rPr lang="cs-CZ" dirty="0">
                <a:solidFill>
                  <a:schemeClr val="tx1"/>
                </a:solidFill>
              </a:rPr>
              <a:t>. Obraz se rozloží na řádky a </a:t>
            </a:r>
            <a:r>
              <a:rPr lang="cs-CZ" dirty="0" smtClean="0">
                <a:solidFill>
                  <a:schemeClr val="tx1"/>
                </a:solidFill>
              </a:rPr>
              <a:t>body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2</a:t>
            </a:r>
            <a:r>
              <a:rPr lang="cs-CZ" dirty="0">
                <a:solidFill>
                  <a:schemeClr val="tx1"/>
                </a:solidFill>
              </a:rPr>
              <a:t>. Světelné body se převedou na elektrické impulsy a </a:t>
            </a:r>
            <a:r>
              <a:rPr lang="cs-CZ" dirty="0" smtClean="0">
                <a:solidFill>
                  <a:schemeClr val="tx1"/>
                </a:solidFill>
              </a:rPr>
              <a:t>obráceně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3</a:t>
            </a:r>
            <a:r>
              <a:rPr lang="cs-CZ" dirty="0">
                <a:solidFill>
                  <a:schemeClr val="tx1"/>
                </a:solidFill>
              </a:rPr>
              <a:t>. Rozklad i skládání probíhá </a:t>
            </a:r>
            <a:r>
              <a:rPr lang="cs-CZ" dirty="0" smtClean="0">
                <a:solidFill>
                  <a:schemeClr val="tx1"/>
                </a:solidFill>
              </a:rPr>
              <a:t>synchronizovaně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1.května 1953 - první pravidelné zkušební veřejné vysílání u nás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1966 </a:t>
            </a:r>
            <a:r>
              <a:rPr lang="cs-CZ" dirty="0">
                <a:solidFill>
                  <a:schemeClr val="tx1"/>
                </a:solidFill>
              </a:rPr>
              <a:t>- zahájeno první televizní reklamní vysílání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1970 </a:t>
            </a:r>
            <a:r>
              <a:rPr lang="cs-CZ" dirty="0">
                <a:solidFill>
                  <a:schemeClr val="tx1"/>
                </a:solidFill>
              </a:rPr>
              <a:t>- začíná vysílání druhého programu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1973 </a:t>
            </a:r>
            <a:r>
              <a:rPr lang="cs-CZ" dirty="0">
                <a:solidFill>
                  <a:schemeClr val="tx1"/>
                </a:solidFill>
              </a:rPr>
              <a:t>- spuštění barevného vysílání 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1797" y="4407376"/>
            <a:ext cx="3146188" cy="22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711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5514"/>
            <a:ext cx="8596668" cy="443475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cs-CZ" dirty="0"/>
              <a:t> </a:t>
            </a:r>
            <a:r>
              <a:rPr lang="cs-CZ" dirty="0">
                <a:solidFill>
                  <a:schemeClr val="tx1"/>
                </a:solidFill>
              </a:rPr>
              <a:t>Analogová televize využívá modulace elektromagnetických vln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cs-CZ" dirty="0" smtClean="0">
                <a:solidFill>
                  <a:schemeClr val="tx1"/>
                </a:solidFill>
              </a:rPr>
              <a:t>posloupnost </a:t>
            </a:r>
            <a:r>
              <a:rPr lang="cs-CZ" dirty="0">
                <a:solidFill>
                  <a:schemeClr val="tx1"/>
                </a:solidFill>
              </a:rPr>
              <a:t>rychle se opakujících snímků (25 Hz)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cs-CZ" dirty="0" smtClean="0">
                <a:solidFill>
                  <a:schemeClr val="tx1"/>
                </a:solidFill>
              </a:rPr>
              <a:t>střídá </a:t>
            </a:r>
            <a:r>
              <a:rPr lang="cs-CZ" dirty="0">
                <a:solidFill>
                  <a:schemeClr val="tx1"/>
                </a:solidFill>
              </a:rPr>
              <a:t>se půlsnímek z lichých a sudých řádků = prokládaný obraz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cs-CZ" dirty="0" smtClean="0">
                <a:solidFill>
                  <a:schemeClr val="tx1"/>
                </a:solidFill>
              </a:rPr>
              <a:t>body </a:t>
            </a:r>
            <a:r>
              <a:rPr lang="cs-CZ" dirty="0">
                <a:solidFill>
                  <a:schemeClr val="tx1"/>
                </a:solidFill>
              </a:rPr>
              <a:t>se vykreslují zleva doprava a shora dolů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cs-CZ" dirty="0" smtClean="0">
                <a:solidFill>
                  <a:schemeClr val="tx1"/>
                </a:solidFill>
              </a:rPr>
              <a:t>obraz </a:t>
            </a:r>
            <a:r>
              <a:rPr lang="cs-CZ" dirty="0">
                <a:solidFill>
                  <a:schemeClr val="tx1"/>
                </a:solidFill>
              </a:rPr>
              <a:t>se skládá z jasové a barevné složky zvuk se přenáší nezávisle na </a:t>
            </a:r>
            <a:r>
              <a:rPr lang="cs-CZ" dirty="0" smtClean="0">
                <a:solidFill>
                  <a:schemeClr val="tx1"/>
                </a:solidFill>
              </a:rPr>
              <a:t>obrazu</a:t>
            </a:r>
          </a:p>
          <a:p>
            <a:pPr>
              <a:lnSpc>
                <a:spcPct val="200000"/>
              </a:lnSpc>
            </a:pPr>
            <a:r>
              <a:rPr lang="cs-CZ" dirty="0" smtClean="0">
                <a:solidFill>
                  <a:schemeClr val="tx1"/>
                </a:solidFill>
              </a:rPr>
              <a:t>Rozlišení </a:t>
            </a:r>
            <a:r>
              <a:rPr lang="cs-CZ" dirty="0">
                <a:solidFill>
                  <a:schemeClr val="tx1"/>
                </a:solidFill>
              </a:rPr>
              <a:t>PAL 720 x 576 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cs-CZ" dirty="0" smtClean="0">
                <a:solidFill>
                  <a:schemeClr val="tx1"/>
                </a:solidFill>
              </a:rPr>
              <a:t>Vznikla před 60 lety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912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ANALOGOVÉHO VYSÍLÁNÍ: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4066" y="2066585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Analogové pozemní vysílání (A-TV)</a:t>
            </a:r>
          </a:p>
          <a:p>
            <a:pPr>
              <a:lnSpc>
                <a:spcPct val="20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Analogové kabelové vysílání (CATV)</a:t>
            </a:r>
          </a:p>
          <a:p>
            <a:pPr>
              <a:lnSpc>
                <a:spcPct val="20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Analogové satelitní vysílání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859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9121" y="1204958"/>
            <a:ext cx="9169638" cy="546024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cs-CZ" sz="20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Technologie přenosu pohyblivého obrazu je starší více než ¾ století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Původní obraz byl černobílý, později barevný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Jedná se o amplitudově modulovaný obrazový signál vysílaný s jedním postranním pásmem a s přidaným frekvenčně modulovaným zvukem</a:t>
            </a:r>
          </a:p>
        </p:txBody>
      </p:sp>
    </p:spTree>
    <p:extLst>
      <p:ext uri="{BB962C8B-B14F-4D97-AF65-F5344CB8AC3E}">
        <p14:creationId xmlns:p14="http://schemas.microsoft.com/office/powerpoint/2010/main" xmlns="" val="3146214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578" y="1594305"/>
            <a:ext cx="8470697" cy="526369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sz="2000" dirty="0">
                <a:solidFill>
                  <a:schemeClr val="tx1"/>
                </a:solidFill>
              </a:rPr>
              <a:t>Potřeba přenést informaci o barvě znamenala přidání barvonosné složky, </a:t>
            </a:r>
            <a:r>
              <a:rPr lang="cs-CZ" sz="2000" dirty="0" smtClean="0">
                <a:solidFill>
                  <a:schemeClr val="tx1"/>
                </a:solidFill>
              </a:rPr>
              <a:t>chytře </a:t>
            </a:r>
            <a:r>
              <a:rPr lang="cs-CZ" sz="2000" dirty="0">
                <a:solidFill>
                  <a:schemeClr val="tx1"/>
                </a:solidFill>
              </a:rPr>
              <a:t>umístěné „mezi řádky“ černobílého obrazu</a:t>
            </a:r>
          </a:p>
          <a:p>
            <a:pPr>
              <a:lnSpc>
                <a:spcPct val="200000"/>
              </a:lnSpc>
            </a:pPr>
            <a:r>
              <a:rPr lang="cs-CZ" sz="2000" dirty="0">
                <a:solidFill>
                  <a:schemeClr val="tx1"/>
                </a:solidFill>
              </a:rPr>
              <a:t>Mezi jednotlivými řádky obrazu jsou volná místa, která jsou jen částečně vyplněna barvonosným </a:t>
            </a:r>
            <a:r>
              <a:rPr lang="cs-CZ" sz="2000" dirty="0" smtClean="0">
                <a:solidFill>
                  <a:schemeClr val="tx1"/>
                </a:solidFill>
              </a:rPr>
              <a:t>signálem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Dále jsou mezery mezi videosignálem a zvukovým doprovodem             </a:t>
            </a:r>
            <a:r>
              <a:rPr lang="cs-CZ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celá tato přenosová obálka tvoří jeden televizní kanál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2945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7213" y="1005898"/>
            <a:ext cx="6955512" cy="4497898"/>
          </a:xfrm>
        </p:spPr>
      </p:pic>
    </p:spTree>
    <p:extLst>
      <p:ext uri="{BB962C8B-B14F-4D97-AF65-F5344CB8AC3E}">
        <p14:creationId xmlns:p14="http://schemas.microsoft.com/office/powerpoint/2010/main" xmlns="" val="303517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ANALOGOVÉ TELEVIZE: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33899"/>
            <a:ext cx="8596668" cy="40074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Má velmi omezený počet přenášených programů = nejzávaznější důvod ústupu A-TV a vzniku digitální televize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Degradace obrazu následkem odrazů od terénu (tzv. „duchy“)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Touto vadou je zatížena drtivá většina příjmů</a:t>
            </a:r>
            <a:r>
              <a:rPr lang="cs-CZ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není mnoho míst na území naší republiky, kde by TV signál nebyl degradován touto vadou tato vada je z principu neodstranitelná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417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792" y="801808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Nemožnost přenosu HD TV- přenos širokoúhlého obrazu</a:t>
            </a:r>
            <a:r>
              <a:rPr lang="cs-CZ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dříve tento problém řešen soustavou PAL plus, ale pouze s rozlišením G25 řádků a příliš se neujal</a:t>
            </a:r>
          </a:p>
          <a:p>
            <a:pPr>
              <a:lnSpc>
                <a:spcPct val="200000"/>
              </a:lnSpc>
            </a:pPr>
            <a:r>
              <a:rPr lang="cs-CZ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Degradace šum obrazu, rozmazávání obrazu při pohybu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452" y="3406210"/>
            <a:ext cx="3224614" cy="322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491745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245</Words>
  <Application>Microsoft Office PowerPoint</Application>
  <PresentationFormat>Vlastní</PresentationFormat>
  <Paragraphs>39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Faseta</vt:lpstr>
      <vt:lpstr>ANALOGOVÁ TELEVIZE </vt:lpstr>
      <vt:lpstr>HISTORIE:</vt:lpstr>
      <vt:lpstr>ZÁKLADNÍ INFORMACE:</vt:lpstr>
      <vt:lpstr>DRUHY ANALOGOVÉHO VYSÍLÁNÍ:</vt:lpstr>
      <vt:lpstr>Snímek 5</vt:lpstr>
      <vt:lpstr>Snímek 6</vt:lpstr>
      <vt:lpstr>Snímek 7</vt:lpstr>
      <vt:lpstr>NEVÝHODY ANALOGOVÉ TELEVIZE:</vt:lpstr>
      <vt:lpstr>Snímek 9</vt:lpstr>
      <vt:lpstr>SIGNÁL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ANALOGOVÁ TELEVIZE</dc:title>
  <dc:creator>Tereza Trávníčková</dc:creator>
  <cp:lastModifiedBy>Windows User</cp:lastModifiedBy>
  <cp:revision>9</cp:revision>
  <dcterms:created xsi:type="dcterms:W3CDTF">2018-05-13T10:43:29Z</dcterms:created>
  <dcterms:modified xsi:type="dcterms:W3CDTF">2018-05-14T05:33:36Z</dcterms:modified>
</cp:coreProperties>
</file>