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0"/>
  </p:notesMasterIdLst>
  <p:sldIdLst>
    <p:sldId id="256" r:id="rId2"/>
    <p:sldId id="257" r:id="rId3"/>
    <p:sldId id="258" r:id="rId4"/>
    <p:sldId id="276" r:id="rId5"/>
    <p:sldId id="268" r:id="rId6"/>
    <p:sldId id="266" r:id="rId7"/>
    <p:sldId id="269" r:id="rId8"/>
    <p:sldId id="271" r:id="rId9"/>
    <p:sldId id="272" r:id="rId10"/>
    <p:sldId id="274" r:id="rId11"/>
    <p:sldId id="275" r:id="rId12"/>
    <p:sldId id="277" r:id="rId13"/>
    <p:sldId id="278" r:id="rId14"/>
    <p:sldId id="279" r:id="rId15"/>
    <p:sldId id="280" r:id="rId16"/>
    <p:sldId id="281" r:id="rId17"/>
    <p:sldId id="284" r:id="rId18"/>
    <p:sldId id="286" r:id="rId1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Hlušička" initials="MH" lastIdx="16" clrIdx="0">
    <p:extLst>
      <p:ext uri="{19B8F6BF-5375-455C-9EA6-DF929625EA0E}">
        <p15:presenceInfo xmlns:p15="http://schemas.microsoft.com/office/powerpoint/2012/main" userId="93f392f3f778ed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D0D"/>
    <a:srgbClr val="FFB84F"/>
    <a:srgbClr val="FD6203"/>
    <a:srgbClr val="0033CC"/>
    <a:srgbClr val="0000F0"/>
    <a:srgbClr val="A88000"/>
    <a:srgbClr val="1301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83" autoAdjust="0"/>
    <p:restoredTop sz="95878" autoAdjust="0"/>
  </p:normalViewPr>
  <p:slideViewPr>
    <p:cSldViewPr>
      <p:cViewPr varScale="1">
        <p:scale>
          <a:sx n="91" d="100"/>
          <a:sy n="91" d="100"/>
        </p:scale>
        <p:origin x="456"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3-12T23:21:11.001" idx="3">
    <p:pos x="10" y="10"/>
    <p:text>Tento referát pojednává o naší sluneční soustavě. Jsou zde čtyři body. První je Vznik Slunce, dále vznik planet a trpaslíků. Třetím bodem je naše Galaxie.</p:text>
    <p:extLst>
      <p:ext uri="{C676402C-5697-4E1C-873F-D02D1690AC5C}">
        <p15:threadingInfo xmlns:p15="http://schemas.microsoft.com/office/powerpoint/2012/main" timeZoneBias="-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9-03-12T23:23:40.092" idx="12">
    <p:pos x="10" y="10"/>
    <p:text>Pojmenována byla planeta po římském bohu zemědělství a sklizně, Saturnovi. Saturn je planeta s nejmenší hustotou v naší soustavě, pouze 0,69g/cm3. Dále je znám svou mohutnou soustavou prstenců, které jsou viditelné i ze země. Prstence se dělí na A, B, C, D, E a F. Prozatím je potvrzeno 62 měsíců. Největší z nich je Titan, který je jediným měsícem ve sluneční soustavě s hustou atmosférou. Saturn je také nejvíce zploštělá planeta ve sluneční soustavě. Její rovníkový průměr je cca o 10% větší než polární. Tento jev je nejspíše způsoben rotací o rychlosti cca 35 500 km/h. Celý se Saturn skládá z 75% vodíku a 25% hélia.</p:text>
    <p:extLst>
      <p:ext uri="{C676402C-5697-4E1C-873F-D02D1690AC5C}">
        <p15:threadingInfo xmlns:p15="http://schemas.microsoft.com/office/powerpoint/2012/main" timeZoneBias="-6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9-03-12T23:23:51.948" idx="13">
    <p:pos x="5472" y="1008"/>
    <p:text>Řadí se mezi plynné obry a společně s Neptunem i mezi ledové obry. Jméno má po řeckém bohu Úranovi, bohu nebes. Uranova atmosféra je nejchladnější ve sluneční soustavě. Má teplotu -272,15°C. Sama planeta je nejspíše složena z ledu a kamení. Uran je další planetou s prstenci. Má také 27 měsíců. Zvláštností Uranu je sklon jeho osy, která leží téměř v rovině. Severní a jižní pól se tedy nacházejí v oblastech, kde je většinou rovník. Při pohledu ze Země se proto občas stane, že se díky prstencům jeví jako terč s Uranem ve středu. Naše pozorování ukázalo, že zde vane vítr s rychlostí až 900 km/h.</p:text>
    <p:extLst>
      <p:ext uri="{C676402C-5697-4E1C-873F-D02D1690AC5C}">
        <p15:threadingInfo xmlns:p15="http://schemas.microsoft.com/office/powerpoint/2012/main" timeZoneBias="-6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9-03-12T23:24:02.146" idx="14">
    <p:pos x="5472" y="1008"/>
    <p:text>Jedná se o další planetu řazenou mezi plynné obry. Neptun má charakteristickou modrou atmosféru, což je zapříčiněno větším množstvím metanu v atmosféře. Jméno dostala podle římského boha moří, Neptunu. Má 14 měsíců. Plášť Neptunu je tvořen z vody, čpavku a ledu metanu.  Jádro je kamenoledové. Zajímavým jevem byla v době průletu Voyageru 2 Velká tmavá skvrna na jižní polokouli, široká jako země. Nejspíše to byl hurikán. Opětovné pozorování v roce 1994 Hubbleovým vesmírným dalekohledem ukázalo, že Velká tmavá skvrna zmizela.</p:text>
    <p:extLst>
      <p:ext uri="{C676402C-5697-4E1C-873F-D02D1690AC5C}">
        <p15:threadingInfo xmlns:p15="http://schemas.microsoft.com/office/powerpoint/2012/main" timeZoneBias="-6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9-03-12T23:24:12.891" idx="15">
    <p:pos x="5472" y="1008"/>
    <p:text>Trpasličí planeta je objekt, který je podobný planetě, ale musí splňovat některá kritéria, jako třeba obíhat okolo Slunce, mít dostatečnou hmotnost a nebýt měsícem. Mezi naše trpasličí planety, neboli transneptunická tělesa patří Eris, známá Pluto, Makemake, Sedna, Orcus, 2007 OR10 a Quaoar. Největší z nich, Eris, je o 1000 km menší v průměru oproti měsíci.</p:text>
    <p:extLst>
      <p:ext uri="{C676402C-5697-4E1C-873F-D02D1690AC5C}">
        <p15:threadingInfo xmlns:p15="http://schemas.microsoft.com/office/powerpoint/2012/main" timeZoneBias="-6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9-03-12T23:24:23.128" idx="16">
    <p:pos x="5472" y="1008"/>
    <p:text>Galaxie je hvězdná soustava složená z hvězd, mlhovin, hvězdokup, mezihvězdné hmoty a temné hmoty. Naše Galaxie je velká spirální galaxie. Průměr činí přibližně 4,2 bilionů km. Jde o výrazně plochý systém, jehož tloušťka je pouze asi 138 miliard km. V jádru naší Galaxie se nachází supermasivní černá díra. Samotná Mléčná dráha je malá část Galaxie pozorované ze Země. Jako pás má tvar proto, že Galaxie má tvar disku a my se na něj díváme zevnitř, z místa, které je blíže okraji než ke středu.</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3-12T23:21:32.643" idx="4">
    <p:pos x="10" y="10"/>
    <p:text>Před 4,6 miliardami let se začali shlukovat částečky prachu a plynů do velkého prach-plynného mraku. Někde poblíž nejspíše vybuchla super-nova, která umožnila mraku se rozpohybovat. Postupně se troška shlukla a pomocí gravitace přitahovala další částice. Takto to pokračovalo, až do zlomového bodu, kdy byl tlak v jádru natolik vysoký, že vznikla první termonukleární reakce. Vodík se převedl na Helium. To napomohlo k dalším transmutacím a tím vzniklo i pomáhající teplo a takto vzniklo Slunce. Slunce se skládá z cca 73,46% vodíku, 24,85% helia a 1,69% ostatních plynů, jako je třeba kyslík či uhlík. Teplota na povrchu je 5 500 °C a v jádru 15 000 000 °C.</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3-12T23:22:03.148" idx="5">
    <p:pos x="10" y="10"/>
    <p:text>Pomocí slunečního větru ze Slunce se zbytky prachu a plynů posouvali dále, kde vytvářeli planetky, které svou gravitací dále přitahovali částice. Tím nám postupně vznikly planetesimály, předchůdci planet.</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3-12T23:22:14.292" idx="6">
    <p:pos x="10" y="10"/>
    <p:text>Merkur je nejmenší planeta sluneční soustavy. Kvůli absenci atmosféry zde panují velmi přeměnlivé teploty. Ve dne může teplota dosahovat až 430°C a v noci naopak -180°C. Sice jsme si říkali, že má ve dne teplotu až 430°C, ale v kráterech, do kterých slunce nezasáhne, panuje chlad (konkrétně -161°C) a přebývá tam tedy led. Voda se tam nejspíš dostala při nárazu komet. Kůra se skládá z křemíkatých hornin, plášť je hornino-křemíkatý a jádro je z pevného železa. Název pochází z římské mytologie, kde Mercius byl bohem obchodu, cestování a šikovných zlodějů.</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3-12T23:22:28.384" idx="7">
    <p:pos x="5472" y="1008"/>
    <p:text>Venuše nese jméno po římské bohyni lásky a krásy, Venuši. Venuše je, stejně jako země, složená především z křemíkatých hornin. Venuši lze nejlépe vidět na nebi, jakožto jitřenku či večernici. Na obloze je 3. nejjasnějším objektem. Kvůli její husté atmosféře složené z především oxidu uhličitého si zde vytváří skleníkový efekt a průměrnou teplotu má tedy okolo 464 °C a tím se stává nejteplejší planetou sluneční soustavy. Povrch Venuše je přibližně z 80% tvořen lávovými planinami. Můžeme zde pozorovat fáze, stejně jako je tomu u Měsíce.</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3-12T23:22:53.657" idx="8">
    <p:pos x="5472" y="1008"/>
    <p:text>Země je největší křemíkatá planeta v naší soustavě. Uprostřed se nachází malé pevné vnitřní jádro, které je z většiny ze železa. Nad ním je polotekuté vnější jádro. Dále pak plášť a zemská kůra, která se dělí na oceánskou a kontinentální.  Oceán zabírá cca 71% povrchu. Atmosféra sahá do výšky cca 700 km. Celá atmosféra je tvořená především z dusíku – 78%, druhý podíl má kyslík – 21% a zakončují to zbytkové vzácné plyny – 1%. Země je jediná planeta naší sluneční soustavy, která nemá pojmenování po bohu. Máme zde přibližně 200 států. Průměrná povrchová teplota země je okolo 14°C. Díky tření v zemském jádře si Země generuje svoje vlastní magnetické pole, které odklání vysokoenergetické částice vycházející ze Slunce.</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03-12T23:23:05.688" idx="9">
    <p:pos x="5472" y="1008"/>
    <p:text>Měsíc je jediná nám známá přirozená družice Země. Roku 1969 Neil Amstrong a Edwin Aldarin se v rámci programu Apollo stali prvními lidmi, kteří stoupli na měsíc. Celkem měsíc prozatím navštívilo 12 lidí. Průměrná povrchová teplota je -23°C. V současné době je přijímána teorie velkého impaktu, podle níž Měsíc pochází z vyvrženého materiálu po srážce formující se žhnoucí Země s planetesimálou velikosti Marsu. Složení je z pevného vnitřního jádra, dále tekutého vnějšího jádra, poté částečného roztavených hornin a končí pevným pláštěm. Měsíc se každý rok vzdaluje od Země o cca 4 cm. Osvětlení, které nám měsíc dává při úplňku, je 400 000x slabší než Slunce přes den. Měsíční fáze se rozdělují na Nov, První čtvrť, Úplněk a Poslední čtvrť. Dle fáze lze určit, jak bude příliv či odliv výrazný. Termín pro působení Měsíce na vodu na Zemi se říká Slapové jevy.</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9-03-12T23:23:15.713" idx="10">
    <p:pos x="5472" y="1008"/>
    <p:text>Mars nese jméno po římském bohu války, Martovi. Jedná se o další křemíkatou planetu s pevným povrchem pokrytým krátery, vysokými sopkami, hlubokými kaňony a dalšími útvary. Má dva měsíce nepravidelného tvaru pojmenované Phobos a Deimos. Předpokládá se, že Mars je tvořen převážně z čedičů. Při pozorování je planeta načervenalá, což je způsobeno pokrytím celého povrchu oxidem železitým. Průměrná teplota je 20°C. Byla zde zpozorována i oblačnost. Kvůli nízkému tlaku zde nemůže být voda v tekuté podobě, ale existuje nejspíše ve formě ledu či páry. Mezi lety 2025 – 30 se zde nejspíš podívá i člověk.</p:text>
    <p:extLst>
      <p:ext uri="{C676402C-5697-4E1C-873F-D02D1690AC5C}">
        <p15:threadingInfo xmlns:p15="http://schemas.microsoft.com/office/powerpoint/2012/main" timeZoneBias="-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9-03-12T23:23:29.250" idx="11">
    <p:pos x="5472" y="1008"/>
    <p:text>Je to největší plynný obr a zároveň planeta v naší soustavě. Dle teorie akrece vznikly tisíci kilometrové objekty, které na sebe vlivem gravitace nabalovali plyny. Takže je možné, že má malé pevné jádro. Jeho hmotnost je 2,5x větší než všechny planety sluneční soustavy dohromady a dá se přirovnat k 1 1000ině Slunce. Jméno nese po římském bohu Jovovi. Při pohledu na Jupiter můžeme vidět atmosférické bouře. Nejznámější je Velká rudá skvrna, která je známá minimálně od 17. století. Předpokládá se, že Jupiter je složen převážně z vodíku, hélia a organických sloučenin. Má nejméně 63 měsíců.</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23F2A-50A1-4FE6-AD9E-1289F1AF5BEC}" type="datetimeFigureOut">
              <a:rPr lang="cs-CZ" smtClean="0"/>
              <a:pPr/>
              <a:t>12.03.2019</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DBFA57-C007-46F5-9D4E-B559C619A65F}" type="slidenum">
              <a:rPr lang="cs-CZ" smtClean="0"/>
              <a:pPr/>
              <a:t>‹#›</a:t>
            </a:fld>
            <a:endParaRPr lang="cs-CZ" dirty="0"/>
          </a:p>
        </p:txBody>
      </p:sp>
    </p:spTree>
    <p:extLst>
      <p:ext uri="{BB962C8B-B14F-4D97-AF65-F5344CB8AC3E}">
        <p14:creationId xmlns:p14="http://schemas.microsoft.com/office/powerpoint/2010/main" val="1275599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4DBFA57-C007-46F5-9D4E-B559C619A65F}" type="slidenum">
              <a:rPr lang="cs-CZ" smtClean="0"/>
              <a:pPr/>
              <a:t>1</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Na</a:t>
            </a:r>
            <a:r>
              <a:rPr lang="cs-CZ" baseline="0" dirty="0"/>
              <a:t> základě měření se odhaduje, že stáří vesmíru je přibližně 13,7 miliardy let.</a:t>
            </a:r>
          </a:p>
          <a:p>
            <a:r>
              <a:rPr lang="cs-CZ" dirty="0"/>
              <a:t>Obecně uznávaná</a:t>
            </a:r>
            <a:r>
              <a:rPr lang="cs-CZ" baseline="0" dirty="0"/>
              <a:t> teorie je Teorie velkého třesku. Jednoduše řečeno říká, že vesmír započal výbuchem prehistorického atomu. </a:t>
            </a:r>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a:t>TVT se vysvětlovala pomocí obecné teorie relativity. Aplikovat OTR na TVT se podařilo Alexandrovi Friedmanovi. OTR poskytuje správný popis elektrodynamiky a šíření světla v inerciální vztažné soustavě (soustava která obsahuje 1. Newtonův zákon) a opravuje nepřesnosti Newtonovy mechaniky při vysokých rychlostech. </a:t>
            </a:r>
            <a:endParaRPr lang="cs-CZ" dirty="0"/>
          </a:p>
        </p:txBody>
      </p:sp>
      <p:sp>
        <p:nvSpPr>
          <p:cNvPr id="4" name="Zástupný symbol pro číslo snímku 3"/>
          <p:cNvSpPr>
            <a:spLocks noGrp="1"/>
          </p:cNvSpPr>
          <p:nvPr>
            <p:ph type="sldNum" sz="quarter" idx="10"/>
          </p:nvPr>
        </p:nvSpPr>
        <p:spPr/>
        <p:txBody>
          <a:bodyPr/>
          <a:lstStyle/>
          <a:p>
            <a:fld id="{44DBFA57-C007-46F5-9D4E-B559C619A65F}" type="slidenum">
              <a:rPr lang="cs-CZ" smtClean="0"/>
              <a:pPr/>
              <a:t>3</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4DBFA57-C007-46F5-9D4E-B559C619A65F}" type="slidenum">
              <a:rPr lang="cs-CZ" smtClean="0"/>
              <a:pPr/>
              <a:t>6</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8" name="Nadpis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cs-CZ"/>
              <a:t>Klepnutím lze upravit styl předlohy nadpisů.</a:t>
            </a:r>
            <a:endParaRPr kumimoji="0" lang="en-US"/>
          </a:p>
        </p:txBody>
      </p:sp>
      <p:sp>
        <p:nvSpPr>
          <p:cNvPr id="28" name="Zástupný symbol pro datum 27"/>
          <p:cNvSpPr>
            <a:spLocks noGrp="1"/>
          </p:cNvSpPr>
          <p:nvPr>
            <p:ph type="dt" sz="half" idx="10"/>
          </p:nvPr>
        </p:nvSpPr>
        <p:spPr/>
        <p:txBody>
          <a:bodyPr/>
          <a:lstStyle/>
          <a:p>
            <a:fld id="{7D35F28C-7DDF-46D7-981E-5EEAE8A89016}" type="datetimeFigureOut">
              <a:rPr lang="cs-CZ" smtClean="0"/>
              <a:pPr/>
              <a:t>12.03.2019</a:t>
            </a:fld>
            <a:endParaRPr lang="cs-CZ" dirty="0"/>
          </a:p>
        </p:txBody>
      </p:sp>
      <p:sp>
        <p:nvSpPr>
          <p:cNvPr id="17" name="Zástupný symbol pro zápatí 16"/>
          <p:cNvSpPr>
            <a:spLocks noGrp="1"/>
          </p:cNvSpPr>
          <p:nvPr>
            <p:ph type="ftr" sz="quarter" idx="11"/>
          </p:nvPr>
        </p:nvSpPr>
        <p:spPr/>
        <p:txBody>
          <a:bodyPr/>
          <a:lstStyle/>
          <a:p>
            <a:endParaRPr lang="cs-CZ" dirty="0"/>
          </a:p>
        </p:txBody>
      </p:sp>
      <p:sp>
        <p:nvSpPr>
          <p:cNvPr id="29" name="Zástupný symbol pro číslo snímku 28"/>
          <p:cNvSpPr>
            <a:spLocks noGrp="1"/>
          </p:cNvSpPr>
          <p:nvPr>
            <p:ph type="sldNum" sz="quarter" idx="12"/>
          </p:nvPr>
        </p:nvSpPr>
        <p:spPr/>
        <p:txBody>
          <a:bodyPr/>
          <a:lstStyle/>
          <a:p>
            <a:fld id="{598C7DD3-12DC-4455-A3DD-D5B660FCCC7A}" type="slidenum">
              <a:rPr lang="cs-CZ" smtClean="0"/>
              <a:pPr/>
              <a:t>‹#›</a:t>
            </a:fld>
            <a:endParaRPr lang="cs-CZ" dirty="0"/>
          </a:p>
        </p:txBody>
      </p:sp>
      <p:sp>
        <p:nvSpPr>
          <p:cNvPr id="9" name="Podnadpis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Klepnutím lze upravit styl předlohy podnadpisů.</a:t>
            </a:r>
            <a:endParaRPr kumimoji="0" lang="en-US"/>
          </a:p>
        </p:txBody>
      </p:sp>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7D35F28C-7DDF-46D7-981E-5EEAE8A89016}" type="datetimeFigureOut">
              <a:rPr lang="cs-CZ" smtClean="0"/>
              <a:pPr/>
              <a:t>12.03.2019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598C7DD3-12DC-4455-A3DD-D5B660FCCC7A}" type="slidenum">
              <a:rPr lang="cs-CZ" smtClean="0"/>
              <a:pPr/>
              <a:t>‹#›</a:t>
            </a:fld>
            <a:endParaRPr lang="cs-CZ" dirty="0"/>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7D35F28C-7DDF-46D7-981E-5EEAE8A89016}" type="datetimeFigureOut">
              <a:rPr lang="cs-CZ" smtClean="0"/>
              <a:pPr/>
              <a:t>12.03.2019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598C7DD3-12DC-4455-A3DD-D5B660FCCC7A}" type="slidenum">
              <a:rPr lang="cs-CZ" smtClean="0"/>
              <a:pPr/>
              <a:t>‹#›</a:t>
            </a:fld>
            <a:endParaRPr lang="cs-CZ" dirty="0"/>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7D35F28C-7DDF-46D7-981E-5EEAE8A89016}" type="datetimeFigureOut">
              <a:rPr lang="cs-CZ" smtClean="0"/>
              <a:pPr/>
              <a:t>12.03.2019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598C7DD3-12DC-4455-A3DD-D5B660FCCC7A}" type="slidenum">
              <a:rPr lang="cs-CZ" smtClean="0"/>
              <a:pPr/>
              <a:t>‹#›</a:t>
            </a:fld>
            <a:endParaRPr lang="cs-CZ" dirty="0"/>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p:txBody>
          <a:bodyPr/>
          <a:lstStyle/>
          <a:p>
            <a:fld id="{7D35F28C-7DDF-46D7-981E-5EEAE8A89016}" type="datetimeFigureOut">
              <a:rPr lang="cs-CZ" smtClean="0"/>
              <a:pPr/>
              <a:t>12.03.2019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a:xfrm>
            <a:off x="7924800" y="6416675"/>
            <a:ext cx="762000" cy="365125"/>
          </a:xfrm>
        </p:spPr>
        <p:txBody>
          <a:bodyPr/>
          <a:lstStyle/>
          <a:p>
            <a:fld id="{598C7DD3-12DC-4455-A3DD-D5B660FCCC7A}" type="slidenum">
              <a:rPr lang="cs-CZ" smtClean="0"/>
              <a:pPr/>
              <a:t>‹#›</a:t>
            </a:fld>
            <a:endParaRPr lang="cs-CZ" dirty="0"/>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obsah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obsah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7D35F28C-7DDF-46D7-981E-5EEAE8A89016}" type="datetimeFigureOut">
              <a:rPr lang="cs-CZ" smtClean="0"/>
              <a:pPr/>
              <a:t>12.03.2019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598C7DD3-12DC-4455-A3DD-D5B660FCCC7A}" type="slidenum">
              <a:rPr lang="cs-CZ" smtClean="0"/>
              <a:pPr/>
              <a:t>‹#›</a:t>
            </a:fld>
            <a:endParaRPr lang="cs-CZ" dirty="0"/>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4" name="Zástupný symbol pro text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5" name="Zástupný symbol pro obsah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6" name="Zástupný symbol pro obsah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0"/>
          </p:nvPr>
        </p:nvSpPr>
        <p:spPr/>
        <p:txBody>
          <a:bodyPr/>
          <a:lstStyle/>
          <a:p>
            <a:fld id="{7D35F28C-7DDF-46D7-981E-5EEAE8A89016}" type="datetimeFigureOut">
              <a:rPr lang="cs-CZ" smtClean="0"/>
              <a:pPr/>
              <a:t>12.03.2019</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598C7DD3-12DC-4455-A3DD-D5B660FCCC7A}" type="slidenum">
              <a:rPr lang="cs-CZ" smtClean="0"/>
              <a:pPr/>
              <a:t>‹#›</a:t>
            </a:fld>
            <a:endParaRPr lang="cs-CZ" dirty="0"/>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datum 2"/>
          <p:cNvSpPr>
            <a:spLocks noGrp="1"/>
          </p:cNvSpPr>
          <p:nvPr>
            <p:ph type="dt" sz="half" idx="10"/>
          </p:nvPr>
        </p:nvSpPr>
        <p:spPr/>
        <p:txBody>
          <a:bodyPr/>
          <a:lstStyle/>
          <a:p>
            <a:fld id="{7D35F28C-7DDF-46D7-981E-5EEAE8A89016}" type="datetimeFigureOut">
              <a:rPr lang="cs-CZ" smtClean="0"/>
              <a:pPr/>
              <a:t>12.03.2019</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598C7DD3-12DC-4455-A3DD-D5B660FCCC7A}" type="slidenum">
              <a:rPr lang="cs-CZ" smtClean="0"/>
              <a:pPr/>
              <a:t>‹#›</a:t>
            </a:fld>
            <a:endParaRPr lang="cs-CZ" dirty="0"/>
          </a:p>
        </p:txBody>
      </p:sp>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D35F28C-7DDF-46D7-981E-5EEAE8A89016}" type="datetimeFigureOut">
              <a:rPr lang="cs-CZ" smtClean="0"/>
              <a:pPr/>
              <a:t>12.03.2019</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598C7DD3-12DC-4455-A3DD-D5B660FCCC7A}" type="slidenum">
              <a:rPr lang="cs-CZ" smtClean="0"/>
              <a:pPr/>
              <a:t>‹#›</a:t>
            </a:fld>
            <a:endParaRPr lang="cs-CZ" dirty="0"/>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a:t>Klepnutím lze upravit styly předlohy textu.</a:t>
            </a:r>
          </a:p>
        </p:txBody>
      </p:sp>
      <p:sp>
        <p:nvSpPr>
          <p:cNvPr id="4" name="Zástupný symbol pro obsah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7D35F28C-7DDF-46D7-981E-5EEAE8A89016}" type="datetimeFigureOut">
              <a:rPr lang="cs-CZ" smtClean="0"/>
              <a:pPr/>
              <a:t>12.03.2019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598C7DD3-12DC-4455-A3DD-D5B660FCCC7A}" type="slidenum">
              <a:rPr lang="cs-CZ" smtClean="0"/>
              <a:pPr/>
              <a:t>‹#›</a:t>
            </a:fld>
            <a:endParaRPr lang="cs-CZ" dirty="0"/>
          </a:p>
        </p:txBody>
      </p:sp>
    </p:spTree>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cs-CZ"/>
              <a:t>Klepnutím lze upravit styl předlohy nadpisů.</a:t>
            </a:r>
            <a:endParaRPr kumimoji="0" lang="en-US"/>
          </a:p>
        </p:txBody>
      </p:sp>
      <p:sp>
        <p:nvSpPr>
          <p:cNvPr id="3" name="Zástupný symbol pro obrázek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cs-CZ" dirty="0">
                <a:solidFill>
                  <a:schemeClr val="lt1"/>
                </a:solidFill>
                <a:latin typeface="+mn-lt"/>
                <a:ea typeface="+mn-ea"/>
                <a:cs typeface="+mn-cs"/>
              </a:rPr>
              <a:t>Klepnutím na ikonu přidáte obrázek.</a:t>
            </a:r>
            <a:endParaRPr kumimoji="0" lang="en-US" dirty="0">
              <a:solidFill>
                <a:schemeClr val="lt1"/>
              </a:solidFill>
              <a:latin typeface="+mn-lt"/>
              <a:ea typeface="+mn-ea"/>
              <a:cs typeface="+mn-cs"/>
            </a:endParaRPr>
          </a:p>
        </p:txBody>
      </p:sp>
      <p:sp>
        <p:nvSpPr>
          <p:cNvPr id="4" name="Zástupný symbol pro text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cs-CZ"/>
              <a:t>Klepnutím lze upravit styly předlohy textu.</a:t>
            </a:r>
          </a:p>
        </p:txBody>
      </p:sp>
      <p:sp>
        <p:nvSpPr>
          <p:cNvPr id="5" name="Zástupný symbol pro datum 4"/>
          <p:cNvSpPr>
            <a:spLocks noGrp="1"/>
          </p:cNvSpPr>
          <p:nvPr>
            <p:ph type="dt" sz="half" idx="10"/>
          </p:nvPr>
        </p:nvSpPr>
        <p:spPr/>
        <p:txBody>
          <a:bodyPr/>
          <a:lstStyle/>
          <a:p>
            <a:fld id="{7D35F28C-7DDF-46D7-981E-5EEAE8A89016}" type="datetimeFigureOut">
              <a:rPr lang="cs-CZ" smtClean="0"/>
              <a:pPr/>
              <a:t>12.03.2019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598C7DD3-12DC-4455-A3DD-D5B660FCCC7A}" type="slidenum">
              <a:rPr lang="cs-CZ" smtClean="0"/>
              <a:pPr/>
              <a:t>‹#›</a:t>
            </a:fld>
            <a:endParaRPr lang="cs-CZ" dirty="0"/>
          </a:p>
        </p:txBody>
      </p:sp>
    </p:spTree>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cs-CZ"/>
              <a:t>Klepnutím lze upravit styl předlohy nadpisů.</a:t>
            </a:r>
            <a:endParaRPr kumimoji="0" lang="en-US"/>
          </a:p>
        </p:txBody>
      </p:sp>
      <p:sp>
        <p:nvSpPr>
          <p:cNvPr id="13" name="Zástupný symbol pro text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D35F28C-7DDF-46D7-981E-5EEAE8A89016}" type="datetimeFigureOut">
              <a:rPr lang="cs-CZ" smtClean="0"/>
              <a:pPr/>
              <a:t>12.03.2019</a:t>
            </a:fld>
            <a:endParaRPr lang="cs-CZ" dirty="0"/>
          </a:p>
        </p:txBody>
      </p:sp>
      <p:sp>
        <p:nvSpPr>
          <p:cNvPr id="3" name="Zástupný symbol pro zápatí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cs-CZ" dirty="0"/>
          </a:p>
        </p:txBody>
      </p:sp>
      <p:sp>
        <p:nvSpPr>
          <p:cNvPr id="23" name="Zástupný symbol pro číslo snímku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98C7DD3-12DC-4455-A3DD-D5B660FCCC7A}" type="slidenum">
              <a:rPr lang="cs-CZ" smtClean="0"/>
              <a:pPr/>
              <a:t>‹#›</a:t>
            </a:fld>
            <a:endParaRPr lang="cs-CZ" dirty="0"/>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pull dir="r"/>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z/search?sa=G&amp;tbs=simg:CAESwgEavwELEKjU2AQaAggADAsQsIynCBpgCl4IAxIorhnXAdUBwQyrGawZ1gHUAa8OkBmANLAo6SasN4YniCTJIqw2syqVIBowFjZSkvB8qojjxXdHPrXrAGnin0J_1jGYcAMMBKkXYB-MAHfCnh9fN-fCodQXXRUd4DAsQjq7-CBoKCggIARIEWayk_1AwLEJ3twQkaLwoHCgVmbG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7.xml"/><Relationship Id="rId3" Type="http://schemas.openxmlformats.org/officeDocument/2006/relationships/image" Target="../media/image20.jpeg"/><Relationship Id="rId7" Type="http://schemas.openxmlformats.org/officeDocument/2006/relationships/image" Target="../media/image22.png"/><Relationship Id="rId2" Type="http://schemas.openxmlformats.org/officeDocument/2006/relationships/hyperlink" Target="https://www.google.cz/search?sa=G&amp;q=apollo+program&amp;tbm=isch&amp;tbs=simg:CAQSiwEaiAELEKjU2AQaBAgACAMMCxCwjKcIGl8KXQgDEieaBJ8E7Ap-hBjaAYUYxRWlBI0D_1yrhIt0i8jeAK7Y33ijgIt4ivjcaMJtAOAxx99GznkNChLSTh5720oLkgRSDyVhioowDEuW3GyZIwfLQz2oviOJUhrP5wQwLEI6u_1ggaCgoICAESB" TargetMode="External"/><Relationship Id="rId1" Type="http://schemas.openxmlformats.org/officeDocument/2006/relationships/slideLayout" Target="../slideLayouts/slideLayout2.xml"/><Relationship Id="rId6" Type="http://schemas.openxmlformats.org/officeDocument/2006/relationships/hyperlink" Target="https://www.google.cz/search?sa=G&amp;q=quarter+moon&amp;tbm=isch&amp;tbs=simg:CAQSigEahwELEKjU2AQaAggKDAsQsIynCBpgCl4IAxIouwf7ErwH0AK3B70HtAe6B6EGogaWJKY0pTSkNKg0lSSwNMk3rSKpNhowjKphm_1yTrqPNGeHTyM0tUgiBWfvZXx9kypxgk65b8kui6IHNcV1ohcAi7iP-6FyFDAsQjq7-CBoKCggIARIE0rPg" TargetMode="External"/><Relationship Id="rId5" Type="http://schemas.openxmlformats.org/officeDocument/2006/relationships/image" Target="../media/image21.jpeg"/><Relationship Id="rId4" Type="http://schemas.openxmlformats.org/officeDocument/2006/relationships/hyperlink" Target="https://www.google.cz/search?sa=G&amp;q=m%C4%9Bs%C3%ADc&amp;tbm=isch&amp;tbs=simg:CAQSigEahwELEKjU2AQaAggDDAsQsIynCBpgCl4IAxIo2QHvBNoBhRjFFdsB7AqOBrUL6AGgN-IopjfcKJ83pTfhIaM34iGkNxowlQKpE4X01nEviY4-A_17uiF4cCOzwGlBKSkGkBZ6ivoIyhciB4AG84T1Lw9Qy7nDyDAsQjq7-CBoKCggIARIEc" TargetMode="External"/></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8.xml"/><Relationship Id="rId3" Type="http://schemas.openxmlformats.org/officeDocument/2006/relationships/image" Target="../media/image23.png"/><Relationship Id="rId7" Type="http://schemas.openxmlformats.org/officeDocument/2006/relationships/image" Target="../media/image25.jpeg"/><Relationship Id="rId2" Type="http://schemas.openxmlformats.org/officeDocument/2006/relationships/hyperlink" Target="https://www.google.cz/search?sa=G&amp;q=male+symbol&amp;tbm=isch&amp;tbs=simg:CAQSigEahwELEKjU2AQaAggKDAsQsIynCBpgCl4IAxIomgaiBvoStwfzAdAC-xKeBvEBnAakNKM0qDT_1M6I0uz-hNJ00pjSTPhowzbSg8Cr2Dsil-ub1iQPr_1EkDer_1tAI54T1hnfInPAHt1WVjNUWG4inR3UvB6YjanDAsQjq7-CBoKCggIARIER1s" TargetMode="External"/><Relationship Id="rId1" Type="http://schemas.openxmlformats.org/officeDocument/2006/relationships/slideLayout" Target="../slideLayouts/slideLayout2.xml"/><Relationship Id="rId6" Type="http://schemas.openxmlformats.org/officeDocument/2006/relationships/hyperlink" Target="https://www.google.cz/search?sa=G&amp;q=mars+planet&amp;tbm=isch&amp;tbs=simg:CAQShQEaggELEKjU2AQaAggFDAsQsIynCBpbClkIAxIjL9EBhgsNJoULLtAByA8t4iHTPtsovDeeINQ-nzegN-UhniIaMGpKDFPjt_1zBDlp5_1FTQS7P6pC_1GpKXR_11MxVFWS8FGp5QrEc-rzvHTX1WKBzEaeyAwLEI6u_1ggaCgoICAESBES9OnIM&amp;" TargetMode="External"/><Relationship Id="rId5" Type="http://schemas.openxmlformats.org/officeDocument/2006/relationships/image" Target="../media/image24.jpeg"/><Relationship Id="rId4" Type="http://schemas.openxmlformats.org/officeDocument/2006/relationships/hyperlink" Target="https://www.google.cz/search?sa=G&amp;q=planeta+marte&amp;tbm=isch&amp;tbs=simg:CAQShwEahAELEKjU2AQaAggFDAsQsIynCBpdClsIAxIl2QHRDy2JC7wPsBUvK4gLnhniKKA3pjfiIbc3pTefN6Q34SGjNxowia80EYpAejPfyxj0cwquGVoRbGVLn2zX9TWUSw8gMTWuhKDpg9q8sdhLU9aVj2k_1DAsQjq7-CBoKCggIARIEsOqiaQw" TargetMode="External"/></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9.xml"/><Relationship Id="rId3" Type="http://schemas.openxmlformats.org/officeDocument/2006/relationships/image" Target="../media/image26.png"/><Relationship Id="rId7" Type="http://schemas.openxmlformats.org/officeDocument/2006/relationships/image" Target="../media/image28.jpeg"/><Relationship Id="rId2" Type="http://schemas.openxmlformats.org/officeDocument/2006/relationships/hyperlink" Target="https://www.google.cz/search?sa=G&amp;q=jupiter+symbol&amp;tbm=isch&amp;tbs=simg:CAQSjAEaiQELEKjU2AQaBAgACAoMCxCwjKcIGmAKXggDEiiaBvsS-hK3B_1EBnBKbErQHnAbvAaQ0ozSUPqg0kz6VJKI0pjTAPaU0GjCMqq3OL9o-Wlu2X_1ZpErqGTgNq170aQ2FKtLcguNX6t5VQWay7Y7rtd0NWm3nKwY0MCxCOrv4IGgoKCAgBE" TargetMode="External"/><Relationship Id="rId1" Type="http://schemas.openxmlformats.org/officeDocument/2006/relationships/slideLayout" Target="../slideLayouts/slideLayout2.xml"/><Relationship Id="rId6" Type="http://schemas.openxmlformats.org/officeDocument/2006/relationships/hyperlink" Target="https://www.google.cz/search?sa=G&amp;q=voyager+1&amp;tbm=isch&amp;tbs=simg:CAQSigEahwELEKjU2AQaBAgCCAUMCxCwjKcIGl4KXAgDEiatFbAVoBUvigazFYgLvA-REg33N_1g3wintN9E-xCnvN9Ys_1TeWIhowXDNtEy7S_1DOTnbwVRjJnCukSyYQ8Lk0vojESkiwcFedB5jqA6fCn8nqJhrPNa_1o3DAsQjq7-CBoKCggIARIEJbMs" TargetMode="External"/><Relationship Id="rId5" Type="http://schemas.openxmlformats.org/officeDocument/2006/relationships/image" Target="../media/image27.jpeg"/><Relationship Id="rId4" Type="http://schemas.openxmlformats.org/officeDocument/2006/relationships/hyperlink" Target="https://www.google.cz/search?sa=G&amp;q=%D0%BF%D0%BB%D0%B0%D0%BD%D0%B5%D1%82%D0%B0+%D1%8E%D0%BF%D0%B8%D1%82%D0%B5%D1%80&amp;tbm=isch&amp;tbs=simg:CAQShgEagwELEKjU2AQaAAwLELCMpwgaXgpcCAMSJtkBjhLZD9gPL40SJsgPqQHGDqA34ijiIdwopjefN_10z3SiHJ6U3GjD9zwtR-Wf3tTSOpokBhu4UWhlvP" TargetMode="External"/></Relationships>
</file>

<file path=ppt/slides/_rels/slide13.xml.rels><?xml version="1.0" encoding="UTF-8" standalone="yes"?>
<Relationships xmlns="http://schemas.openxmlformats.org/package/2006/relationships"><Relationship Id="rId8" Type="http://schemas.openxmlformats.org/officeDocument/2006/relationships/comments" Target="../comments/comment10.xml"/><Relationship Id="rId3" Type="http://schemas.openxmlformats.org/officeDocument/2006/relationships/image" Target="../media/image29.png"/><Relationship Id="rId7" Type="http://schemas.openxmlformats.org/officeDocument/2006/relationships/image" Target="../media/image31.jpeg"/><Relationship Id="rId2" Type="http://schemas.openxmlformats.org/officeDocument/2006/relationships/hyperlink" Target="https://www.google.cz/search?sa=G&amp;q=saturn+symbol&amp;tbm=isch&amp;tbs=simg:CAQSigEahwELEKjU2AQaAggKDAsQsIynCBpgCl4IAxIo-xL6ErcHtAeaBvEBvAfwAZwG7wGoNKQ0lD6jNJUkkz68NqY0sDSlNBowjqqttqNQyVpTvE7TCUhK9QnFmjLXPX9gu4dhU2rd-rdsWYH22gK6jUDbRAvY9eKNDAsQjq7-CBoKCggIARIEn7ds" TargetMode="External"/><Relationship Id="rId1" Type="http://schemas.openxmlformats.org/officeDocument/2006/relationships/slideLayout" Target="../slideLayouts/slideLayout2.xml"/><Relationship Id="rId6" Type="http://schemas.openxmlformats.org/officeDocument/2006/relationships/hyperlink" Target="https://www.google.cz/search?sa=G&amp;q=saturn+prstence&amp;tbm=isch&amp;imgil=Dr7RuavU3EaplM:;1idX9NZ6PfVrXM;http://www.astro-forum.cz/cgi-bin/yabb/YaBB.pl?num%3D1356766776/150&amp;source=iu&amp;pf=m&amp;tbs=simg:" TargetMode="External"/><Relationship Id="rId5" Type="http://schemas.openxmlformats.org/officeDocument/2006/relationships/image" Target="../media/image30.jpeg"/><Relationship Id="rId4" Type="http://schemas.openxmlformats.org/officeDocument/2006/relationships/hyperlink" Target="https://www.google.cz/search?sa=G&amp;q=%D1%81%D0%B0%D1%82%D1%83%D1%80%D0%BD+%D0%BF%D0%BB%D0%B0%D0%BD%D0%B5%D1%82%D0%B0&amp;tbm=isch&amp;tbs=simg:CAQSigEahwELEKjU2AQaAggADAsQsIynCBpgCl4IAxIo2wHZAdwBhBjGDugBhRjYAaYZgRimNqU28Cf7M6A3vzWHJ_1oz8TWLJBowSPqcNdhQ5c3QupuroYYCK"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google.cz/search?sa=G&amp;q=%D9%83%D9%88%D9%83%D8%A8+%D8%A7%D9%88%D8%B1%D8%A7%D9%86%D9%88%D8%B3&amp;tbm=isch&amp;tbs=simg:CAQSiQEahgELEKjU2AQaAggJDAsQsIynCBpfCl0IAxIn2QE5zAHbAcQB1gG9AdgBsAzJAaA34iimN9wotzfdKKU3nzf9M6Q3GjB1J-lC18BYpxFnHcgB_1eKaofUOVM4P9Ykew" TargetMode="External"/><Relationship Id="rId3" Type="http://schemas.openxmlformats.org/officeDocument/2006/relationships/image" Target="../media/image32.png"/><Relationship Id="rId7" Type="http://schemas.openxmlformats.org/officeDocument/2006/relationships/image" Target="../media/image34.jpeg"/><Relationship Id="rId2" Type="http://schemas.openxmlformats.org/officeDocument/2006/relationships/hyperlink" Target="https://www.google.cz/search?sa=G&amp;q=simbolos+planetas&amp;tbm=isch&amp;tbs=simg:CAQSigEahwELEKjU2AQaAggKDAsQsIynCBpgCl4IAxIo-xK3B_1oSmga8B6IGtAfQAp4G8wGkNLA0ojSVJK40_1DOTPqM0_1zOoNBowYu0tSFMTAc5EvIR1_1YLKsk4zfr_19n2ZkW7UULK2CCb-S12xsf86fyeEZSqGM0eCbDAsQjq7-CBoKCgg" TargetMode="External"/><Relationship Id="rId1" Type="http://schemas.openxmlformats.org/officeDocument/2006/relationships/slideLayout" Target="../slideLayouts/slideLayout2.xml"/><Relationship Id="rId6" Type="http://schemas.openxmlformats.org/officeDocument/2006/relationships/hyperlink" Target="https://lh3.googleusercontent.com/kbIm0Y7PzieMMrmsxoiXJPOpdP4fHrbwj93F8Xla0blyynQw8kE1lyxunCMmTC832UajlQ=s85" TargetMode="External"/><Relationship Id="rId5" Type="http://schemas.openxmlformats.org/officeDocument/2006/relationships/image" Target="../media/image33.jpeg"/><Relationship Id="rId10" Type="http://schemas.openxmlformats.org/officeDocument/2006/relationships/comments" Target="../comments/comment11.xml"/><Relationship Id="rId4" Type="http://schemas.openxmlformats.org/officeDocument/2006/relationships/hyperlink" Target="https://www.google.cz/search?sa=G&amp;q=%E3%83%9C%E3%82%A4%E3%82%B8%E3%83%A3%E3%83%BC+%E5%A4%A9%E7%8E%8B%E6%98%9F&amp;tbm=isch&amp;tbs=simg:CAQSiAEahQELEKjU2AQaAggJDAsQsIynCBpeClwIAxIm2QE42wGaEpgBjhI3mQHaAZcBoDfiKN0onzf9M9wopjb_1M5kphycaMI0_1U-jk-_1XUkvN3fA-C8vhZmQt0j" TargetMode="External"/><Relationship Id="rId9" Type="http://schemas.openxmlformats.org/officeDocument/2006/relationships/image" Target="../media/image35.jpeg"/></Relationships>
</file>

<file path=ppt/slides/_rels/slide15.xml.rels><?xml version="1.0" encoding="UTF-8" standalone="yes"?>
<Relationships xmlns="http://schemas.openxmlformats.org/package/2006/relationships"><Relationship Id="rId8" Type="http://schemas.openxmlformats.org/officeDocument/2006/relationships/comments" Target="../comments/comment12.xml"/><Relationship Id="rId3" Type="http://schemas.openxmlformats.org/officeDocument/2006/relationships/image" Target="../media/image36.png"/><Relationship Id="rId7" Type="http://schemas.openxmlformats.org/officeDocument/2006/relationships/image" Target="../media/image38.jpeg"/><Relationship Id="rId2" Type="http://schemas.openxmlformats.org/officeDocument/2006/relationships/hyperlink" Target="https://www.google.cz/search?sa=G&amp;q=simbolos+planetas&amp;tbm=isch&amp;tbs=simg:CAQSjAEaiQELEKjU2AQaBAgACAoMCxCwjKcIGmAKXggDEii3B_1oSmgb7EpwGmxK2B5wSngabBqQ0ojSVJJUpozSoNK40lD66P7w2GjAjoYtKJ1I53lL6nMBJJbP5AZbrMn-8hGcKM35hQdxKQKwAUY13xaitdHtduEMuMFUMCxCOrv4IGgoKCAg" TargetMode="External"/><Relationship Id="rId1" Type="http://schemas.openxmlformats.org/officeDocument/2006/relationships/slideLayout" Target="../slideLayouts/slideLayout2.xml"/><Relationship Id="rId6" Type="http://schemas.openxmlformats.org/officeDocument/2006/relationships/hyperlink" Target="https://www.google.cz/search?sa=G&amp;q=uran+povrch&amp;tbm=isch&amp;imgil=DWVon4dMwUEi9M:;mr9Ng1W5ZtzlWM;http://www.abicko.cz/clanek/casopis-abc/8781/uran-neptun-ledove-vybezky-slunecni-soustavy.html&amp;source=iu&amp;pf=" TargetMode="External"/><Relationship Id="rId5" Type="http://schemas.openxmlformats.org/officeDocument/2006/relationships/image" Target="../media/image37.jpeg"/><Relationship Id="rId4" Type="http://schemas.openxmlformats.org/officeDocument/2006/relationships/hyperlink" Target="https://www.google.cz/search?sa=G&amp;q=neptun+planeta&amp;tbm=isch&amp;tbs=simg:CAQShwEahAELEKjU2AQaAggHDAsQsIynCBpdClsIAxIlyAEkOdYBJckBlAvHAdkBzAGgN-Io3CimN_10z3Si3N6U3nzfiIRow-tlS9PzEmzk8870I5_1A5mUL2CVQl5aCKG7r-SgBDMCaaRbgtrj-68eSGnVfKA3LmDAsQjq7-CBoKCggIARIEgUYo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lh3.googleusercontent.com/JgSYUbQnToQiZXoCaYDBv1Whh6R5R_ssoFzUe-k3H8YOJaZgvIB_HnpgRn8TAaNtnVgX=s85" TargetMode="External"/><Relationship Id="rId1" Type="http://schemas.openxmlformats.org/officeDocument/2006/relationships/slideLayout" Target="../slideLayouts/slideLayout2.xml"/><Relationship Id="rId4" Type="http://schemas.openxmlformats.org/officeDocument/2006/relationships/comments" Target="../comments/commen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www.google.cz/search?sa=G&amp;q=na%C5%A1e+galaxie&amp;tbm=isch&amp;tbs=simg:CAQShwEahAELEKjU2AQaAAwLELCMpwgaXwpdCAMSJ4UY5xWwDJgE2QGVC5QL6BXvBDmmN6A33CjiKP0z4iGfN-AopTfhIRowqqDfwtbYsa4RT2a40SLwoDXMxdm6SCrrFUakkP4VvboYRcPbeCapkQgXHUDCYWaaDAsQjq7-CBoKCggIARIEWWeB" TargetMode="External"/><Relationship Id="rId1" Type="http://schemas.openxmlformats.org/officeDocument/2006/relationships/slideLayout" Target="../slideLayouts/slideLayout2.xml"/><Relationship Id="rId6" Type="http://schemas.openxmlformats.org/officeDocument/2006/relationships/comments" Target="../comments/comment14.xml"/><Relationship Id="rId5" Type="http://schemas.openxmlformats.org/officeDocument/2006/relationships/image" Target="../media/image41.jpeg"/><Relationship Id="rId4" Type="http://schemas.openxmlformats.org/officeDocument/2006/relationships/hyperlink" Target="https://www.google.cz/search?sa=G&amp;q=mlecna+draha&amp;tbm=isch&amp;tbs=simg:CAQSigEahwELEKjU2AQaAggBDAsQsIynCBpgCl4IAxIolQuUC5EL6BWZC48L7BXIFZMLmAvhIaY3pTfcKJ834iGgN-IojDShNxowT3JQEdXAmHkievWVHqvkNa37MkL9VBbLry8E3nzZD1eV5cPRIqa8dN8_1jXdi9hsrDAsQjq7-CBoKCggIARIEyXiV"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cs.wikipedia.org/wiki/Jupiter_(planeta)" TargetMode="External"/><Relationship Id="rId13" Type="http://schemas.openxmlformats.org/officeDocument/2006/relationships/hyperlink" Target="https://cs.wikipedia.org/wiki/Galaxie_Ml%C3%A9%C4%8Dn%C3%A1_dr%C3%A1ha" TargetMode="External"/><Relationship Id="rId3" Type="http://schemas.openxmlformats.org/officeDocument/2006/relationships/hyperlink" Target="https://cs.wikipedia.org/wiki/Slunce" TargetMode="External"/><Relationship Id="rId7" Type="http://schemas.openxmlformats.org/officeDocument/2006/relationships/hyperlink" Target="https://cs.wikipedia.org/wiki/Mars_(planeta)" TargetMode="External"/><Relationship Id="rId12" Type="http://schemas.openxmlformats.org/officeDocument/2006/relationships/hyperlink" Target="https://cs.wikipedia.org/wiki/Trpasli%C4%8D%C3%AD_planeta" TargetMode="External"/><Relationship Id="rId2" Type="http://schemas.openxmlformats.org/officeDocument/2006/relationships/hyperlink" Target="https://cs.wikipedia.org/wiki/Slune%C4%8Dn%C3%AD_soustava" TargetMode="External"/><Relationship Id="rId1" Type="http://schemas.openxmlformats.org/officeDocument/2006/relationships/slideLayout" Target="../slideLayouts/slideLayout2.xml"/><Relationship Id="rId6" Type="http://schemas.openxmlformats.org/officeDocument/2006/relationships/hyperlink" Target="https://cs.wikipedia.org/wiki/Zem%C4%9B" TargetMode="External"/><Relationship Id="rId11" Type="http://schemas.openxmlformats.org/officeDocument/2006/relationships/hyperlink" Target="https://cs.wikipedia.org/wiki/Neptun_(planeta)" TargetMode="External"/><Relationship Id="rId5" Type="http://schemas.openxmlformats.org/officeDocument/2006/relationships/hyperlink" Target="https://cs.wikipedia.org/wiki/Venu&#353;e_(planeta)" TargetMode="External"/><Relationship Id="rId10" Type="http://schemas.openxmlformats.org/officeDocument/2006/relationships/hyperlink" Target="https://cs.wikipedia.org/wiki/Uran_(planeta)" TargetMode="External"/><Relationship Id="rId4" Type="http://schemas.openxmlformats.org/officeDocument/2006/relationships/hyperlink" Target="https://cs.wikipedia.org/wiki/Merkur_(planeta)" TargetMode="External"/><Relationship Id="rId9" Type="http://schemas.openxmlformats.org/officeDocument/2006/relationships/hyperlink" Target="https://cs.wikipedia.org/wiki/Saturn_(planeta)" TargetMode="Externa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z/search?sa=G&amp;q=supernova+explosion&amp;tbm=isch&amp;tbs=simg:CAQSiAEahQELEKjU2AQaAAwLELCMpwgaYApeCAMSKIkLlAvpFYMMww7sBPkLiguVC-oV4SGmN6Q34iGlN-IoozfhKNwoqzcaMEtqbNH34JEF4Pz1CBIX8xlNy5KSoHS9yXvnoE0Q4gAyMngz1FNcqrFkRaMtn589kwwLEI6u_1ggaCgoICAESB" TargetMode="External"/><Relationship Id="rId7"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google.cz/search?sa=G&amp;tbm=isch&amp;tbs=simg:CAQSigEahwELEKjU2AQaAggCDAsQsIynCBpgCl4IAxIoiQuGC4gLigv5C_1ALww6vDoULhwvhIeIhozemN94ipDefN6U3qDfcKBow3yTeT-LjCrOuRv4Vcsz69BnKAkqjxPfnb7fJ-_1-MMAnVmlT98GAP2mRIE9XgychEDAsQjq7-CBoKCggIARIE7SHYyQw&amp;ved=0CB0Q2"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z/search?q=sol&amp;tbm=isch&amp;tbs=simg:CAQSiwEaiAELEKjU2AQaBAgFCAgMCxCwjKcIGl8KXQgDEifwC_1ELww7BDtMDigQp-QuIBYYL4iGgN6Y34ijbKP0z3CiHJ90opTcaMDlwmb793CkcUzwdSaKmMEhcEFBJAuSdj-hgansjHS1aGPgriYcBuZHBVc3tKAJzKgwLEI6u_1ggaCgoICAESBOmikHEM&amp;sa=X&amp;ved"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google.cz/search?sa=G&amp;q=brightness+icon&amp;tbm=isch&amp;imgil=x-GRXO62Vdrs0M:;yhZOPpLUHmMJnM;https://itunes.apple.com/tr/app/id958895064?mt%3D12&amp;source=iu&amp;pf=m&amp;tbs=simg:CAESvgEauwELEKjU2AQaA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z/imgres?imgurl=http://odborne.hvezdarnaplzen.cz/wp-content/uploads/sites/3/2008/08/korona2-v.jpg&amp;imgrefurl=http://odborne.hvezdarnaplzen.cz/2008/08/09/zatmeni-slunce-2008-nejnizsi-korona-honzik/&amp;h=1222&amp;w=1500&amp;tbnid=-ch2ACUqPWqWiM&amp;zoom=1" TargetMode="External"/><Relationship Id="rId7" Type="http://schemas.openxmlformats.org/officeDocument/2006/relationships/comments" Target="../comments/comment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www.google.cz/search?sa=G&amp;q=asteroide+euler&amp;tbm=isch&amp;tbs=simg:CAQSjAEaiQELEKjU2AQaBAgACAMMCxCwjKcIGmAKXggDEiixDNcBwQznFYUYrBmYBJULhBiWBqU3pje-N4w04ij4LI00nzfrLOEhGjDxAklB8HCFh84jjZAdMiOF5c_16QMrCycvOxIGS-rgGTNrs0ks0-qpSxkIdUOGfcaUMCxCOrv4IGgoKCAgBE"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hyperlink" Target="https://www.google.cz/search?sa=G&amp;q=merkurs+kerne&amp;tbm=isch&amp;imgil=HQyJnX5kAF3rqM:;IZ05HdrVXiCddM;http://da.wikipedia.org/wiki/Merkur_(planet)&amp;source=iu&amp;pf=m&amp;tbs=simg:CAESwwEawAELEKjU2AQaAggFDAsQsIynCBpgCl4IAxIo0RK-A" TargetMode="External"/><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hyperlink" Target="https://www.google.cz/search?sa=G&amp;tbs=simg:CAES2gEa1wELEKjU2AQaAggKDAsQsIynCBpgCl4IAxIo-xL6EpoGtwfxAfABogaZBtACmwakNKM0oTSTPqI0_1zOVJJQ-qDSnNBowI_1OpWQh2Hs9ECMw1aRKtKQo1PvhZFXh4-wQ3RTXTEpay2LgHuMX4yGWZg0yJtC37DAsQjq7-CBoKCggIARIEd3o40gwLEJ3twQkaRwoVChNhdXR" TargetMode="External"/><Relationship Id="rId1" Type="http://schemas.openxmlformats.org/officeDocument/2006/relationships/slideLayout" Target="../slideLayouts/slideLayout2.xml"/><Relationship Id="rId6" Type="http://schemas.openxmlformats.org/officeDocument/2006/relationships/hyperlink" Target="https://www.google.cz/search?sa=G&amp;q=%D0%BC%D0%B5%D1%80%D0%BA%D1%83%D1%80%D0%B8%D0%B9+%D0%BF%D0%BB%D0%B0%D0%BD%D0%B5%D1%82%D0%B0&amp;tbm=isch&amp;tbs=simg:CAQSiwEaiAELEKjU2AQaBAgACAMMCxCwjKcIGl8KXQgDEiftCuwK7wruCpQM0Qv4AYsMoQRq3jPeKN8z7jfrN_1I33CzNNqEo_1DMaMMleyyoC" TargetMode="External"/><Relationship Id="rId5" Type="http://schemas.openxmlformats.org/officeDocument/2006/relationships/image" Target="../media/image11.png"/><Relationship Id="rId10" Type="http://schemas.openxmlformats.org/officeDocument/2006/relationships/comments" Target="../comments/comment4.xml"/><Relationship Id="rId4" Type="http://schemas.openxmlformats.org/officeDocument/2006/relationships/hyperlink" Target="https://www.google.cz/search?sa=G&amp;q=merkur+planeta&amp;tbm=isch&amp;imgil=WgzLOz8C6ipFHM:;trvuvDMPdxUdHM;http://ciselnik.artega.cz/planeta-merkur.php&amp;source=iu&amp;pf=m&amp;tbs=simg:CAESzgEaywELEKjU2AQaAggDDAsQsIynCBpfCl0IAxInpxL4AagSjA" TargetMode="Externa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oogle.cz/search?sa=G&amp;q=venus+symbol&amp;tbm=isch&amp;imgil=IeOv8VDzLiPxwM:;AIA95JnT4vxHSM;https://en.wikipedia.org/wiki/Venus_symbol&amp;source=iu&amp;pf=m&amp;tbs=simg:CAESxgEawwELEKjU2AQaAggKDAsQsIynCBpgCl4IAxIomgb6EqIG" TargetMode="External"/><Relationship Id="rId1" Type="http://schemas.openxmlformats.org/officeDocument/2006/relationships/slideLayout" Target="../slideLayouts/slideLayout2.xml"/><Relationship Id="rId6" Type="http://schemas.openxmlformats.org/officeDocument/2006/relationships/comments" Target="../comments/comment5.xml"/><Relationship Id="rId5" Type="http://schemas.openxmlformats.org/officeDocument/2006/relationships/image" Target="../media/image15.jpeg"/><Relationship Id="rId4" Type="http://schemas.openxmlformats.org/officeDocument/2006/relationships/hyperlink" Target="https://www.google.cz/search?sa=G&amp;q=%D9%83%D9%88%D9%83%D8%A8+%D8%A7%D9%84%D8%B2%D9%87%D8%B1%D8%A9&amp;tbm=isch&amp;tbs=simg:CAQSiwEaiAELEKjU2AQaBAgCCAUMCxCwjKcIGl8KXQgDEieKBrAVjhIvjRLZAbwP2Q_1wBbEV3CztN44koDfSLIIt2CzfM94zrDQaMIGHpk-JKyy5A8oYD6bC8u-rGBrBxx-Qom3ty9F"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google.cz/search?sa=G&amp;q=solar+wind&amp;tbm=isch&amp;tbs=simg:CAQSiQEahgELEKjU2AQaAggADAsQsIynCBpfCl0IAxIngwzxC_1ALoxn5C2KYF7AM8xazDIcnuSeGJ6s3mCemN7gnhDTcKIw0GjBzr-t9-BSdR8gpSSg3B9bMfrU9TW1fMyXYUMmuh5vYIZMlgb3Jguurw8wgsdTzuTEMCxCOrv4IGgoKCAgBEgQWdrrKDA" TargetMode="Externa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hyperlink" Target="https://www.google.cz/search?sa=G&amp;q=planet+symbols&amp;tbm=isch&amp;imgil=HEEwTmItyPSH1M:;i0WMOk7JLqhmHM;http://forum.kerbalspaceprogram.com/threads/122509-The-International-Flag-of-Planet-Earth/page4&amp;source=iu&amp;pf=m&amp;" TargetMode="External"/><Relationship Id="rId1" Type="http://schemas.openxmlformats.org/officeDocument/2006/relationships/slideLayout" Target="../slideLayouts/slideLayout2.xml"/><Relationship Id="rId6" Type="http://schemas.openxmlformats.org/officeDocument/2006/relationships/hyperlink" Target="https://www.google.cz/search?sa=G&amp;q=stavba+zem%C4%9B&amp;tbm=isch&amp;tbs=simg:CAQSjAEaiQELEKjU2AQaBAgKCAsMCxCwjKcIGmAKXggDEiipFM8JvRPcHa8TmQqoFJYI2x3bAu4_10TbMNuc3-zzhM7g06DehPvA_1GjDNrkX7gxnJy_10UeDe8YxZqzsU2YkG8yaNBlVKmve-WdPdjSLCzLKTDZnkVFGSY3Y0MCxCOrv4IGgoKCA" TargetMode="External"/><Relationship Id="rId5" Type="http://schemas.openxmlformats.org/officeDocument/2006/relationships/image" Target="../media/image17.jpeg"/><Relationship Id="rId10" Type="http://schemas.openxmlformats.org/officeDocument/2006/relationships/comments" Target="../comments/comment6.xml"/><Relationship Id="rId4" Type="http://schemas.openxmlformats.org/officeDocument/2006/relationships/hyperlink" Target="https://www.google.cz/search?sa=G&amp;q=zem%C4%9B&amp;tbm=isch&amp;tbs=simg:CAQSigEahwELEKjU2AQaAggBDAsQsIynCBpgCl4IAxIokhe1C5cXoQTFFZMXlheyFpkX2QHiKLc3oDemN6U3pDfiIbg3nCmMNBowbyOMIId002M6DjSKqh7lMrSKGX5WWWqLwOzeQX9CYPHm11KBfV6fIUa6WwFrjHGWDAsQjq7-CBoKCggIARIEgk2Usgw&amp;" TargetMode="External"/><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solidFill>
                  <a:schemeClr val="tx1"/>
                </a:solidFill>
              </a:rPr>
              <a:t>VESMÍR</a:t>
            </a:r>
            <a:br>
              <a:rPr lang="cs-CZ" dirty="0">
                <a:solidFill>
                  <a:schemeClr val="tx1"/>
                </a:solidFill>
              </a:rPr>
            </a:br>
            <a:r>
              <a:rPr lang="cs-CZ" dirty="0">
                <a:solidFill>
                  <a:schemeClr val="tx1"/>
                </a:solidFill>
              </a:rPr>
              <a:t>(Sluneční soustava)</a:t>
            </a:r>
          </a:p>
        </p:txBody>
      </p:sp>
      <p:sp>
        <p:nvSpPr>
          <p:cNvPr id="3" name="Podnadpis 2"/>
          <p:cNvSpPr>
            <a:spLocks noGrp="1"/>
          </p:cNvSpPr>
          <p:nvPr>
            <p:ph type="subTitle" idx="1"/>
          </p:nvPr>
        </p:nvSpPr>
        <p:spPr>
          <a:xfrm>
            <a:off x="0" y="6328650"/>
            <a:ext cx="2840360" cy="529350"/>
          </a:xfrm>
        </p:spPr>
        <p:txBody>
          <a:bodyPr>
            <a:normAutofit fontScale="85000" lnSpcReduction="10000"/>
          </a:bodyPr>
          <a:lstStyle/>
          <a:p>
            <a:r>
              <a:rPr lang="cs-CZ" dirty="0">
                <a:latin typeface="Arial" pitchFamily="34" charset="0"/>
                <a:cs typeface="Arial" pitchFamily="34" charset="0"/>
              </a:rPr>
              <a:t>- Michael Hlušička</a:t>
            </a:r>
          </a:p>
        </p:txBody>
      </p:sp>
      <p:pic>
        <p:nvPicPr>
          <p:cNvPr id="2050" name="Picture 2" descr="C:\Users\Konezz\Desktop\referáty\FYZIKA\Vesmír (Sluneční soustava)\Solar_System_Template_Final.png">
            <a:hlinkClick r:id="rId3"/>
          </p:cNvPr>
          <p:cNvPicPr>
            <a:picLocks noChangeAspect="1" noChangeArrowheads="1"/>
          </p:cNvPicPr>
          <p:nvPr/>
        </p:nvPicPr>
        <p:blipFill>
          <a:blip r:embed="rId4" cstate="print"/>
          <a:srcRect/>
          <a:stretch>
            <a:fillRect/>
          </a:stretch>
        </p:blipFill>
        <p:spPr bwMode="auto">
          <a:xfrm>
            <a:off x="179512" y="188640"/>
            <a:ext cx="8820640" cy="47667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Konezz\Desktop\referáty\FYZIKA\Vesmír (Sluneční soustava)\Měsíc\Moon-apollo17-schmitt_boulder.jpg">
            <a:hlinkClick r:id="rId2"/>
          </p:cNvPr>
          <p:cNvPicPr>
            <a:picLocks noChangeAspect="1" noChangeArrowheads="1"/>
          </p:cNvPicPr>
          <p:nvPr/>
        </p:nvPicPr>
        <p:blipFill>
          <a:blip r:embed="rId3" cstate="print"/>
          <a:srcRect/>
          <a:stretch>
            <a:fillRect/>
          </a:stretch>
        </p:blipFill>
        <p:spPr bwMode="auto">
          <a:xfrm>
            <a:off x="6444208" y="0"/>
            <a:ext cx="2699792" cy="2717218"/>
          </a:xfrm>
          <a:prstGeom prst="rect">
            <a:avLst/>
          </a:prstGeom>
          <a:ln>
            <a:noFill/>
          </a:ln>
          <a:effectLst>
            <a:softEdge rad="112500"/>
          </a:effectLst>
        </p:spPr>
      </p:pic>
      <p:sp>
        <p:nvSpPr>
          <p:cNvPr id="2" name="Nadpis 1"/>
          <p:cNvSpPr>
            <a:spLocks noGrp="1"/>
          </p:cNvSpPr>
          <p:nvPr>
            <p:ph type="title"/>
          </p:nvPr>
        </p:nvSpPr>
        <p:spPr/>
        <p:txBody>
          <a:bodyPr/>
          <a:lstStyle/>
          <a:p>
            <a:r>
              <a:rPr lang="cs-CZ" dirty="0">
                <a:solidFill>
                  <a:schemeClr val="bg1">
                    <a:lumMod val="75000"/>
                    <a:lumOff val="25000"/>
                  </a:schemeClr>
                </a:solidFill>
              </a:rPr>
              <a:t>Měsíc</a:t>
            </a:r>
          </a:p>
        </p:txBody>
      </p:sp>
      <p:sp>
        <p:nvSpPr>
          <p:cNvPr id="3" name="Zástupný symbol pro obsah 2"/>
          <p:cNvSpPr>
            <a:spLocks noGrp="1"/>
          </p:cNvSpPr>
          <p:nvPr>
            <p:ph idx="1"/>
          </p:nvPr>
        </p:nvSpPr>
        <p:spPr/>
        <p:txBody>
          <a:bodyPr/>
          <a:lstStyle/>
          <a:p>
            <a:r>
              <a:rPr lang="cs-CZ" dirty="0"/>
              <a:t>Neil Amstrong a Edwin Aldarin</a:t>
            </a:r>
          </a:p>
          <a:p>
            <a:r>
              <a:rPr lang="cs-CZ" dirty="0"/>
              <a:t>12 lidí</a:t>
            </a:r>
          </a:p>
          <a:p>
            <a:r>
              <a:rPr lang="cs-CZ" dirty="0"/>
              <a:t>- 23 °C</a:t>
            </a:r>
          </a:p>
          <a:p>
            <a:r>
              <a:rPr lang="cs-CZ" dirty="0"/>
              <a:t>4 cm</a:t>
            </a:r>
          </a:p>
          <a:p>
            <a:r>
              <a:rPr lang="cs-CZ" dirty="0"/>
              <a:t>400 00x slabší osvětlení</a:t>
            </a:r>
          </a:p>
          <a:p>
            <a:r>
              <a:rPr lang="cs-CZ" dirty="0"/>
              <a:t>Teorie velkého impaktu</a:t>
            </a:r>
          </a:p>
          <a:p>
            <a:r>
              <a:rPr lang="cs-CZ" dirty="0"/>
              <a:t>Nov až Poslední čtvrť</a:t>
            </a:r>
          </a:p>
          <a:p>
            <a:r>
              <a:rPr lang="cs-CZ" dirty="0"/>
              <a:t>Slapové jevy</a:t>
            </a:r>
          </a:p>
          <a:p>
            <a:endParaRPr lang="cs-CZ" dirty="0"/>
          </a:p>
          <a:p>
            <a:endParaRPr lang="cs-CZ" dirty="0"/>
          </a:p>
        </p:txBody>
      </p:sp>
      <p:pic>
        <p:nvPicPr>
          <p:cNvPr id="4098" name="Picture 2" descr="C:\Users\Konezz\Desktop\referáty\FYZIKA\Vesmír (Sluneční soustava)\Měsíc\Full_Moon_Luc_Viatour.jpg">
            <a:hlinkClick r:id="rId4"/>
          </p:cNvPr>
          <p:cNvPicPr>
            <a:picLocks noChangeAspect="1" noChangeArrowheads="1"/>
          </p:cNvPicPr>
          <p:nvPr/>
        </p:nvPicPr>
        <p:blipFill>
          <a:blip r:embed="rId5" cstate="print"/>
          <a:srcRect/>
          <a:stretch>
            <a:fillRect/>
          </a:stretch>
        </p:blipFill>
        <p:spPr bwMode="auto">
          <a:xfrm>
            <a:off x="5039544" y="2715729"/>
            <a:ext cx="4104456" cy="4142271"/>
          </a:xfrm>
          <a:prstGeom prst="ellipse">
            <a:avLst/>
          </a:prstGeom>
          <a:ln>
            <a:noFill/>
          </a:ln>
          <a:effectLst>
            <a:softEdge rad="112500"/>
          </a:effectLst>
        </p:spPr>
      </p:pic>
      <p:pic>
        <p:nvPicPr>
          <p:cNvPr id="4100" name="Picture 4" descr="C:\Users\Konezz\Desktop\referáty\FYZIKA\Vesmír (Sluneční soustava)\Měsíc\last_quarter_moon_u263E_icon_256x256.png">
            <a:hlinkClick r:id="rId6"/>
          </p:cNvPr>
          <p:cNvPicPr>
            <a:picLocks noChangeAspect="1" noChangeArrowheads="1"/>
          </p:cNvPicPr>
          <p:nvPr/>
        </p:nvPicPr>
        <p:blipFill>
          <a:blip r:embed="rId7" cstate="print"/>
          <a:srcRect/>
          <a:stretch>
            <a:fillRect/>
          </a:stretch>
        </p:blipFill>
        <p:spPr bwMode="auto">
          <a:xfrm>
            <a:off x="0" y="0"/>
            <a:ext cx="476672" cy="476672"/>
          </a:xfrm>
          <a:prstGeom prst="rect">
            <a:avLst/>
          </a:prstGeom>
          <a:noFill/>
        </p:spPr>
      </p:pic>
    </p:spTree>
  </p:cSld>
  <p:clrMapOvr>
    <a:masterClrMapping/>
  </p:clrMapOvr>
  <p:transition>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D6203"/>
                </a:solidFill>
              </a:rPr>
              <a:t>Mars</a:t>
            </a:r>
          </a:p>
        </p:txBody>
      </p:sp>
      <p:sp>
        <p:nvSpPr>
          <p:cNvPr id="3" name="Zástupný symbol pro obsah 2"/>
          <p:cNvSpPr>
            <a:spLocks noGrp="1"/>
          </p:cNvSpPr>
          <p:nvPr>
            <p:ph idx="1"/>
          </p:nvPr>
        </p:nvSpPr>
        <p:spPr/>
        <p:txBody>
          <a:bodyPr/>
          <a:lstStyle/>
          <a:p>
            <a:r>
              <a:rPr lang="cs-CZ" dirty="0"/>
              <a:t>Mars</a:t>
            </a:r>
          </a:p>
          <a:p>
            <a:r>
              <a:rPr lang="cs-CZ" dirty="0"/>
              <a:t>Dva měsíce – Phobos a Deimos</a:t>
            </a:r>
          </a:p>
          <a:p>
            <a:r>
              <a:rPr lang="cs-CZ" dirty="0"/>
              <a:t>Převážně z čedičů</a:t>
            </a:r>
          </a:p>
          <a:p>
            <a:r>
              <a:rPr lang="cs-CZ" dirty="0"/>
              <a:t>Načervenalá při pozorování</a:t>
            </a:r>
          </a:p>
          <a:p>
            <a:r>
              <a:rPr lang="cs-CZ" dirty="0"/>
              <a:t>20 °C</a:t>
            </a:r>
          </a:p>
          <a:p>
            <a:r>
              <a:rPr lang="cs-CZ" dirty="0"/>
              <a:t>2025 – 2030</a:t>
            </a:r>
          </a:p>
        </p:txBody>
      </p:sp>
      <p:pic>
        <p:nvPicPr>
          <p:cNvPr id="6146" name="Picture 2" descr="C:\Users\Konezz\Desktop\referáty\FYZIKA\Vesmír (Sluneční soustava)\Mars\240px-Mars_symbol.svg.png">
            <a:hlinkClick r:id="rId2"/>
          </p:cNvPr>
          <p:cNvPicPr>
            <a:picLocks noChangeAspect="1" noChangeArrowheads="1"/>
          </p:cNvPicPr>
          <p:nvPr/>
        </p:nvPicPr>
        <p:blipFill>
          <a:blip r:embed="rId3" cstate="print"/>
          <a:srcRect/>
          <a:stretch>
            <a:fillRect/>
          </a:stretch>
        </p:blipFill>
        <p:spPr bwMode="auto">
          <a:xfrm>
            <a:off x="0" y="0"/>
            <a:ext cx="404664" cy="404664"/>
          </a:xfrm>
          <a:prstGeom prst="rect">
            <a:avLst/>
          </a:prstGeom>
          <a:noFill/>
        </p:spPr>
      </p:pic>
      <p:pic>
        <p:nvPicPr>
          <p:cNvPr id="6147" name="Picture 3" descr="C:\Users\Konezz\Desktop\referáty\FYZIKA\Vesmír (Sluneční soustava)\Mars\Mars_Hubble.jpg">
            <a:hlinkClick r:id="rId4"/>
          </p:cNvPr>
          <p:cNvPicPr>
            <a:picLocks noChangeAspect="1" noChangeArrowheads="1"/>
          </p:cNvPicPr>
          <p:nvPr/>
        </p:nvPicPr>
        <p:blipFill>
          <a:blip r:embed="rId5" cstate="print"/>
          <a:srcRect/>
          <a:stretch>
            <a:fillRect/>
          </a:stretch>
        </p:blipFill>
        <p:spPr bwMode="auto">
          <a:xfrm>
            <a:off x="5642992" y="0"/>
            <a:ext cx="3501008" cy="3501008"/>
          </a:xfrm>
          <a:prstGeom prst="ellipse">
            <a:avLst/>
          </a:prstGeom>
          <a:ln>
            <a:noFill/>
          </a:ln>
          <a:effectLst>
            <a:softEdge rad="112500"/>
          </a:effectLst>
        </p:spPr>
      </p:pic>
      <p:pic>
        <p:nvPicPr>
          <p:cNvPr id="6148" name="Picture 4" descr="C:\Users\Konezz\Desktop\referáty\FYZIKA\Vesmír (Sluneční soustava)\Mars\Mars_atmosphere.jpg">
            <a:hlinkClick r:id="rId6"/>
          </p:cNvPr>
          <p:cNvPicPr>
            <a:picLocks noChangeAspect="1" noChangeArrowheads="1"/>
          </p:cNvPicPr>
          <p:nvPr/>
        </p:nvPicPr>
        <p:blipFill>
          <a:blip r:embed="rId7" cstate="print"/>
          <a:srcRect/>
          <a:stretch>
            <a:fillRect/>
          </a:stretch>
        </p:blipFill>
        <p:spPr bwMode="auto">
          <a:xfrm>
            <a:off x="3635896" y="3717032"/>
            <a:ext cx="2592288" cy="2911681"/>
          </a:xfrm>
          <a:prstGeom prst="rect">
            <a:avLst/>
          </a:prstGeom>
          <a:ln>
            <a:noFill/>
          </a:ln>
          <a:effectLst>
            <a:softEdge rad="112500"/>
          </a:effectLst>
        </p:spPr>
      </p:pic>
    </p:spTree>
  </p:cSld>
  <p:clrMapOvr>
    <a:masterClrMapping/>
  </p:clrMapOvr>
  <p:transition>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9D0D"/>
                </a:solidFill>
              </a:rPr>
              <a:t>Jupiter</a:t>
            </a:r>
          </a:p>
        </p:txBody>
      </p:sp>
      <p:sp>
        <p:nvSpPr>
          <p:cNvPr id="3" name="Zástupný symbol pro obsah 2"/>
          <p:cNvSpPr>
            <a:spLocks noGrp="1"/>
          </p:cNvSpPr>
          <p:nvPr>
            <p:ph idx="1"/>
          </p:nvPr>
        </p:nvSpPr>
        <p:spPr/>
        <p:txBody>
          <a:bodyPr/>
          <a:lstStyle/>
          <a:p>
            <a:r>
              <a:rPr lang="cs-CZ" dirty="0"/>
              <a:t>Největší plynný obr + planeta</a:t>
            </a:r>
          </a:p>
          <a:p>
            <a:r>
              <a:rPr lang="cs-CZ" dirty="0"/>
              <a:t>2,5x</a:t>
            </a:r>
          </a:p>
          <a:p>
            <a:r>
              <a:rPr lang="cs-CZ" dirty="0"/>
              <a:t>Jupiter</a:t>
            </a:r>
          </a:p>
          <a:p>
            <a:r>
              <a:rPr lang="cs-CZ" dirty="0"/>
              <a:t>Rudá skvrna</a:t>
            </a:r>
          </a:p>
          <a:p>
            <a:r>
              <a:rPr lang="cs-CZ" dirty="0"/>
              <a:t>Min. 63 měsíců</a:t>
            </a:r>
          </a:p>
          <a:p>
            <a:endParaRPr lang="cs-CZ" dirty="0"/>
          </a:p>
          <a:p>
            <a:endParaRPr lang="cs-CZ" dirty="0"/>
          </a:p>
        </p:txBody>
      </p:sp>
      <p:pic>
        <p:nvPicPr>
          <p:cNvPr id="7171" name="Picture 3" descr="C:\Users\Konezz\Desktop\referáty\FYZIKA\Vesmír (Sluneční soustava)\Jupiter\240px-Jupiter_symbol.svg.png">
            <a:hlinkClick r:id="rId2"/>
          </p:cNvPr>
          <p:cNvPicPr>
            <a:picLocks noChangeAspect="1" noChangeArrowheads="1"/>
          </p:cNvPicPr>
          <p:nvPr/>
        </p:nvPicPr>
        <p:blipFill>
          <a:blip r:embed="rId3" cstate="print"/>
          <a:srcRect/>
          <a:stretch>
            <a:fillRect/>
          </a:stretch>
        </p:blipFill>
        <p:spPr bwMode="auto">
          <a:xfrm>
            <a:off x="0" y="0"/>
            <a:ext cx="404664" cy="404664"/>
          </a:xfrm>
          <a:prstGeom prst="rect">
            <a:avLst/>
          </a:prstGeom>
          <a:noFill/>
        </p:spPr>
      </p:pic>
      <p:pic>
        <p:nvPicPr>
          <p:cNvPr id="7172" name="Picture 4" descr="C:\Users\Konezz\Desktop\referáty\FYZIKA\Vesmír (Sluneční soustava)\Jupiter\Jupiter.jpg">
            <a:hlinkClick r:id="rId4"/>
          </p:cNvPr>
          <p:cNvPicPr>
            <a:picLocks noChangeAspect="1" noChangeArrowheads="1"/>
          </p:cNvPicPr>
          <p:nvPr/>
        </p:nvPicPr>
        <p:blipFill>
          <a:blip r:embed="rId5" cstate="print"/>
          <a:srcRect/>
          <a:stretch>
            <a:fillRect/>
          </a:stretch>
        </p:blipFill>
        <p:spPr bwMode="auto">
          <a:xfrm>
            <a:off x="5580112" y="260648"/>
            <a:ext cx="3312368" cy="3312368"/>
          </a:xfrm>
          <a:prstGeom prst="ellipse">
            <a:avLst/>
          </a:prstGeom>
          <a:ln>
            <a:noFill/>
          </a:ln>
          <a:effectLst>
            <a:softEdge rad="112500"/>
          </a:effectLst>
        </p:spPr>
      </p:pic>
      <p:pic>
        <p:nvPicPr>
          <p:cNvPr id="7173" name="Picture 5" descr="C:\Users\Konezz\Desktop\referáty\FYZIKA\Vesmír (Sluneční soustava)\Jupiter\Great_Red_Spot_From_Voyager_1.jpg">
            <a:hlinkClick r:id="rId6"/>
          </p:cNvPr>
          <p:cNvPicPr>
            <a:picLocks noChangeAspect="1" noChangeArrowheads="1"/>
          </p:cNvPicPr>
          <p:nvPr/>
        </p:nvPicPr>
        <p:blipFill>
          <a:blip r:embed="rId7" cstate="print"/>
          <a:srcRect/>
          <a:stretch>
            <a:fillRect/>
          </a:stretch>
        </p:blipFill>
        <p:spPr bwMode="auto">
          <a:xfrm>
            <a:off x="4211960" y="3645024"/>
            <a:ext cx="3096344" cy="2933743"/>
          </a:xfrm>
          <a:prstGeom prst="rect">
            <a:avLst/>
          </a:prstGeom>
          <a:ln>
            <a:noFill/>
          </a:ln>
          <a:effectLst>
            <a:softEdge rad="112500"/>
          </a:effectLst>
        </p:spPr>
      </p:pic>
    </p:spTree>
  </p:cSld>
  <p:clrMapOvr>
    <a:masterClrMapping/>
  </p:clrMapOvr>
  <p:transition>
    <p:pull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Saturn</a:t>
            </a:r>
          </a:p>
        </p:txBody>
      </p:sp>
      <p:sp>
        <p:nvSpPr>
          <p:cNvPr id="3" name="Zástupný symbol pro obsah 2"/>
          <p:cNvSpPr>
            <a:spLocks noGrp="1"/>
          </p:cNvSpPr>
          <p:nvPr>
            <p:ph idx="1"/>
          </p:nvPr>
        </p:nvSpPr>
        <p:spPr/>
        <p:txBody>
          <a:bodyPr/>
          <a:lstStyle/>
          <a:p>
            <a:r>
              <a:rPr lang="cs-CZ" dirty="0"/>
              <a:t>Saturn</a:t>
            </a:r>
          </a:p>
          <a:p>
            <a:r>
              <a:rPr lang="cs-CZ" dirty="0"/>
              <a:t>Nejmenší hustota</a:t>
            </a:r>
          </a:p>
          <a:p>
            <a:r>
              <a:rPr lang="cs-CZ" dirty="0"/>
              <a:t>Mohutná soustava prstenců</a:t>
            </a:r>
          </a:p>
          <a:p>
            <a:r>
              <a:rPr lang="cs-CZ" dirty="0"/>
              <a:t>62 měsíců</a:t>
            </a:r>
          </a:p>
          <a:p>
            <a:r>
              <a:rPr lang="cs-CZ" dirty="0"/>
              <a:t>Titan s atmosférou</a:t>
            </a:r>
          </a:p>
          <a:p>
            <a:r>
              <a:rPr lang="cs-CZ" dirty="0"/>
              <a:t>Nejvíce zploštělá planeta</a:t>
            </a:r>
          </a:p>
          <a:p>
            <a:r>
              <a:rPr lang="cs-CZ" dirty="0"/>
              <a:t>Rotace o rychlosti 35 500 km/h</a:t>
            </a:r>
          </a:p>
          <a:p>
            <a:endParaRPr lang="cs-CZ" dirty="0"/>
          </a:p>
        </p:txBody>
      </p:sp>
      <p:pic>
        <p:nvPicPr>
          <p:cNvPr id="9218" name="Picture 2" descr="C:\Users\Konezz\Desktop\referáty\FYZIKA\Vesmír (Sluneční soustava)\Saturn\240px-Saturn_symbol.svg.png">
            <a:hlinkClick r:id="rId2"/>
          </p:cNvPr>
          <p:cNvPicPr>
            <a:picLocks noChangeAspect="1" noChangeArrowheads="1"/>
          </p:cNvPicPr>
          <p:nvPr/>
        </p:nvPicPr>
        <p:blipFill>
          <a:blip r:embed="rId3" cstate="print"/>
          <a:srcRect/>
          <a:stretch>
            <a:fillRect/>
          </a:stretch>
        </p:blipFill>
        <p:spPr bwMode="auto">
          <a:xfrm>
            <a:off x="0" y="0"/>
            <a:ext cx="476672" cy="476672"/>
          </a:xfrm>
          <a:prstGeom prst="rect">
            <a:avLst/>
          </a:prstGeom>
          <a:noFill/>
        </p:spPr>
      </p:pic>
      <p:pic>
        <p:nvPicPr>
          <p:cNvPr id="9219" name="Picture 3" descr="C:\Users\Konezz\Desktop\referáty\FYZIKA\Vesmír (Sluneční soustava)\Saturn\Saturn_(planet)_large.jpg">
            <a:hlinkClick r:id="rId4"/>
          </p:cNvPr>
          <p:cNvPicPr>
            <a:picLocks noChangeAspect="1" noChangeArrowheads="1"/>
          </p:cNvPicPr>
          <p:nvPr/>
        </p:nvPicPr>
        <p:blipFill>
          <a:blip r:embed="rId5" cstate="print"/>
          <a:srcRect/>
          <a:stretch>
            <a:fillRect/>
          </a:stretch>
        </p:blipFill>
        <p:spPr bwMode="auto">
          <a:xfrm>
            <a:off x="5868144" y="908720"/>
            <a:ext cx="2789041" cy="3486301"/>
          </a:xfrm>
          <a:prstGeom prst="rect">
            <a:avLst/>
          </a:prstGeom>
          <a:ln>
            <a:noFill/>
          </a:ln>
          <a:effectLst>
            <a:softEdge rad="112500"/>
          </a:effectLst>
        </p:spPr>
      </p:pic>
      <p:pic>
        <p:nvPicPr>
          <p:cNvPr id="9220" name="Picture 4" descr="C:\Users\Konezz\Desktop\referáty\FYZIKA\Vesmír (Sluneční soustava)\Saturn\Saturn_Rings_PIA06175_cs.jpg">
            <a:hlinkClick r:id="rId6"/>
          </p:cNvPr>
          <p:cNvPicPr>
            <a:picLocks noChangeAspect="1" noChangeArrowheads="1"/>
          </p:cNvPicPr>
          <p:nvPr/>
        </p:nvPicPr>
        <p:blipFill>
          <a:blip r:embed="rId7" cstate="print"/>
          <a:srcRect/>
          <a:stretch>
            <a:fillRect/>
          </a:stretch>
        </p:blipFill>
        <p:spPr bwMode="auto">
          <a:xfrm>
            <a:off x="0" y="5304630"/>
            <a:ext cx="9144000" cy="1553370"/>
          </a:xfrm>
          <a:prstGeom prst="rect">
            <a:avLst/>
          </a:prstGeom>
          <a:ln>
            <a:noFill/>
          </a:ln>
          <a:effectLst>
            <a:softEdge rad="112500"/>
          </a:effectLst>
        </p:spPr>
      </p:pic>
    </p:spTree>
  </p:cSld>
  <p:clrMapOvr>
    <a:masterClrMapping/>
  </p:clrMapOvr>
  <p:transition>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F0"/>
                </a:solidFill>
              </a:rPr>
              <a:t>Uran</a:t>
            </a:r>
          </a:p>
        </p:txBody>
      </p:sp>
      <p:sp>
        <p:nvSpPr>
          <p:cNvPr id="3" name="Zástupný symbol pro obsah 2"/>
          <p:cNvSpPr>
            <a:spLocks noGrp="1"/>
          </p:cNvSpPr>
          <p:nvPr>
            <p:ph idx="1"/>
          </p:nvPr>
        </p:nvSpPr>
        <p:spPr/>
        <p:txBody>
          <a:bodyPr/>
          <a:lstStyle/>
          <a:p>
            <a:r>
              <a:rPr lang="cs-CZ" dirty="0"/>
              <a:t>Úran</a:t>
            </a:r>
          </a:p>
          <a:p>
            <a:r>
              <a:rPr lang="cs-CZ" dirty="0"/>
              <a:t>Nejchladnější atmosféra o teplotě -272,15 °C</a:t>
            </a:r>
          </a:p>
          <a:p>
            <a:r>
              <a:rPr lang="cs-CZ" dirty="0"/>
              <a:t>27 měsíců</a:t>
            </a:r>
          </a:p>
          <a:p>
            <a:r>
              <a:rPr lang="cs-CZ" dirty="0"/>
              <a:t>Rovinový sklon</a:t>
            </a:r>
          </a:p>
          <a:p>
            <a:r>
              <a:rPr lang="cs-CZ" dirty="0"/>
              <a:t>Vítr až 900 km/h</a:t>
            </a:r>
          </a:p>
          <a:p>
            <a:endParaRPr lang="cs-CZ" dirty="0"/>
          </a:p>
        </p:txBody>
      </p:sp>
      <p:pic>
        <p:nvPicPr>
          <p:cNvPr id="10242" name="Picture 2" descr="C:\Users\Konezz\Desktop\referáty\FYZIKA\Vesmír (Sluneční soustava)\Uran\50px-Uranus_symbol.svg.png">
            <a:hlinkClick r:id="rId2"/>
          </p:cNvPr>
          <p:cNvPicPr>
            <a:picLocks noChangeAspect="1" noChangeArrowheads="1"/>
          </p:cNvPicPr>
          <p:nvPr/>
        </p:nvPicPr>
        <p:blipFill>
          <a:blip r:embed="rId3" cstate="print"/>
          <a:srcRect/>
          <a:stretch>
            <a:fillRect/>
          </a:stretch>
        </p:blipFill>
        <p:spPr bwMode="auto">
          <a:xfrm>
            <a:off x="0" y="0"/>
            <a:ext cx="476672" cy="476672"/>
          </a:xfrm>
          <a:prstGeom prst="rect">
            <a:avLst/>
          </a:prstGeom>
          <a:noFill/>
        </p:spPr>
      </p:pic>
      <p:pic>
        <p:nvPicPr>
          <p:cNvPr id="10243" name="Picture 3" descr="C:\Users\Konezz\Desktop\referáty\FYZIKA\Vesmír (Sluneční soustava)\Uran\Uranus.jpg">
            <a:hlinkClick r:id="rId4"/>
          </p:cNvPr>
          <p:cNvPicPr>
            <a:picLocks noChangeAspect="1" noChangeArrowheads="1"/>
          </p:cNvPicPr>
          <p:nvPr/>
        </p:nvPicPr>
        <p:blipFill>
          <a:blip r:embed="rId5" cstate="print"/>
          <a:srcRect/>
          <a:stretch>
            <a:fillRect/>
          </a:stretch>
        </p:blipFill>
        <p:spPr bwMode="auto">
          <a:xfrm>
            <a:off x="4283968" y="2852936"/>
            <a:ext cx="3744416" cy="3744416"/>
          </a:xfrm>
          <a:prstGeom prst="ellipse">
            <a:avLst/>
          </a:prstGeom>
          <a:ln>
            <a:noFill/>
          </a:ln>
          <a:effectLst>
            <a:softEdge rad="112500"/>
          </a:effectLst>
        </p:spPr>
      </p:pic>
      <p:pic>
        <p:nvPicPr>
          <p:cNvPr id="1027" name="Picture 3" descr="C:\Users\Konezz\Desktop\referáty\FYZIKA\Uranus\ELLIOT2-obit-popup.jpg">
            <a:hlinkClick r:id="rId6"/>
          </p:cNvPr>
          <p:cNvPicPr>
            <a:picLocks noChangeAspect="1" noChangeArrowheads="1"/>
          </p:cNvPicPr>
          <p:nvPr/>
        </p:nvPicPr>
        <p:blipFill>
          <a:blip r:embed="rId7" cstate="print"/>
          <a:srcRect/>
          <a:stretch>
            <a:fillRect/>
          </a:stretch>
        </p:blipFill>
        <p:spPr bwMode="auto">
          <a:xfrm>
            <a:off x="1043608" y="4221088"/>
            <a:ext cx="2420888" cy="2420888"/>
          </a:xfrm>
          <a:prstGeom prst="rect">
            <a:avLst/>
          </a:prstGeom>
          <a:ln>
            <a:noFill/>
          </a:ln>
          <a:effectLst>
            <a:softEdge rad="112500"/>
          </a:effectLst>
        </p:spPr>
      </p:pic>
      <p:pic>
        <p:nvPicPr>
          <p:cNvPr id="1028" name="Picture 4" descr="C:\Users\Konezz\Desktop\referáty\FYZIKA\Uranus\640px-Uranus,_Earth_size_comparison.jpg">
            <a:hlinkClick r:id="rId8"/>
          </p:cNvPr>
          <p:cNvPicPr>
            <a:picLocks noChangeAspect="1" noChangeArrowheads="1"/>
          </p:cNvPicPr>
          <p:nvPr/>
        </p:nvPicPr>
        <p:blipFill>
          <a:blip r:embed="rId9" cstate="print"/>
          <a:srcRect/>
          <a:stretch>
            <a:fillRect/>
          </a:stretch>
        </p:blipFill>
        <p:spPr bwMode="auto">
          <a:xfrm>
            <a:off x="6156176" y="332656"/>
            <a:ext cx="2592288" cy="1899661"/>
          </a:xfrm>
          <a:prstGeom prst="rect">
            <a:avLst/>
          </a:prstGeom>
          <a:ln>
            <a:noFill/>
          </a:ln>
          <a:effectLst>
            <a:softEdge rad="112500"/>
          </a:effectLst>
        </p:spPr>
      </p:pic>
    </p:spTree>
  </p:cSld>
  <p:clrMapOvr>
    <a:masterClrMapping/>
  </p:clrMapOvr>
  <p:transition>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7030A0"/>
                </a:solidFill>
              </a:rPr>
              <a:t>Neptun</a:t>
            </a:r>
          </a:p>
        </p:txBody>
      </p:sp>
      <p:sp>
        <p:nvSpPr>
          <p:cNvPr id="3" name="Zástupný symbol pro obsah 2"/>
          <p:cNvSpPr>
            <a:spLocks noGrp="1"/>
          </p:cNvSpPr>
          <p:nvPr>
            <p:ph idx="1"/>
          </p:nvPr>
        </p:nvSpPr>
        <p:spPr/>
        <p:txBody>
          <a:bodyPr/>
          <a:lstStyle/>
          <a:p>
            <a:r>
              <a:rPr lang="cs-CZ" dirty="0"/>
              <a:t>Nejvzdálenější planeta od Slunce</a:t>
            </a:r>
          </a:p>
          <a:p>
            <a:r>
              <a:rPr lang="cs-CZ" dirty="0"/>
              <a:t>Modrá atmosféra</a:t>
            </a:r>
          </a:p>
          <a:p>
            <a:r>
              <a:rPr lang="cs-CZ" dirty="0"/>
              <a:t>Neptun</a:t>
            </a:r>
          </a:p>
          <a:p>
            <a:r>
              <a:rPr lang="cs-CZ" dirty="0"/>
              <a:t>14 měsíců</a:t>
            </a:r>
          </a:p>
          <a:p>
            <a:r>
              <a:rPr lang="cs-CZ" dirty="0"/>
              <a:t>Velká tmavá skvrna</a:t>
            </a:r>
          </a:p>
        </p:txBody>
      </p:sp>
      <p:pic>
        <p:nvPicPr>
          <p:cNvPr id="11266" name="Picture 2" descr="C:\Users\Konezz\Desktop\referáty\FYZIKA\Vesmír (Sluneční soustava)\Neptun\240px-Neptune_symbol.svg.png">
            <a:hlinkClick r:id="rId2"/>
          </p:cNvPr>
          <p:cNvPicPr>
            <a:picLocks noChangeAspect="1" noChangeArrowheads="1"/>
          </p:cNvPicPr>
          <p:nvPr/>
        </p:nvPicPr>
        <p:blipFill>
          <a:blip r:embed="rId3" cstate="print"/>
          <a:srcRect/>
          <a:stretch>
            <a:fillRect/>
          </a:stretch>
        </p:blipFill>
        <p:spPr bwMode="auto">
          <a:xfrm>
            <a:off x="0" y="0"/>
            <a:ext cx="476672" cy="476672"/>
          </a:xfrm>
          <a:prstGeom prst="rect">
            <a:avLst/>
          </a:prstGeom>
          <a:noFill/>
        </p:spPr>
      </p:pic>
      <p:pic>
        <p:nvPicPr>
          <p:cNvPr id="11267" name="Picture 3" descr="C:\Users\Konezz\Desktop\referáty\FYZIKA\Vesmír (Sluneční soustava)\Neptun\Neptune_Full_Disk_View_-_GPN-2000-000443.jpg">
            <a:hlinkClick r:id="rId4"/>
          </p:cNvPr>
          <p:cNvPicPr>
            <a:picLocks noChangeAspect="1" noChangeArrowheads="1"/>
          </p:cNvPicPr>
          <p:nvPr/>
        </p:nvPicPr>
        <p:blipFill>
          <a:blip r:embed="rId5" cstate="print"/>
          <a:srcRect/>
          <a:stretch>
            <a:fillRect/>
          </a:stretch>
        </p:blipFill>
        <p:spPr bwMode="auto">
          <a:xfrm>
            <a:off x="5862788" y="260648"/>
            <a:ext cx="3028661" cy="3024336"/>
          </a:xfrm>
          <a:prstGeom prst="ellipse">
            <a:avLst/>
          </a:prstGeom>
          <a:ln>
            <a:noFill/>
          </a:ln>
          <a:effectLst>
            <a:softEdge rad="112500"/>
          </a:effectLst>
        </p:spPr>
      </p:pic>
      <p:pic>
        <p:nvPicPr>
          <p:cNvPr id="11268" name="Picture 4" descr="C:\Users\Konezz\Desktop\referáty\FYZIKA\Vesmír (Sluneční soustava)\Neptun\Neptune_darkspot.jpg">
            <a:hlinkClick r:id="rId6"/>
          </p:cNvPr>
          <p:cNvPicPr>
            <a:picLocks noChangeAspect="1" noChangeArrowheads="1"/>
          </p:cNvPicPr>
          <p:nvPr/>
        </p:nvPicPr>
        <p:blipFill>
          <a:blip r:embed="rId7" cstate="print"/>
          <a:srcRect/>
          <a:stretch>
            <a:fillRect/>
          </a:stretch>
        </p:blipFill>
        <p:spPr bwMode="auto">
          <a:xfrm>
            <a:off x="4283968" y="3356992"/>
            <a:ext cx="2448272" cy="3209956"/>
          </a:xfrm>
          <a:prstGeom prst="rect">
            <a:avLst/>
          </a:prstGeom>
          <a:ln>
            <a:noFill/>
          </a:ln>
          <a:effectLst>
            <a:softEdge rad="112500"/>
          </a:effectLst>
        </p:spPr>
      </p:pic>
    </p:spTree>
  </p:cSld>
  <p:clrMapOvr>
    <a:masterClrMapping/>
  </p:clrMapOvr>
  <p:transition>
    <p:pull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1"/>
                </a:solidFill>
              </a:rPr>
              <a:t>Trpasličí planety</a:t>
            </a:r>
          </a:p>
        </p:txBody>
      </p:sp>
      <p:sp>
        <p:nvSpPr>
          <p:cNvPr id="3" name="Zástupný symbol pro obsah 2"/>
          <p:cNvSpPr>
            <a:spLocks noGrp="1"/>
          </p:cNvSpPr>
          <p:nvPr>
            <p:ph idx="1"/>
          </p:nvPr>
        </p:nvSpPr>
        <p:spPr/>
        <p:txBody>
          <a:bodyPr/>
          <a:lstStyle/>
          <a:p>
            <a:r>
              <a:rPr lang="cs-CZ" dirty="0"/>
              <a:t>Musí:</a:t>
            </a:r>
          </a:p>
          <a:p>
            <a:pPr lvl="1"/>
            <a:r>
              <a:rPr lang="cs-CZ" dirty="0"/>
              <a:t>Obíhat okolo Slunce</a:t>
            </a:r>
          </a:p>
          <a:p>
            <a:pPr lvl="1"/>
            <a:r>
              <a:rPr lang="cs-CZ" dirty="0"/>
              <a:t>Mít dostatečnou hmotnost</a:t>
            </a:r>
          </a:p>
          <a:p>
            <a:pPr lvl="1"/>
            <a:r>
              <a:rPr lang="cs-CZ" dirty="0"/>
              <a:t>Nebýt měsícem</a:t>
            </a:r>
          </a:p>
          <a:p>
            <a:r>
              <a:rPr lang="cs-CZ" dirty="0"/>
              <a:t>Eris – největší</a:t>
            </a:r>
          </a:p>
        </p:txBody>
      </p:sp>
      <p:pic>
        <p:nvPicPr>
          <p:cNvPr id="12291" name="Picture 3" descr="C:\Users\Konezz\Desktop\referáty\FYZIKA\Vesmír (Sluneční soustava)\Trpasličí planety\Artist's_impression_dwarf_planet_Eris.jpg">
            <a:hlinkClick r:id="rId2"/>
          </p:cNvPr>
          <p:cNvPicPr>
            <a:picLocks noChangeAspect="1" noChangeArrowheads="1"/>
          </p:cNvPicPr>
          <p:nvPr/>
        </p:nvPicPr>
        <p:blipFill>
          <a:blip r:embed="rId3" cstate="print"/>
          <a:srcRect/>
          <a:stretch>
            <a:fillRect/>
          </a:stretch>
        </p:blipFill>
        <p:spPr bwMode="auto">
          <a:xfrm>
            <a:off x="4644008" y="1700808"/>
            <a:ext cx="4176464" cy="4191067"/>
          </a:xfrm>
          <a:prstGeom prst="ellipse">
            <a:avLst/>
          </a:prstGeom>
          <a:ln>
            <a:noFill/>
          </a:ln>
          <a:effectLst>
            <a:softEdge rad="112500"/>
          </a:effectLst>
        </p:spPr>
      </p:pic>
    </p:spTree>
  </p:cSld>
  <p:clrMapOvr>
    <a:masterClrMapping/>
  </p:clrMapOvr>
  <p:transition>
    <p:pull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1"/>
                </a:solidFill>
                <a:effectLst>
                  <a:outerShdw blurRad="38100" dist="38100" dir="2700000" algn="tl">
                    <a:srgbClr val="000000">
                      <a:alpha val="43137"/>
                    </a:srgbClr>
                  </a:outerShdw>
                </a:effectLst>
              </a:rPr>
              <a:t>Galaxie a Mléčná dráha</a:t>
            </a:r>
          </a:p>
        </p:txBody>
      </p:sp>
      <p:sp>
        <p:nvSpPr>
          <p:cNvPr id="3" name="Zástupný symbol pro obsah 2"/>
          <p:cNvSpPr>
            <a:spLocks noGrp="1"/>
          </p:cNvSpPr>
          <p:nvPr>
            <p:ph idx="1"/>
          </p:nvPr>
        </p:nvSpPr>
        <p:spPr/>
        <p:txBody>
          <a:bodyPr/>
          <a:lstStyle/>
          <a:p>
            <a:r>
              <a:rPr lang="cs-CZ" dirty="0"/>
              <a:t>Velká spirální galaxie</a:t>
            </a:r>
          </a:p>
          <a:p>
            <a:r>
              <a:rPr lang="cs-CZ" dirty="0"/>
              <a:t>Galaktické jádro</a:t>
            </a:r>
          </a:p>
          <a:p>
            <a:r>
              <a:rPr lang="cs-CZ" dirty="0"/>
              <a:t>Mléčná dráha</a:t>
            </a:r>
          </a:p>
        </p:txBody>
      </p:sp>
      <p:pic>
        <p:nvPicPr>
          <p:cNvPr id="15362" name="Picture 2" descr="C:\Users\Konezz\Desktop\referáty\FYZIKA\Vesmír (Sluneční soustava)\Galaxie\Milky_Way_2005.jpg">
            <a:hlinkClick r:id="rId2"/>
          </p:cNvPr>
          <p:cNvPicPr>
            <a:picLocks noChangeAspect="1" noChangeArrowheads="1"/>
          </p:cNvPicPr>
          <p:nvPr/>
        </p:nvPicPr>
        <p:blipFill>
          <a:blip r:embed="rId3" cstate="print"/>
          <a:srcRect/>
          <a:stretch>
            <a:fillRect/>
          </a:stretch>
        </p:blipFill>
        <p:spPr bwMode="auto">
          <a:xfrm>
            <a:off x="4644008" y="1196752"/>
            <a:ext cx="3635896" cy="3635896"/>
          </a:xfrm>
          <a:prstGeom prst="ellipse">
            <a:avLst/>
          </a:prstGeom>
          <a:ln>
            <a:noFill/>
          </a:ln>
          <a:effectLst>
            <a:softEdge rad="112500"/>
          </a:effectLst>
        </p:spPr>
      </p:pic>
      <p:pic>
        <p:nvPicPr>
          <p:cNvPr id="15363" name="Picture 3" descr="C:\Users\Konezz\Desktop\referáty\FYZIKA\Vesmír (Sluneční soustava)\Galaxie\Perseid_and_Milky_Way.jpg">
            <a:hlinkClick r:id="rId4"/>
          </p:cNvPr>
          <p:cNvPicPr>
            <a:picLocks noChangeAspect="1" noChangeArrowheads="1"/>
          </p:cNvPicPr>
          <p:nvPr/>
        </p:nvPicPr>
        <p:blipFill>
          <a:blip r:embed="rId5" cstate="print"/>
          <a:srcRect/>
          <a:stretch>
            <a:fillRect/>
          </a:stretch>
        </p:blipFill>
        <p:spPr bwMode="auto">
          <a:xfrm>
            <a:off x="611560" y="3717032"/>
            <a:ext cx="3528392" cy="2894714"/>
          </a:xfrm>
          <a:prstGeom prst="rect">
            <a:avLst/>
          </a:prstGeom>
          <a:ln>
            <a:noFill/>
          </a:ln>
          <a:effectLst>
            <a:softEdge rad="112500"/>
          </a:effectLst>
        </p:spPr>
      </p:pic>
    </p:spTree>
  </p:cSld>
  <p:clrMapOvr>
    <a:masterClrMapping/>
  </p:clrMapOvr>
  <p:transition>
    <p:pull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1"/>
                </a:solidFill>
              </a:rPr>
              <a:t>Zdroje</a:t>
            </a:r>
          </a:p>
        </p:txBody>
      </p:sp>
      <p:sp>
        <p:nvSpPr>
          <p:cNvPr id="3" name="Zástupný symbol pro obsah 2"/>
          <p:cNvSpPr>
            <a:spLocks noGrp="1"/>
          </p:cNvSpPr>
          <p:nvPr>
            <p:ph idx="1"/>
          </p:nvPr>
        </p:nvSpPr>
        <p:spPr>
          <a:xfrm>
            <a:off x="467544" y="1196752"/>
            <a:ext cx="8229600" cy="5257800"/>
          </a:xfrm>
        </p:spPr>
        <p:txBody>
          <a:bodyPr>
            <a:normAutofit/>
          </a:bodyPr>
          <a:lstStyle/>
          <a:p>
            <a:r>
              <a:rPr lang="cs-CZ" sz="1750" dirty="0">
                <a:solidFill>
                  <a:schemeClr val="tx1">
                    <a:lumMod val="95000"/>
                    <a:lumOff val="5000"/>
                  </a:schemeClr>
                </a:solidFill>
                <a:hlinkClick r:id="rId2"/>
              </a:rPr>
              <a:t>https://cs.wikipedia.org/wiki/Sluneční_soustava</a:t>
            </a:r>
            <a:endParaRPr lang="cs-CZ" sz="1750" dirty="0">
              <a:solidFill>
                <a:schemeClr val="tx1">
                  <a:lumMod val="95000"/>
                  <a:lumOff val="5000"/>
                </a:schemeClr>
              </a:solidFill>
            </a:endParaRPr>
          </a:p>
          <a:p>
            <a:r>
              <a:rPr lang="cs-CZ" sz="1750" dirty="0">
                <a:solidFill>
                  <a:schemeClr val="tx1">
                    <a:lumMod val="95000"/>
                    <a:lumOff val="5000"/>
                  </a:schemeClr>
                </a:solidFill>
                <a:hlinkClick r:id="rId3"/>
              </a:rPr>
              <a:t>https://cs.wikipedia.org/wiki/Slunce</a:t>
            </a:r>
            <a:endParaRPr lang="cs-CZ" sz="1750" dirty="0">
              <a:solidFill>
                <a:schemeClr val="tx1">
                  <a:lumMod val="95000"/>
                  <a:lumOff val="5000"/>
                </a:schemeClr>
              </a:solidFill>
            </a:endParaRPr>
          </a:p>
          <a:p>
            <a:r>
              <a:rPr lang="cs-CZ" sz="1750" dirty="0">
                <a:solidFill>
                  <a:schemeClr val="tx1">
                    <a:lumMod val="95000"/>
                    <a:lumOff val="5000"/>
                  </a:schemeClr>
                </a:solidFill>
                <a:hlinkClick r:id="rId4"/>
              </a:rPr>
              <a:t>https://cs.wikipedia.org/wiki/Merkur_(planeta)</a:t>
            </a:r>
            <a:endParaRPr lang="cs-CZ" sz="1750" dirty="0">
              <a:solidFill>
                <a:schemeClr val="tx1">
                  <a:lumMod val="95000"/>
                  <a:lumOff val="5000"/>
                </a:schemeClr>
              </a:solidFill>
            </a:endParaRPr>
          </a:p>
          <a:p>
            <a:r>
              <a:rPr lang="cs-CZ" sz="1750" dirty="0">
                <a:solidFill>
                  <a:schemeClr val="tx1">
                    <a:lumMod val="95000"/>
                    <a:lumOff val="5000"/>
                  </a:schemeClr>
                </a:solidFill>
                <a:hlinkClick r:id="rId5"/>
              </a:rPr>
              <a:t>https://cs.wikipedia.org/wiki/Venuše_(planeta)</a:t>
            </a:r>
            <a:endParaRPr lang="cs-CZ" sz="1750" dirty="0">
              <a:solidFill>
                <a:schemeClr val="tx1">
                  <a:lumMod val="95000"/>
                  <a:lumOff val="5000"/>
                </a:schemeClr>
              </a:solidFill>
            </a:endParaRPr>
          </a:p>
          <a:p>
            <a:r>
              <a:rPr lang="cs-CZ" sz="1750" dirty="0">
                <a:solidFill>
                  <a:schemeClr val="tx1">
                    <a:lumMod val="95000"/>
                    <a:lumOff val="5000"/>
                  </a:schemeClr>
                </a:solidFill>
                <a:hlinkClick r:id="rId6"/>
              </a:rPr>
              <a:t>https://cs.wikipedia.org/wiki/Země</a:t>
            </a:r>
            <a:endParaRPr lang="cs-CZ" sz="1750" dirty="0">
              <a:solidFill>
                <a:schemeClr val="tx1">
                  <a:lumMod val="95000"/>
                  <a:lumOff val="5000"/>
                </a:schemeClr>
              </a:solidFill>
            </a:endParaRPr>
          </a:p>
          <a:p>
            <a:r>
              <a:rPr lang="cs-CZ" sz="1750" dirty="0">
                <a:solidFill>
                  <a:schemeClr val="tx1">
                    <a:lumMod val="95000"/>
                    <a:lumOff val="5000"/>
                  </a:schemeClr>
                </a:solidFill>
                <a:hlinkClick r:id="rId7"/>
              </a:rPr>
              <a:t>https://cs.wikipedia.org/wiki/Mars_(planeta)</a:t>
            </a:r>
            <a:endParaRPr lang="cs-CZ" sz="1750" dirty="0">
              <a:solidFill>
                <a:schemeClr val="tx1">
                  <a:lumMod val="95000"/>
                  <a:lumOff val="5000"/>
                </a:schemeClr>
              </a:solidFill>
            </a:endParaRPr>
          </a:p>
          <a:p>
            <a:r>
              <a:rPr lang="cs-CZ" sz="1750" dirty="0">
                <a:solidFill>
                  <a:schemeClr val="tx1">
                    <a:lumMod val="95000"/>
                    <a:lumOff val="5000"/>
                  </a:schemeClr>
                </a:solidFill>
                <a:hlinkClick r:id="rId8"/>
              </a:rPr>
              <a:t>https://cs.wikipedia.org/wiki/Jupiter_(planeta)</a:t>
            </a:r>
            <a:endParaRPr lang="cs-CZ" sz="1750" dirty="0">
              <a:solidFill>
                <a:schemeClr val="tx1">
                  <a:lumMod val="95000"/>
                  <a:lumOff val="5000"/>
                </a:schemeClr>
              </a:solidFill>
            </a:endParaRPr>
          </a:p>
          <a:p>
            <a:r>
              <a:rPr lang="cs-CZ" sz="1750" dirty="0">
                <a:solidFill>
                  <a:schemeClr val="tx1">
                    <a:lumMod val="95000"/>
                    <a:lumOff val="5000"/>
                  </a:schemeClr>
                </a:solidFill>
                <a:hlinkClick r:id="rId9"/>
              </a:rPr>
              <a:t>https://cs.wikipedia.org/wiki/Saturn_(planeta)</a:t>
            </a:r>
            <a:endParaRPr lang="cs-CZ" sz="1750" dirty="0">
              <a:solidFill>
                <a:schemeClr val="tx1">
                  <a:lumMod val="95000"/>
                  <a:lumOff val="5000"/>
                </a:schemeClr>
              </a:solidFill>
            </a:endParaRPr>
          </a:p>
          <a:p>
            <a:r>
              <a:rPr lang="cs-CZ" sz="1750" dirty="0">
                <a:solidFill>
                  <a:schemeClr val="tx1">
                    <a:lumMod val="95000"/>
                    <a:lumOff val="5000"/>
                  </a:schemeClr>
                </a:solidFill>
                <a:hlinkClick r:id="rId10"/>
              </a:rPr>
              <a:t>https://cs.wikipedia.org/wiki/Uran_(planeta)</a:t>
            </a:r>
            <a:endParaRPr lang="cs-CZ" sz="1750" dirty="0">
              <a:solidFill>
                <a:schemeClr val="tx1">
                  <a:lumMod val="95000"/>
                  <a:lumOff val="5000"/>
                </a:schemeClr>
              </a:solidFill>
            </a:endParaRPr>
          </a:p>
          <a:p>
            <a:r>
              <a:rPr lang="cs-CZ" sz="1750" dirty="0">
                <a:solidFill>
                  <a:schemeClr val="tx1">
                    <a:lumMod val="95000"/>
                    <a:lumOff val="5000"/>
                  </a:schemeClr>
                </a:solidFill>
                <a:hlinkClick r:id="rId11"/>
              </a:rPr>
              <a:t>https://cs.wikipedia.org/wiki/Neptun_(planeta)</a:t>
            </a:r>
            <a:endParaRPr lang="cs-CZ" sz="1750" dirty="0">
              <a:solidFill>
                <a:schemeClr val="tx1">
                  <a:lumMod val="95000"/>
                  <a:lumOff val="5000"/>
                </a:schemeClr>
              </a:solidFill>
            </a:endParaRPr>
          </a:p>
          <a:p>
            <a:r>
              <a:rPr lang="cs-CZ" sz="1750" dirty="0">
                <a:solidFill>
                  <a:schemeClr val="tx1">
                    <a:lumMod val="95000"/>
                    <a:lumOff val="5000"/>
                  </a:schemeClr>
                </a:solidFill>
                <a:hlinkClick r:id="rId12"/>
              </a:rPr>
              <a:t>https://cs.wikipedia.org/wiki/Trpasličí_planeta</a:t>
            </a:r>
            <a:endParaRPr lang="cs-CZ" sz="1750" dirty="0">
              <a:solidFill>
                <a:schemeClr val="tx1">
                  <a:lumMod val="95000"/>
                  <a:lumOff val="5000"/>
                </a:schemeClr>
              </a:solidFill>
            </a:endParaRPr>
          </a:p>
          <a:p>
            <a:r>
              <a:rPr lang="cs-CZ" sz="1750" dirty="0">
                <a:solidFill>
                  <a:schemeClr val="tx1">
                    <a:lumMod val="95000"/>
                    <a:lumOff val="5000"/>
                  </a:schemeClr>
                </a:solidFill>
                <a:hlinkClick r:id="rId13"/>
              </a:rPr>
              <a:t>https://cs.wikipedia.org/wiki/Galaxie_Mléčná_dráha</a:t>
            </a:r>
            <a:endParaRPr lang="cs-CZ" sz="1750" dirty="0">
              <a:solidFill>
                <a:schemeClr val="tx1">
                  <a:lumMod val="95000"/>
                  <a:lumOff val="5000"/>
                </a:schemeClr>
              </a:solidFill>
            </a:endParaRPr>
          </a:p>
          <a:p>
            <a:r>
              <a:rPr lang="cs-CZ" sz="1750" dirty="0">
                <a:solidFill>
                  <a:schemeClr val="tx1">
                    <a:lumMod val="95000"/>
                    <a:lumOff val="5000"/>
                  </a:schemeClr>
                </a:solidFill>
              </a:rPr>
              <a:t>Encyklopedie Vesmír</a:t>
            </a:r>
          </a:p>
          <a:p>
            <a:r>
              <a:rPr lang="cs-CZ" sz="1750" dirty="0">
                <a:solidFill>
                  <a:schemeClr val="tx1">
                    <a:lumMod val="95000"/>
                    <a:lumOff val="5000"/>
                  </a:schemeClr>
                </a:solidFill>
              </a:rPr>
              <a:t>Učebnice Fyziky a Přírodopisu</a:t>
            </a:r>
          </a:p>
          <a:p>
            <a:r>
              <a:rPr lang="cs-CZ" sz="1750" dirty="0">
                <a:solidFill>
                  <a:schemeClr val="tx1">
                    <a:lumMod val="95000"/>
                    <a:lumOff val="5000"/>
                  </a:schemeClr>
                </a:solidFill>
              </a:rPr>
              <a:t>Každý obrázek obsahuje svůj zdroj</a:t>
            </a:r>
          </a:p>
          <a:p>
            <a:endParaRPr lang="cs-CZ" sz="1750" dirty="0">
              <a:solidFill>
                <a:schemeClr val="tx1">
                  <a:lumMod val="95000"/>
                  <a:lumOff val="5000"/>
                </a:schemeClr>
              </a:solidFill>
            </a:endParaRPr>
          </a:p>
          <a:p>
            <a:endParaRPr lang="cs-CZ" sz="1750" dirty="0">
              <a:solidFill>
                <a:schemeClr val="tx1">
                  <a:lumMod val="95000"/>
                  <a:lumOff val="5000"/>
                </a:schemeClr>
              </a:solidFill>
            </a:endParaRPr>
          </a:p>
        </p:txBody>
      </p:sp>
    </p:spTree>
  </p:cSld>
  <p:clrMapOvr>
    <a:masterClrMapping/>
  </p:clrMapOvr>
  <p:transition>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Obsah</a:t>
            </a:r>
          </a:p>
        </p:txBody>
      </p:sp>
      <p:sp>
        <p:nvSpPr>
          <p:cNvPr id="3" name="Zástupný symbol pro obsah 2"/>
          <p:cNvSpPr>
            <a:spLocks noGrp="1"/>
          </p:cNvSpPr>
          <p:nvPr>
            <p:ph idx="1"/>
          </p:nvPr>
        </p:nvSpPr>
        <p:spPr/>
        <p:txBody>
          <a:bodyPr/>
          <a:lstStyle/>
          <a:p>
            <a:r>
              <a:rPr lang="cs-CZ" dirty="0"/>
              <a:t>Vznik Slunce a planet</a:t>
            </a:r>
          </a:p>
          <a:p>
            <a:r>
              <a:rPr lang="cs-CZ" dirty="0"/>
              <a:t>Planety (+ trpaslíci)</a:t>
            </a:r>
          </a:p>
          <a:p>
            <a:r>
              <a:rPr lang="cs-CZ" dirty="0"/>
              <a:t>Galaxie</a:t>
            </a:r>
          </a:p>
        </p:txBody>
      </p:sp>
    </p:spTree>
  </p:cSld>
  <p:clrMapOvr>
    <a:masterClrMapping/>
  </p:clrMapOvr>
  <p:transition>
    <p:pull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Vznik Slunce</a:t>
            </a:r>
          </a:p>
        </p:txBody>
      </p:sp>
      <p:sp>
        <p:nvSpPr>
          <p:cNvPr id="3" name="Zástupný symbol pro obsah 2"/>
          <p:cNvSpPr>
            <a:spLocks noGrp="1"/>
          </p:cNvSpPr>
          <p:nvPr>
            <p:ph idx="1"/>
          </p:nvPr>
        </p:nvSpPr>
        <p:spPr/>
        <p:txBody>
          <a:bodyPr/>
          <a:lstStyle/>
          <a:p>
            <a:r>
              <a:rPr lang="cs-CZ" dirty="0"/>
              <a:t>4,6 miliard let</a:t>
            </a:r>
          </a:p>
          <a:p>
            <a:r>
              <a:rPr lang="cs-CZ" dirty="0"/>
              <a:t>Výbuch supernovy</a:t>
            </a:r>
          </a:p>
          <a:p>
            <a:r>
              <a:rPr lang="cs-CZ" dirty="0"/>
              <a:t>Termonukleární fůze</a:t>
            </a:r>
          </a:p>
        </p:txBody>
      </p:sp>
      <p:pic>
        <p:nvPicPr>
          <p:cNvPr id="1026" name="Picture 2" descr="C:\Users\Konezz\Desktop\referáty\FYZIKA\Vesmír (Sluneční soustava)\Slunce\supernova_explosion.jpg">
            <a:hlinkClick r:id="rId3"/>
          </p:cNvPr>
          <p:cNvPicPr>
            <a:picLocks noChangeAspect="1" noChangeArrowheads="1"/>
          </p:cNvPicPr>
          <p:nvPr/>
        </p:nvPicPr>
        <p:blipFill>
          <a:blip r:embed="rId4" cstate="print"/>
          <a:srcRect/>
          <a:stretch>
            <a:fillRect/>
          </a:stretch>
        </p:blipFill>
        <p:spPr bwMode="auto">
          <a:xfrm>
            <a:off x="323528" y="3645024"/>
            <a:ext cx="3744416" cy="2340514"/>
          </a:xfrm>
          <a:prstGeom prst="rect">
            <a:avLst/>
          </a:prstGeom>
          <a:ln>
            <a:noFill/>
          </a:ln>
          <a:effectLst>
            <a:softEdge rad="112500"/>
          </a:effectLst>
        </p:spPr>
      </p:pic>
      <p:pic>
        <p:nvPicPr>
          <p:cNvPr id="1029" name="Picture 5" descr="C:\Users\Konezz\Desktop\referáty\FYZIKA\Vesmír (Sluneční soustava)\Slunce\d2d573b25d_18383586_o2.jpg">
            <a:hlinkClick r:id="rId5"/>
          </p:cNvPr>
          <p:cNvPicPr>
            <a:picLocks noChangeAspect="1" noChangeArrowheads="1"/>
          </p:cNvPicPr>
          <p:nvPr/>
        </p:nvPicPr>
        <p:blipFill>
          <a:blip r:embed="rId6" cstate="print"/>
          <a:srcRect/>
          <a:stretch>
            <a:fillRect/>
          </a:stretch>
        </p:blipFill>
        <p:spPr bwMode="auto">
          <a:xfrm>
            <a:off x="4427984" y="2708920"/>
            <a:ext cx="4394901" cy="3312368"/>
          </a:xfrm>
          <a:prstGeom prst="rect">
            <a:avLst/>
          </a:prstGeom>
          <a:ln>
            <a:noFill/>
          </a:ln>
          <a:effectLst>
            <a:softEdge rad="112500"/>
          </a:effectLst>
        </p:spPr>
      </p:pic>
    </p:spTree>
  </p:cSld>
  <p:clrMapOvr>
    <a:masterClrMapping/>
  </p:clrMapOvr>
  <p:transition>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dirty="0"/>
          </a:p>
        </p:txBody>
      </p:sp>
      <p:pic>
        <p:nvPicPr>
          <p:cNvPr id="5122" name="Picture 2" descr="C:\Users\Konezz\Desktop\referáty\FYZIKA\Vesmír (Sluneční soustava)\Slunce\706436main_20121114-304-193blend_m6-orig_full.jpg">
            <a:hlinkClick r:id="rId2"/>
          </p:cNvPr>
          <p:cNvPicPr>
            <a:picLocks noChangeAspect="1" noChangeArrowheads="1"/>
          </p:cNvPicPr>
          <p:nvPr/>
        </p:nvPicPr>
        <p:blipFill>
          <a:blip r:embed="rId3" cstate="print"/>
          <a:srcRect/>
          <a:stretch>
            <a:fillRect/>
          </a:stretch>
        </p:blipFill>
        <p:spPr bwMode="auto">
          <a:xfrm>
            <a:off x="1403648" y="216024"/>
            <a:ext cx="6641976" cy="6641976"/>
          </a:xfrm>
          <a:prstGeom prst="ellipse">
            <a:avLst/>
          </a:prstGeom>
          <a:ln>
            <a:noFill/>
          </a:ln>
          <a:effectLst>
            <a:softEdge rad="112500"/>
          </a:effectLst>
        </p:spPr>
      </p:pic>
      <p:pic>
        <p:nvPicPr>
          <p:cNvPr id="5123" name="Picture 3" descr="C:\Users\Konezz\Desktop\referáty\FYZIKA\Vesmír (Sluneční soustava)\Slunce\white_sun_with_rays_u263C_icon_256x256.png">
            <a:hlinkClick r:id="rId4"/>
          </p:cNvPr>
          <p:cNvPicPr>
            <a:picLocks noChangeAspect="1" noChangeArrowheads="1"/>
          </p:cNvPicPr>
          <p:nvPr/>
        </p:nvPicPr>
        <p:blipFill>
          <a:blip r:embed="rId5" cstate="print"/>
          <a:srcRect/>
          <a:stretch>
            <a:fillRect/>
          </a:stretch>
        </p:blipFill>
        <p:spPr bwMode="auto">
          <a:xfrm>
            <a:off x="0" y="0"/>
            <a:ext cx="476672" cy="476672"/>
          </a:xfrm>
          <a:prstGeom prst="rect">
            <a:avLst/>
          </a:prstGeom>
          <a:noFill/>
        </p:spPr>
      </p:pic>
    </p:spTree>
  </p:cSld>
  <p:clrMapOvr>
    <a:masterClrMapping/>
  </p:clrMapOvr>
  <p:transition>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1"/>
                </a:solidFill>
              </a:rPr>
              <a:t>Slunce</a:t>
            </a:r>
          </a:p>
        </p:txBody>
      </p:sp>
      <p:sp>
        <p:nvSpPr>
          <p:cNvPr id="3" name="Zástupný symbol pro obsah 2"/>
          <p:cNvSpPr>
            <a:spLocks noGrp="1"/>
          </p:cNvSpPr>
          <p:nvPr>
            <p:ph idx="1"/>
          </p:nvPr>
        </p:nvSpPr>
        <p:spPr/>
        <p:txBody>
          <a:bodyPr/>
          <a:lstStyle/>
          <a:p>
            <a:r>
              <a:rPr lang="cs-CZ" dirty="0"/>
              <a:t>Vodík 73,5 %</a:t>
            </a:r>
          </a:p>
          <a:p>
            <a:r>
              <a:rPr lang="cs-CZ" dirty="0"/>
              <a:t>Hélium 24,85 %</a:t>
            </a:r>
          </a:p>
          <a:p>
            <a:r>
              <a:rPr lang="cs-CZ" dirty="0"/>
              <a:t>Ostatní plyny 1,7 % (kyslík, uhlík, železo…)</a:t>
            </a:r>
          </a:p>
          <a:p>
            <a:r>
              <a:rPr lang="cs-CZ" dirty="0"/>
              <a:t>5 500 °C – 15 000 000 °C</a:t>
            </a:r>
          </a:p>
        </p:txBody>
      </p:sp>
    </p:spTree>
  </p:cSld>
  <p:clrMapOvr>
    <a:masterClrMapping/>
  </p:clrMapOvr>
  <p:transition>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144000" cy="1143000"/>
          </a:xfrm>
        </p:spPr>
        <p:txBody>
          <a:bodyPr>
            <a:normAutofit/>
          </a:bodyPr>
          <a:lstStyle/>
          <a:p>
            <a:r>
              <a:rPr lang="cs-CZ" dirty="0">
                <a:solidFill>
                  <a:schemeClr val="tx1"/>
                </a:solidFill>
              </a:rPr>
              <a:t>Obecný vznik planet</a:t>
            </a:r>
          </a:p>
        </p:txBody>
      </p:sp>
      <p:sp>
        <p:nvSpPr>
          <p:cNvPr id="3" name="Zástupný symbol pro obsah 2"/>
          <p:cNvSpPr>
            <a:spLocks noGrp="1"/>
          </p:cNvSpPr>
          <p:nvPr>
            <p:ph idx="1"/>
          </p:nvPr>
        </p:nvSpPr>
        <p:spPr/>
        <p:txBody>
          <a:bodyPr/>
          <a:lstStyle/>
          <a:p>
            <a:r>
              <a:rPr lang="cs-CZ" dirty="0"/>
              <a:t>Sluneční vítr</a:t>
            </a:r>
          </a:p>
          <a:p>
            <a:r>
              <a:rPr lang="cs-CZ" dirty="0">
                <a:solidFill>
                  <a:schemeClr val="bg1"/>
                </a:solidFill>
              </a:rPr>
              <a:t>Planetesimála</a:t>
            </a:r>
          </a:p>
        </p:txBody>
      </p:sp>
      <p:pic>
        <p:nvPicPr>
          <p:cNvPr id="2050" name="Picture 2" descr="C:\Users\Konezz\Desktop\referáty\FYZIKA\Vesmír (Sluneční soustava)\Slunce\korona2-v.jpg">
            <a:hlinkClick r:id="rId3"/>
          </p:cNvPr>
          <p:cNvPicPr>
            <a:picLocks noChangeAspect="1" noChangeArrowheads="1"/>
          </p:cNvPicPr>
          <p:nvPr/>
        </p:nvPicPr>
        <p:blipFill>
          <a:blip r:embed="rId4" cstate="print"/>
          <a:srcRect/>
          <a:stretch>
            <a:fillRect/>
          </a:stretch>
        </p:blipFill>
        <p:spPr bwMode="auto">
          <a:xfrm>
            <a:off x="3635896" y="1124744"/>
            <a:ext cx="5256584" cy="4282364"/>
          </a:xfrm>
          <a:prstGeom prst="ellipse">
            <a:avLst/>
          </a:prstGeom>
          <a:ln>
            <a:noFill/>
          </a:ln>
          <a:effectLst>
            <a:softEdge rad="112500"/>
          </a:effectLst>
        </p:spPr>
      </p:pic>
      <p:pic>
        <p:nvPicPr>
          <p:cNvPr id="2051" name="Picture 3" descr="C:\Users\Konezz\Desktop\referáty\FYZIKA\Vesmír (Sluneční soustava)\Slunce\binaryplanet.jpg">
            <a:hlinkClick r:id="rId5"/>
          </p:cNvPr>
          <p:cNvPicPr>
            <a:picLocks noChangeAspect="1" noChangeArrowheads="1"/>
          </p:cNvPicPr>
          <p:nvPr/>
        </p:nvPicPr>
        <p:blipFill>
          <a:blip r:embed="rId6" cstate="print"/>
          <a:srcRect/>
          <a:stretch>
            <a:fillRect/>
          </a:stretch>
        </p:blipFill>
        <p:spPr bwMode="auto">
          <a:xfrm>
            <a:off x="251520" y="3933056"/>
            <a:ext cx="3570706" cy="2664296"/>
          </a:xfrm>
          <a:prstGeom prst="rect">
            <a:avLst/>
          </a:prstGeom>
          <a:ln>
            <a:noFill/>
          </a:ln>
          <a:effectLst>
            <a:softEdge rad="112500"/>
          </a:effectLst>
        </p:spPr>
      </p:pic>
    </p:spTree>
  </p:cSld>
  <p:clrMapOvr>
    <a:masterClrMapping/>
  </p:clrMapOvr>
  <p:transition>
    <p:pull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1">
                    <a:lumMod val="85000"/>
                    <a:lumOff val="15000"/>
                  </a:schemeClr>
                </a:solidFill>
              </a:rPr>
              <a:t>Merkur</a:t>
            </a:r>
          </a:p>
        </p:txBody>
      </p:sp>
      <p:sp>
        <p:nvSpPr>
          <p:cNvPr id="3" name="Zástupný symbol pro obsah 2"/>
          <p:cNvSpPr>
            <a:spLocks noGrp="1"/>
          </p:cNvSpPr>
          <p:nvPr>
            <p:ph idx="1"/>
          </p:nvPr>
        </p:nvSpPr>
        <p:spPr>
          <a:xfrm>
            <a:off x="0" y="1600200"/>
            <a:ext cx="9144000" cy="4709160"/>
          </a:xfrm>
        </p:spPr>
        <p:txBody>
          <a:bodyPr/>
          <a:lstStyle/>
          <a:p>
            <a:r>
              <a:rPr lang="cs-CZ" dirty="0"/>
              <a:t>Nejmenší planeta sluneční soustavy</a:t>
            </a:r>
          </a:p>
          <a:p>
            <a:r>
              <a:rPr lang="cs-CZ" dirty="0"/>
              <a:t>-180 °C až 430 °C</a:t>
            </a:r>
          </a:p>
          <a:p>
            <a:r>
              <a:rPr lang="cs-CZ" dirty="0"/>
              <a:t>Voda</a:t>
            </a:r>
          </a:p>
          <a:p>
            <a:r>
              <a:rPr lang="cs-CZ" dirty="0"/>
              <a:t>Mercius</a:t>
            </a:r>
          </a:p>
          <a:p>
            <a:endParaRPr lang="cs-CZ" dirty="0"/>
          </a:p>
          <a:p>
            <a:pPr>
              <a:buNone/>
            </a:pPr>
            <a:endParaRPr lang="cs-CZ" dirty="0"/>
          </a:p>
        </p:txBody>
      </p:sp>
      <p:pic>
        <p:nvPicPr>
          <p:cNvPr id="1027" name="Picture 3" descr="C:\Users\Konezz\Desktop\referáty\FYZIKA\Vesmír (Sluneční soustava)\30px-Mercury_symbol.svg.png">
            <a:hlinkClick r:id="rId2"/>
          </p:cNvPr>
          <p:cNvPicPr>
            <a:picLocks noChangeAspect="1" noChangeArrowheads="1"/>
          </p:cNvPicPr>
          <p:nvPr/>
        </p:nvPicPr>
        <p:blipFill>
          <a:blip r:embed="rId3" cstate="print"/>
          <a:srcRect/>
          <a:stretch>
            <a:fillRect/>
          </a:stretch>
        </p:blipFill>
        <p:spPr bwMode="auto">
          <a:xfrm>
            <a:off x="0" y="0"/>
            <a:ext cx="360040" cy="360040"/>
          </a:xfrm>
          <a:prstGeom prst="rect">
            <a:avLst/>
          </a:prstGeom>
          <a:noFill/>
        </p:spPr>
      </p:pic>
      <p:pic>
        <p:nvPicPr>
          <p:cNvPr id="1028" name="Picture 4" descr="C:\Users\Konezz\Desktop\referáty\FYZIKA\Vesmír (Sluneční soustava)\planeta-merkur.svg.png">
            <a:hlinkClick r:id="rId4"/>
          </p:cNvPr>
          <p:cNvPicPr>
            <a:picLocks noChangeAspect="1" noChangeArrowheads="1"/>
          </p:cNvPicPr>
          <p:nvPr/>
        </p:nvPicPr>
        <p:blipFill>
          <a:blip r:embed="rId5" cstate="print"/>
          <a:srcRect/>
          <a:stretch>
            <a:fillRect/>
          </a:stretch>
        </p:blipFill>
        <p:spPr bwMode="auto">
          <a:xfrm>
            <a:off x="6732240" y="188640"/>
            <a:ext cx="2208684" cy="2208684"/>
          </a:xfrm>
          <a:prstGeom prst="ellipse">
            <a:avLst/>
          </a:prstGeom>
          <a:ln>
            <a:noFill/>
          </a:ln>
          <a:effectLst>
            <a:softEdge rad="112500"/>
          </a:effectLst>
        </p:spPr>
      </p:pic>
      <p:pic>
        <p:nvPicPr>
          <p:cNvPr id="1026" name="Picture 2" descr="C:\Users\Konezz\Desktop\referáty\FYZIKA\Vesmír (Sluneční soustava)\Hun_Kal_crater_on_Mercury_cropped.png">
            <a:hlinkClick r:id="rId6"/>
          </p:cNvPr>
          <p:cNvPicPr>
            <a:picLocks noChangeAspect="1" noChangeArrowheads="1"/>
          </p:cNvPicPr>
          <p:nvPr/>
        </p:nvPicPr>
        <p:blipFill>
          <a:blip r:embed="rId7" cstate="print"/>
          <a:srcRect/>
          <a:stretch>
            <a:fillRect/>
          </a:stretch>
        </p:blipFill>
        <p:spPr bwMode="auto">
          <a:xfrm>
            <a:off x="6732240" y="4365104"/>
            <a:ext cx="2155378" cy="2155378"/>
          </a:xfrm>
          <a:prstGeom prst="rect">
            <a:avLst/>
          </a:prstGeom>
          <a:ln>
            <a:noFill/>
          </a:ln>
          <a:effectLst>
            <a:softEdge rad="112500"/>
          </a:effectLst>
        </p:spPr>
      </p:pic>
      <p:pic>
        <p:nvPicPr>
          <p:cNvPr id="4" name="Picture 2" descr="C:\Users\Konezz\Desktop\referáty\FYZIKA\Vesmír (Sluneční soustava)\Merkur\2000px-Mercury_Internal_Structure.svg.png">
            <a:hlinkClick r:id="rId8"/>
          </p:cNvPr>
          <p:cNvPicPr>
            <a:picLocks noChangeAspect="1" noChangeArrowheads="1"/>
          </p:cNvPicPr>
          <p:nvPr/>
        </p:nvPicPr>
        <p:blipFill>
          <a:blip r:embed="rId9" cstate="print"/>
          <a:srcRect/>
          <a:stretch>
            <a:fillRect/>
          </a:stretch>
        </p:blipFill>
        <p:spPr bwMode="auto">
          <a:xfrm>
            <a:off x="1763688" y="2271558"/>
            <a:ext cx="4403689" cy="4586442"/>
          </a:xfrm>
          <a:prstGeom prst="rect">
            <a:avLst/>
          </a:prstGeom>
          <a:noFill/>
        </p:spPr>
      </p:pic>
    </p:spTree>
  </p:cSld>
  <p:clrMapOvr>
    <a:masterClrMapping/>
  </p:clrMapOvr>
  <p:transition>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A88000"/>
                </a:solidFill>
              </a:rPr>
              <a:t>Venuše</a:t>
            </a:r>
          </a:p>
        </p:txBody>
      </p:sp>
      <p:sp>
        <p:nvSpPr>
          <p:cNvPr id="3" name="Zástupný symbol pro obsah 2"/>
          <p:cNvSpPr>
            <a:spLocks noGrp="1"/>
          </p:cNvSpPr>
          <p:nvPr>
            <p:ph idx="1"/>
          </p:nvPr>
        </p:nvSpPr>
        <p:spPr/>
        <p:txBody>
          <a:bodyPr/>
          <a:lstStyle/>
          <a:p>
            <a:r>
              <a:rPr lang="cs-CZ" dirty="0"/>
              <a:t>Venuše</a:t>
            </a:r>
          </a:p>
          <a:p>
            <a:r>
              <a:rPr lang="cs-CZ" dirty="0"/>
              <a:t>Křemíkatá planeta</a:t>
            </a:r>
          </a:p>
          <a:p>
            <a:r>
              <a:rPr lang="cs-CZ" dirty="0"/>
              <a:t>Jitřenka/večernice</a:t>
            </a:r>
          </a:p>
          <a:p>
            <a:r>
              <a:rPr lang="cs-CZ" dirty="0"/>
              <a:t>464 °C </a:t>
            </a:r>
          </a:p>
          <a:p>
            <a:r>
              <a:rPr lang="cs-CZ" dirty="0"/>
              <a:t>Lávové planiny</a:t>
            </a:r>
          </a:p>
          <a:p>
            <a:r>
              <a:rPr lang="cs-CZ" dirty="0"/>
              <a:t>Fáze</a:t>
            </a:r>
          </a:p>
        </p:txBody>
      </p:sp>
      <p:pic>
        <p:nvPicPr>
          <p:cNvPr id="1027" name="Picture 3" descr="C:\Users\Konezz\Desktop\referáty\FYZIKA\Vesmír (Sluneční soustava)\Venuše\1024px-Venus_symbol.svg.png">
            <a:hlinkClick r:id="rId2"/>
          </p:cNvPr>
          <p:cNvPicPr>
            <a:picLocks noChangeAspect="1" noChangeArrowheads="1"/>
          </p:cNvPicPr>
          <p:nvPr/>
        </p:nvPicPr>
        <p:blipFill>
          <a:blip r:embed="rId3" cstate="print"/>
          <a:srcRect/>
          <a:stretch>
            <a:fillRect/>
          </a:stretch>
        </p:blipFill>
        <p:spPr bwMode="auto">
          <a:xfrm>
            <a:off x="0" y="0"/>
            <a:ext cx="395536" cy="395536"/>
          </a:xfrm>
          <a:prstGeom prst="rect">
            <a:avLst/>
          </a:prstGeom>
          <a:noFill/>
        </p:spPr>
      </p:pic>
      <p:pic>
        <p:nvPicPr>
          <p:cNvPr id="1028" name="Picture 4" descr="C:\Users\Konezz\Desktop\referáty\FYZIKA\Vesmír (Sluneční soustava)\Venuše\Venuspioneeruv.jpg">
            <a:hlinkClick r:id="rId4"/>
          </p:cNvPr>
          <p:cNvPicPr>
            <a:picLocks noChangeAspect="1" noChangeArrowheads="1"/>
          </p:cNvPicPr>
          <p:nvPr/>
        </p:nvPicPr>
        <p:blipFill>
          <a:blip r:embed="rId5" cstate="print"/>
          <a:srcRect/>
          <a:stretch>
            <a:fillRect/>
          </a:stretch>
        </p:blipFill>
        <p:spPr bwMode="auto">
          <a:xfrm>
            <a:off x="6084168" y="260648"/>
            <a:ext cx="2788619" cy="2996952"/>
          </a:xfrm>
          <a:prstGeom prst="ellipse">
            <a:avLst/>
          </a:prstGeom>
          <a:ln>
            <a:noFill/>
          </a:ln>
          <a:effectLst>
            <a:softEdge rad="112500"/>
          </a:effectLst>
        </p:spPr>
      </p:pic>
    </p:spTree>
  </p:cSld>
  <p:clrMapOvr>
    <a:masterClrMapping/>
  </p:clrMapOvr>
  <p:transition>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33CC"/>
                </a:solidFill>
              </a:rPr>
              <a:t>Země</a:t>
            </a:r>
          </a:p>
        </p:txBody>
      </p:sp>
      <p:sp>
        <p:nvSpPr>
          <p:cNvPr id="3" name="Zástupný symbol pro obsah 2"/>
          <p:cNvSpPr>
            <a:spLocks noGrp="1"/>
          </p:cNvSpPr>
          <p:nvPr>
            <p:ph idx="1"/>
          </p:nvPr>
        </p:nvSpPr>
        <p:spPr/>
        <p:txBody>
          <a:bodyPr/>
          <a:lstStyle/>
          <a:p>
            <a:r>
              <a:rPr lang="cs-CZ" dirty="0"/>
              <a:t>Největší křemíkatá planeta</a:t>
            </a:r>
          </a:p>
          <a:p>
            <a:r>
              <a:rPr lang="cs-CZ" dirty="0"/>
              <a:t>Oceán – 71% povrchu</a:t>
            </a:r>
          </a:p>
          <a:p>
            <a:r>
              <a:rPr lang="cs-CZ" dirty="0"/>
              <a:t>Nepojmenování po bohu</a:t>
            </a:r>
          </a:p>
          <a:p>
            <a:r>
              <a:rPr lang="cs-CZ" dirty="0"/>
              <a:t>Cca 200 státu</a:t>
            </a:r>
          </a:p>
          <a:p>
            <a:r>
              <a:rPr lang="cs-CZ" dirty="0"/>
              <a:t>14 °C</a:t>
            </a:r>
          </a:p>
          <a:p>
            <a:r>
              <a:rPr lang="cs-CZ" dirty="0"/>
              <a:t>Magnetické pole</a:t>
            </a:r>
          </a:p>
          <a:p>
            <a:endParaRPr lang="cs-CZ" dirty="0"/>
          </a:p>
        </p:txBody>
      </p:sp>
      <p:pic>
        <p:nvPicPr>
          <p:cNvPr id="2050" name="Picture 2" descr="C:\Users\Konezz\Desktop\referáty\FYZIKA\Vesmír (Sluneční soustava)\Země\Earth_symbol.svg.png">
            <a:hlinkClick r:id="rId2"/>
          </p:cNvPr>
          <p:cNvPicPr>
            <a:picLocks noChangeAspect="1" noChangeArrowheads="1"/>
          </p:cNvPicPr>
          <p:nvPr/>
        </p:nvPicPr>
        <p:blipFill>
          <a:blip r:embed="rId3" cstate="print"/>
          <a:srcRect/>
          <a:stretch>
            <a:fillRect/>
          </a:stretch>
        </p:blipFill>
        <p:spPr bwMode="auto">
          <a:xfrm>
            <a:off x="0" y="0"/>
            <a:ext cx="332656" cy="332656"/>
          </a:xfrm>
          <a:prstGeom prst="rect">
            <a:avLst/>
          </a:prstGeom>
          <a:noFill/>
        </p:spPr>
      </p:pic>
      <p:pic>
        <p:nvPicPr>
          <p:cNvPr id="2051" name="Picture 3" descr="C:\Users\Konezz\Desktop\referáty\FYZIKA\Vesmír (Sluneční soustava)\Země\The_Earth_seen_from_Apollo_17.jpg">
            <a:hlinkClick r:id="rId4"/>
          </p:cNvPr>
          <p:cNvPicPr>
            <a:picLocks noChangeAspect="1" noChangeArrowheads="1"/>
          </p:cNvPicPr>
          <p:nvPr/>
        </p:nvPicPr>
        <p:blipFill>
          <a:blip r:embed="rId5" cstate="print"/>
          <a:srcRect/>
          <a:stretch>
            <a:fillRect/>
          </a:stretch>
        </p:blipFill>
        <p:spPr bwMode="auto">
          <a:xfrm>
            <a:off x="3995936" y="3003405"/>
            <a:ext cx="3851920" cy="3854595"/>
          </a:xfrm>
          <a:prstGeom prst="ellipse">
            <a:avLst/>
          </a:prstGeom>
          <a:ln>
            <a:noFill/>
          </a:ln>
          <a:effectLst>
            <a:softEdge rad="112500"/>
          </a:effectLst>
        </p:spPr>
      </p:pic>
      <p:pic>
        <p:nvPicPr>
          <p:cNvPr id="2052" name="Picture 4" descr="C:\Users\Konezz\Desktop\referáty\FYZIKA\Vesmír (Sluneční soustava)\Země\Průřez_Zemí.png">
            <a:hlinkClick r:id="rId6"/>
          </p:cNvPr>
          <p:cNvPicPr>
            <a:picLocks noChangeAspect="1" noChangeArrowheads="1"/>
          </p:cNvPicPr>
          <p:nvPr/>
        </p:nvPicPr>
        <p:blipFill>
          <a:blip r:embed="rId7" cstate="print"/>
          <a:srcRect/>
          <a:stretch>
            <a:fillRect/>
          </a:stretch>
        </p:blipFill>
        <p:spPr bwMode="auto">
          <a:xfrm>
            <a:off x="5327576" y="332656"/>
            <a:ext cx="3816424" cy="2976275"/>
          </a:xfrm>
          <a:prstGeom prst="rect">
            <a:avLst/>
          </a:prstGeom>
          <a:noFill/>
        </p:spPr>
      </p:pic>
      <p:pic>
        <p:nvPicPr>
          <p:cNvPr id="1026" name="Picture 2" descr="C:\Users\Konezz\Desktop\referáty\FYZIKA\Vesmír (Sluneční soustava)\Země\1300879045_Obr1.jpg">
            <a:hlinkClick r:id="rId8"/>
          </p:cNvPr>
          <p:cNvPicPr>
            <a:picLocks noChangeAspect="1" noChangeArrowheads="1"/>
          </p:cNvPicPr>
          <p:nvPr/>
        </p:nvPicPr>
        <p:blipFill>
          <a:blip r:embed="rId9" cstate="print"/>
          <a:srcRect/>
          <a:stretch>
            <a:fillRect/>
          </a:stretch>
        </p:blipFill>
        <p:spPr bwMode="auto">
          <a:xfrm>
            <a:off x="611560" y="4601750"/>
            <a:ext cx="3384376" cy="2256250"/>
          </a:xfrm>
          <a:prstGeom prst="rect">
            <a:avLst/>
          </a:prstGeom>
          <a:ln>
            <a:noFill/>
          </a:ln>
          <a:effectLst>
            <a:softEdge rad="112500"/>
          </a:effectLst>
        </p:spPr>
      </p:pic>
    </p:spTree>
  </p:cSld>
  <p:clrMapOvr>
    <a:masterClrMapping/>
  </p:clrMapOvr>
  <p:transition>
    <p:pull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rchol">
  <a:themeElements>
    <a:clrScheme name="Vlastní 1">
      <a:dk1>
        <a:srgbClr val="000000"/>
      </a:dk1>
      <a:lt1>
        <a:srgbClr val="000000"/>
      </a:lt1>
      <a:dk2>
        <a:srgbClr val="000000"/>
      </a:dk2>
      <a:lt2>
        <a:srgbClr val="A5A5A5"/>
      </a:lt2>
      <a:accent1>
        <a:srgbClr val="000000"/>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 klasické">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rchol">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1477</TotalTime>
  <Words>505</Words>
  <Application>Microsoft Office PowerPoint</Application>
  <PresentationFormat>Předvádění na obrazovce (4:3)</PresentationFormat>
  <Paragraphs>111</Paragraphs>
  <Slides>18</Slides>
  <Notes>3</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18</vt:i4>
      </vt:variant>
    </vt:vector>
  </HeadingPairs>
  <TitlesOfParts>
    <vt:vector size="25" baseType="lpstr">
      <vt:lpstr>Arial</vt:lpstr>
      <vt:lpstr>Calibri</vt:lpstr>
      <vt:lpstr>Times New Roman</vt:lpstr>
      <vt:lpstr>Wingdings</vt:lpstr>
      <vt:lpstr>Wingdings 2</vt:lpstr>
      <vt:lpstr>Wingdings 3</vt:lpstr>
      <vt:lpstr>Vrchol</vt:lpstr>
      <vt:lpstr>VESMÍR (Sluneční soustava)</vt:lpstr>
      <vt:lpstr>Obsah</vt:lpstr>
      <vt:lpstr>Vznik Slunce</vt:lpstr>
      <vt:lpstr>Prezentace aplikace PowerPoint</vt:lpstr>
      <vt:lpstr>Slunce</vt:lpstr>
      <vt:lpstr>Obecný vznik planet</vt:lpstr>
      <vt:lpstr>Merkur</vt:lpstr>
      <vt:lpstr>Venuše</vt:lpstr>
      <vt:lpstr>Země</vt:lpstr>
      <vt:lpstr>Měsíc</vt:lpstr>
      <vt:lpstr>Mars</vt:lpstr>
      <vt:lpstr>Jupiter</vt:lpstr>
      <vt:lpstr>Saturn</vt:lpstr>
      <vt:lpstr>Uran</vt:lpstr>
      <vt:lpstr>Neptun</vt:lpstr>
      <vt:lpstr>Trpasličí planety</vt:lpstr>
      <vt:lpstr>Galaxie a Mléčná dráha</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Vesmír</dc:title>
  <dc:creator>Konezz</dc:creator>
  <cp:lastModifiedBy>Michael Hlušička</cp:lastModifiedBy>
  <cp:revision>167</cp:revision>
  <dcterms:created xsi:type="dcterms:W3CDTF">2015-03-09T13:20:57Z</dcterms:created>
  <dcterms:modified xsi:type="dcterms:W3CDTF">2019-03-12T22:25:12Z</dcterms:modified>
</cp:coreProperties>
</file>